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1"/>
  </p:notesMasterIdLst>
  <p:sldIdLst>
    <p:sldId id="354" r:id="rId2"/>
    <p:sldId id="412" r:id="rId3"/>
    <p:sldId id="383" r:id="rId4"/>
    <p:sldId id="413" r:id="rId5"/>
    <p:sldId id="414" r:id="rId6"/>
    <p:sldId id="355" r:id="rId7"/>
    <p:sldId id="356" r:id="rId8"/>
    <p:sldId id="358" r:id="rId9"/>
    <p:sldId id="384" r:id="rId10"/>
    <p:sldId id="357" r:id="rId11"/>
    <p:sldId id="360" r:id="rId12"/>
    <p:sldId id="361" r:id="rId13"/>
    <p:sldId id="362" r:id="rId14"/>
    <p:sldId id="363" r:id="rId15"/>
    <p:sldId id="364" r:id="rId16"/>
    <p:sldId id="365" r:id="rId17"/>
    <p:sldId id="366" r:id="rId18"/>
    <p:sldId id="368" r:id="rId19"/>
    <p:sldId id="369" r:id="rId20"/>
    <p:sldId id="370" r:id="rId21"/>
    <p:sldId id="381" r:id="rId22"/>
    <p:sldId id="382" r:id="rId23"/>
    <p:sldId id="388" r:id="rId24"/>
    <p:sldId id="385" r:id="rId25"/>
    <p:sldId id="386" r:id="rId26"/>
    <p:sldId id="387" r:id="rId27"/>
    <p:sldId id="404" r:id="rId28"/>
    <p:sldId id="405" r:id="rId29"/>
    <p:sldId id="406" r:id="rId30"/>
    <p:sldId id="407" r:id="rId31"/>
    <p:sldId id="408" r:id="rId32"/>
    <p:sldId id="409" r:id="rId33"/>
    <p:sldId id="410" r:id="rId34"/>
    <p:sldId id="411" r:id="rId35"/>
    <p:sldId id="372" r:id="rId36"/>
    <p:sldId id="359" r:id="rId37"/>
    <p:sldId id="389" r:id="rId38"/>
    <p:sldId id="390" r:id="rId39"/>
    <p:sldId id="373" r:id="rId40"/>
    <p:sldId id="374" r:id="rId41"/>
    <p:sldId id="391" r:id="rId42"/>
    <p:sldId id="392" r:id="rId43"/>
    <p:sldId id="393" r:id="rId44"/>
    <p:sldId id="375" r:id="rId45"/>
    <p:sldId id="376" r:id="rId46"/>
    <p:sldId id="395" r:id="rId47"/>
    <p:sldId id="394" r:id="rId48"/>
    <p:sldId id="377" r:id="rId49"/>
    <p:sldId id="378" r:id="rId50"/>
    <p:sldId id="396" r:id="rId51"/>
    <p:sldId id="379" r:id="rId52"/>
    <p:sldId id="380" r:id="rId53"/>
    <p:sldId id="399" r:id="rId54"/>
    <p:sldId id="397" r:id="rId55"/>
    <p:sldId id="398" r:id="rId56"/>
    <p:sldId id="400" r:id="rId57"/>
    <p:sldId id="401" r:id="rId58"/>
    <p:sldId id="402" r:id="rId59"/>
    <p:sldId id="403" r:id="rId60"/>
  </p:sldIdLst>
  <p:sldSz cx="9144000" cy="6858000" type="screen4x3"/>
  <p:notesSz cx="6858000" cy="9144000"/>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475"/>
    <a:srgbClr val="BBAC7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9908" autoAdjust="0"/>
    <p:restoredTop sz="94660"/>
  </p:normalViewPr>
  <p:slideViewPr>
    <p:cSldViewPr snapToGrid="0">
      <p:cViewPr>
        <p:scale>
          <a:sx n="60" d="100"/>
          <a:sy n="60" d="100"/>
        </p:scale>
        <p:origin x="-686" y="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48394A-ECA7-40E7-B53A-2F03A8026B4D}" type="datetimeFigureOut">
              <a:rPr lang="nb-NO" smtClean="0"/>
              <a:pPr/>
              <a:t>06.09.2020</a:t>
            </a:fld>
            <a:endParaRPr lang="nb-NO"/>
          </a:p>
        </p:txBody>
      </p:sp>
      <p:sp>
        <p:nvSpPr>
          <p:cNvPr id="4" name="Plassholder for lysbil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8E4FD85-A5B2-4EB9-AEDA-67CB1B05C715}" type="slidenum">
              <a:rPr lang="nb-NO" smtClean="0"/>
              <a:pPr/>
              <a:t>‹#›</a:t>
            </a:fld>
            <a:endParaRPr lang="nb-NO"/>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114753" y="2677415"/>
            <a:ext cx="7772400" cy="901094"/>
          </a:xfrm>
        </p:spPr>
        <p:txBody>
          <a:bodyPr anchor="t" anchorCtr="0"/>
          <a:lstStyle/>
          <a:p>
            <a:r>
              <a:rPr lang="nb-NO" dirty="0" smtClean="0"/>
              <a:t>Klikk for å redigere tittelstil</a:t>
            </a:r>
            <a:endParaRPr lang="nb-NO" dirty="0"/>
          </a:p>
        </p:txBody>
      </p:sp>
      <p:sp>
        <p:nvSpPr>
          <p:cNvPr id="3" name="Undertittel 2"/>
          <p:cNvSpPr>
            <a:spLocks noGrp="1"/>
          </p:cNvSpPr>
          <p:nvPr>
            <p:ph type="subTitle" idx="1"/>
          </p:nvPr>
        </p:nvSpPr>
        <p:spPr>
          <a:xfrm>
            <a:off x="1114753" y="3645154"/>
            <a:ext cx="7772400" cy="1752600"/>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smtClean="0"/>
              <a:t>Klikk for å redigere undertittelstil i malen</a:t>
            </a:r>
            <a:endParaRPr lang="nb-NO" dirty="0"/>
          </a:p>
        </p:txBody>
      </p:sp>
    </p:spTree>
    <p:extLst>
      <p:ext uri="{BB962C8B-B14F-4D97-AF65-F5344CB8AC3E}">
        <p14:creationId xmlns="" xmlns:p14="http://schemas.microsoft.com/office/powerpoint/2010/main" val="1000159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
        <p:nvSpPr>
          <p:cNvPr id="3" name="Plassholder for loddrett tekst 2"/>
          <p:cNvSpPr>
            <a:spLocks noGrp="1"/>
          </p:cNvSpPr>
          <p:nvPr>
            <p:ph type="body" orient="vert" idx="1"/>
          </p:nvPr>
        </p:nvSpPr>
        <p:spPr/>
        <p:txBody>
          <a:bodyPr vert="eaVert"/>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 xmlns:p14="http://schemas.microsoft.com/office/powerpoint/2010/main" val="1983850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629400" y="274638"/>
            <a:ext cx="2057400" cy="5851525"/>
          </a:xfrm>
        </p:spPr>
        <p:txBody>
          <a:bodyPr vert="eaVert"/>
          <a:lstStyle/>
          <a:p>
            <a:r>
              <a:rPr lang="nb-NO" smtClean="0"/>
              <a:t>Klikk for å redigere tittelstil</a:t>
            </a:r>
            <a:endParaRPr lang="nb-NO"/>
          </a:p>
        </p:txBody>
      </p:sp>
      <p:sp>
        <p:nvSpPr>
          <p:cNvPr id="3" name="Plassholder for loddrett tekst 2"/>
          <p:cNvSpPr>
            <a:spLocks noGrp="1"/>
          </p:cNvSpPr>
          <p:nvPr>
            <p:ph type="body" orient="vert" idx="1"/>
          </p:nvPr>
        </p:nvSpPr>
        <p:spPr>
          <a:xfrm>
            <a:off x="1017750" y="274638"/>
            <a:ext cx="5459249" cy="5851525"/>
          </a:xfrm>
        </p:spPr>
        <p:txBody>
          <a:bodyPr vert="eaVert"/>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Tree>
    <p:extLst>
      <p:ext uri="{BB962C8B-B14F-4D97-AF65-F5344CB8AC3E}">
        <p14:creationId xmlns="" xmlns:p14="http://schemas.microsoft.com/office/powerpoint/2010/main" val="3031831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dirty="0" smtClean="0"/>
              <a:t>Klikk for å redigere tittelstil</a:t>
            </a:r>
            <a:endParaRPr lang="nb-NO" dirty="0"/>
          </a:p>
        </p:txBody>
      </p:sp>
      <p:sp>
        <p:nvSpPr>
          <p:cNvPr id="3" name="Plassholder for innhold 2"/>
          <p:cNvSpPr>
            <a:spLocks noGrp="1"/>
          </p:cNvSpPr>
          <p:nvPr>
            <p:ph idx="1"/>
          </p:nvPr>
        </p:nvSpPr>
        <p:spPr/>
        <p:txBody>
          <a:body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7" name="Plassholder for lysbildenummer 5"/>
          <p:cNvSpPr txBox="1">
            <a:spLocks/>
          </p:cNvSpPr>
          <p:nvPr userDrawn="1"/>
        </p:nvSpPr>
        <p:spPr>
          <a:xfrm>
            <a:off x="-1" y="6421247"/>
            <a:ext cx="862779" cy="365125"/>
          </a:xfrm>
          <a:prstGeom prst="rect">
            <a:avLst/>
          </a:prstGeom>
        </p:spPr>
        <p:txBody>
          <a:bodyPr/>
          <a:lstStyle>
            <a:defPPr>
              <a:defRPr lang="nb-NO"/>
            </a:defPPr>
            <a:lvl1pPr marL="0" algn="l" defTabSz="457200" rtl="0" eaLnBrk="1" latinLnBrk="0" hangingPunct="1">
              <a:defRPr sz="10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fld id="{91853A39-49B3-554A-AE82-85611CEBD8E3}" type="slidenum">
              <a:rPr lang="nb-NO" b="1" i="0" smtClean="0">
                <a:latin typeface="Arial"/>
                <a:cs typeface="Arial"/>
              </a:rPr>
              <a:pPr algn="ctr"/>
              <a:t>‹#›</a:t>
            </a:fld>
            <a:endParaRPr lang="nb-NO" b="1" i="0" dirty="0">
              <a:latin typeface="Arial"/>
              <a:cs typeface="Arial"/>
            </a:endParaRPr>
          </a:p>
        </p:txBody>
      </p:sp>
    </p:spTree>
    <p:extLst>
      <p:ext uri="{BB962C8B-B14F-4D97-AF65-F5344CB8AC3E}">
        <p14:creationId xmlns="" xmlns:p14="http://schemas.microsoft.com/office/powerpoint/2010/main" val="20600198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1035765" y="4406900"/>
            <a:ext cx="7458948" cy="1362075"/>
          </a:xfrm>
        </p:spPr>
        <p:txBody>
          <a:bodyPr anchor="t"/>
          <a:lstStyle>
            <a:lvl1pPr algn="l">
              <a:defRPr sz="4000" b="1" cap="all"/>
            </a:lvl1pPr>
          </a:lstStyle>
          <a:p>
            <a:r>
              <a:rPr lang="nb-NO" dirty="0" smtClean="0"/>
              <a:t>Klikk for å redigere tittelstil</a:t>
            </a:r>
            <a:endParaRPr lang="nb-NO" dirty="0"/>
          </a:p>
        </p:txBody>
      </p:sp>
      <p:sp>
        <p:nvSpPr>
          <p:cNvPr id="3" name="Plassholder for tekst 2"/>
          <p:cNvSpPr>
            <a:spLocks noGrp="1"/>
          </p:cNvSpPr>
          <p:nvPr>
            <p:ph type="body" idx="1"/>
          </p:nvPr>
        </p:nvSpPr>
        <p:spPr>
          <a:xfrm>
            <a:off x="1035765" y="2906713"/>
            <a:ext cx="745894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dirty="0" smtClean="0"/>
              <a:t>Klikk for å redigere tekststiler i malen</a:t>
            </a:r>
          </a:p>
        </p:txBody>
      </p:sp>
    </p:spTree>
    <p:extLst>
      <p:ext uri="{BB962C8B-B14F-4D97-AF65-F5344CB8AC3E}">
        <p14:creationId xmlns="" xmlns:p14="http://schemas.microsoft.com/office/powerpoint/2010/main" val="29824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1095551" y="274638"/>
            <a:ext cx="7407404" cy="1143000"/>
          </a:xfrm>
        </p:spPr>
        <p:txBody>
          <a:bodyPr/>
          <a:lstStyle/>
          <a:p>
            <a:r>
              <a:rPr lang="nb-NO" dirty="0" smtClean="0"/>
              <a:t>Klikk for å redigere tittelstil</a:t>
            </a:r>
            <a:endParaRPr lang="nb-NO" dirty="0"/>
          </a:p>
        </p:txBody>
      </p:sp>
      <p:sp>
        <p:nvSpPr>
          <p:cNvPr id="3" name="Plassholder for innhold 2"/>
          <p:cNvSpPr>
            <a:spLocks noGrp="1"/>
          </p:cNvSpPr>
          <p:nvPr>
            <p:ph sz="half" idx="1"/>
          </p:nvPr>
        </p:nvSpPr>
        <p:spPr>
          <a:xfrm>
            <a:off x="1114711" y="1600200"/>
            <a:ext cx="366784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innhold 3"/>
          <p:cNvSpPr>
            <a:spLocks noGrp="1"/>
          </p:cNvSpPr>
          <p:nvPr>
            <p:ph sz="half" idx="2"/>
          </p:nvPr>
        </p:nvSpPr>
        <p:spPr>
          <a:xfrm>
            <a:off x="5305711" y="1600200"/>
            <a:ext cx="367394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Tree>
    <p:extLst>
      <p:ext uri="{BB962C8B-B14F-4D97-AF65-F5344CB8AC3E}">
        <p14:creationId xmlns="" xmlns:p14="http://schemas.microsoft.com/office/powerpoint/2010/main" val="1372914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1059523" y="274638"/>
            <a:ext cx="7407404" cy="1143000"/>
          </a:xfrm>
        </p:spPr>
        <p:txBody>
          <a:bodyPr/>
          <a:lstStyle>
            <a:lvl1pPr>
              <a:defRPr/>
            </a:lvl1pPr>
          </a:lstStyle>
          <a:p>
            <a:r>
              <a:rPr lang="nb-NO" smtClean="0"/>
              <a:t>Klikk for å redigere tittelstil</a:t>
            </a:r>
            <a:endParaRPr lang="nb-NO"/>
          </a:p>
        </p:txBody>
      </p:sp>
      <p:sp>
        <p:nvSpPr>
          <p:cNvPr id="3" name="Plassholder for tekst 2"/>
          <p:cNvSpPr>
            <a:spLocks noGrp="1"/>
          </p:cNvSpPr>
          <p:nvPr>
            <p:ph type="body" idx="1"/>
          </p:nvPr>
        </p:nvSpPr>
        <p:spPr>
          <a:xfrm>
            <a:off x="1069676" y="1535113"/>
            <a:ext cx="376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4" name="Plassholder for innhold 3"/>
          <p:cNvSpPr>
            <a:spLocks noGrp="1"/>
          </p:cNvSpPr>
          <p:nvPr>
            <p:ph sz="half" idx="2"/>
          </p:nvPr>
        </p:nvSpPr>
        <p:spPr>
          <a:xfrm>
            <a:off x="1069676" y="2174875"/>
            <a:ext cx="376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
        <p:nvSpPr>
          <p:cNvPr id="5" name="Plassholder for tekst 4"/>
          <p:cNvSpPr>
            <a:spLocks noGrp="1"/>
          </p:cNvSpPr>
          <p:nvPr>
            <p:ph type="body" sz="quarter" idx="3"/>
          </p:nvPr>
        </p:nvSpPr>
        <p:spPr>
          <a:xfrm>
            <a:off x="5257502" y="1535113"/>
            <a:ext cx="38122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Klikk for å redigere tekststiler i malen</a:t>
            </a:r>
          </a:p>
        </p:txBody>
      </p:sp>
      <p:sp>
        <p:nvSpPr>
          <p:cNvPr id="6" name="Plassholder for innhold 5"/>
          <p:cNvSpPr>
            <a:spLocks noGrp="1"/>
          </p:cNvSpPr>
          <p:nvPr>
            <p:ph sz="quarter" idx="4"/>
          </p:nvPr>
        </p:nvSpPr>
        <p:spPr>
          <a:xfrm>
            <a:off x="5257501" y="2174875"/>
            <a:ext cx="381221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Tree>
    <p:extLst>
      <p:ext uri="{BB962C8B-B14F-4D97-AF65-F5344CB8AC3E}">
        <p14:creationId xmlns="" xmlns:p14="http://schemas.microsoft.com/office/powerpoint/2010/main" val="702236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smtClean="0"/>
              <a:t>Klikk for å redigere tittelstil</a:t>
            </a:r>
            <a:endParaRPr lang="nb-NO"/>
          </a:p>
        </p:txBody>
      </p:sp>
    </p:spTree>
    <p:extLst>
      <p:ext uri="{BB962C8B-B14F-4D97-AF65-F5344CB8AC3E}">
        <p14:creationId xmlns="" xmlns:p14="http://schemas.microsoft.com/office/powerpoint/2010/main" val="3172249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 xmlns:p14="http://schemas.microsoft.com/office/powerpoint/2010/main" val="1649718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024641" y="273050"/>
            <a:ext cx="3008313" cy="1162050"/>
          </a:xfrm>
        </p:spPr>
        <p:txBody>
          <a:bodyPr anchor="b"/>
          <a:lstStyle>
            <a:lvl1pPr algn="l">
              <a:defRPr sz="2000" b="1"/>
            </a:lvl1pPr>
          </a:lstStyle>
          <a:p>
            <a:r>
              <a:rPr lang="nb-NO" smtClean="0"/>
              <a:t>Klikk for å redigere tittelstil</a:t>
            </a:r>
            <a:endParaRPr lang="nb-NO"/>
          </a:p>
        </p:txBody>
      </p:sp>
      <p:sp>
        <p:nvSpPr>
          <p:cNvPr id="3" name="Plassholder for innhold 2"/>
          <p:cNvSpPr>
            <a:spLocks noGrp="1"/>
          </p:cNvSpPr>
          <p:nvPr>
            <p:ph idx="1"/>
          </p:nvPr>
        </p:nvSpPr>
        <p:spPr>
          <a:xfrm>
            <a:off x="4142491" y="273050"/>
            <a:ext cx="476508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Klikk for å redigere tekststiler i malen</a:t>
            </a:r>
          </a:p>
          <a:p>
            <a:pPr lvl="1"/>
            <a:r>
              <a:rPr lang="nb-NO" smtClean="0"/>
              <a:t>Andre nivå</a:t>
            </a:r>
          </a:p>
          <a:p>
            <a:pPr lvl="2"/>
            <a:r>
              <a:rPr lang="nb-NO" smtClean="0"/>
              <a:t>Tredje nivå</a:t>
            </a:r>
          </a:p>
          <a:p>
            <a:pPr lvl="3"/>
            <a:r>
              <a:rPr lang="nb-NO" smtClean="0"/>
              <a:t>Fjerde nivå</a:t>
            </a:r>
          </a:p>
          <a:p>
            <a:pPr lvl="4"/>
            <a:r>
              <a:rPr lang="nb-NO" smtClean="0"/>
              <a:t>Femte nivå</a:t>
            </a:r>
            <a:endParaRPr lang="nb-NO"/>
          </a:p>
        </p:txBody>
      </p:sp>
      <p:sp>
        <p:nvSpPr>
          <p:cNvPr id="4" name="Plassholder for tekst 3"/>
          <p:cNvSpPr>
            <a:spLocks noGrp="1"/>
          </p:cNvSpPr>
          <p:nvPr>
            <p:ph type="body" sz="half" idx="2"/>
          </p:nvPr>
        </p:nvSpPr>
        <p:spPr>
          <a:xfrm>
            <a:off x="1024641"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extLst>
      <p:ext uri="{BB962C8B-B14F-4D97-AF65-F5344CB8AC3E}">
        <p14:creationId xmlns="" xmlns:p14="http://schemas.microsoft.com/office/powerpoint/2010/main" val="15964862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792288" y="4800600"/>
            <a:ext cx="5486400" cy="566738"/>
          </a:xfrm>
        </p:spPr>
        <p:txBody>
          <a:bodyPr anchor="b"/>
          <a:lstStyle>
            <a:lvl1pPr algn="l">
              <a:defRPr sz="2000" b="1"/>
            </a:lvl1pPr>
          </a:lstStyle>
          <a:p>
            <a:r>
              <a:rPr lang="nb-NO" smtClean="0"/>
              <a:t>Klikk for å redigere tittelstil</a:t>
            </a:r>
            <a:endParaRPr lang="nb-NO"/>
          </a:p>
        </p:txBody>
      </p:sp>
      <p:sp>
        <p:nvSpPr>
          <p:cNvPr id="3" name="Plassholder for bild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Klikk for å redigere tekststiler i malen</a:t>
            </a:r>
          </a:p>
        </p:txBody>
      </p:sp>
    </p:spTree>
    <p:extLst>
      <p:ext uri="{BB962C8B-B14F-4D97-AF65-F5344CB8AC3E}">
        <p14:creationId xmlns="" xmlns:p14="http://schemas.microsoft.com/office/powerpoint/2010/main" val="3532236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194628" y="274638"/>
            <a:ext cx="7407404" cy="1143000"/>
          </a:xfrm>
          <a:prstGeom prst="rect">
            <a:avLst/>
          </a:prstGeom>
        </p:spPr>
        <p:txBody>
          <a:bodyPr vert="horz" lIns="91440" tIns="45720" rIns="91440" bIns="45720" rtlCol="0" anchor="ctr">
            <a:normAutofit/>
          </a:bodyPr>
          <a:lstStyle/>
          <a:p>
            <a:r>
              <a:rPr lang="nb-NO" dirty="0" smtClean="0"/>
              <a:t>Klikk for å redigere tittelstil</a:t>
            </a:r>
            <a:endParaRPr lang="nb-NO" dirty="0"/>
          </a:p>
        </p:txBody>
      </p:sp>
      <p:sp>
        <p:nvSpPr>
          <p:cNvPr id="3" name="Plassholder for tekst 2"/>
          <p:cNvSpPr>
            <a:spLocks noGrp="1"/>
          </p:cNvSpPr>
          <p:nvPr>
            <p:ph type="body" idx="1"/>
          </p:nvPr>
        </p:nvSpPr>
        <p:spPr>
          <a:xfrm>
            <a:off x="1194628" y="1600200"/>
            <a:ext cx="7407404" cy="4525963"/>
          </a:xfrm>
          <a:prstGeom prst="rect">
            <a:avLst/>
          </a:prstGeom>
        </p:spPr>
        <p:txBody>
          <a:bodyPr vert="horz" lIns="91440" tIns="45720" rIns="91440" bIns="4572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pic>
        <p:nvPicPr>
          <p:cNvPr id="6" name="Bilde 5" descr="stripe.jpg"/>
          <p:cNvPicPr>
            <a:picLocks noChangeAspect="1"/>
          </p:cNvPicPr>
          <p:nvPr userDrawn="1"/>
        </p:nvPicPr>
        <p:blipFill>
          <a:blip r:embed="rId13">
            <a:extLst>
              <a:ext uri="{28A0092B-C50C-407E-A947-70E740481C1C}">
                <a14:useLocalDpi xmlns="" xmlns:a14="http://schemas.microsoft.com/office/drawing/2010/main" val="0"/>
              </a:ext>
            </a:extLst>
          </a:blip>
          <a:stretch>
            <a:fillRect/>
          </a:stretch>
        </p:blipFill>
        <p:spPr>
          <a:xfrm>
            <a:off x="0" y="0"/>
            <a:ext cx="860290" cy="6858000"/>
          </a:xfrm>
          <a:prstGeom prst="rect">
            <a:avLst/>
          </a:prstGeom>
        </p:spPr>
      </p:pic>
    </p:spTree>
    <p:extLst>
      <p:ext uri="{BB962C8B-B14F-4D97-AF65-F5344CB8AC3E}">
        <p14:creationId xmlns="" xmlns:p14="http://schemas.microsoft.com/office/powerpoint/2010/main" val="5777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3600" b="1" i="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4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s://www.youtube.com/watch?v=jcrFvTjders&amp;feature=youtu.be"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hyperlink" Target="https://www.google.no/url?sa=i&amp;url=https://www.arduino.cc/en/tutorial/PWM&amp;psig=AOvVaw3C96aokjMZFbEG42exfXfK&amp;ust=1597343594244000&amp;source=images&amp;cd=vfe&amp;ved=0CAIQjRxqFwoTCJDuneCmlusCFQAAAAAdAAAAABAO" TargetMode="Externa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hyperlink" Target="https://www.google.no/url?sa=i&amp;url=https://create.arduino.cc/projecthub/muhammad-aqib/arduino-pwm-tutorial-ae9d71&amp;psig=AOvVaw3C96aokjMZFbEG42exfXfK&amp;ust=1597343594244000&amp;source=images&amp;cd=vfe&amp;ved=0CAIQjRxqFwoTCJDuneCmlusCFQAAAAAdAAAAABAT"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8" Type="http://schemas.openxmlformats.org/officeDocument/2006/relationships/hyperlink" Target="https://youtu.be/NjDEWLS2XM4" TargetMode="External"/><Relationship Id="rId3" Type="http://schemas.openxmlformats.org/officeDocument/2006/relationships/hyperlink" Target="https://youtu.be/LzuYMHOcOrI" TargetMode="External"/><Relationship Id="rId7" Type="http://schemas.openxmlformats.org/officeDocument/2006/relationships/hyperlink" Target="https://youtu.be/AiNnpstpbDI" TargetMode="External"/><Relationship Id="rId2" Type="http://schemas.openxmlformats.org/officeDocument/2006/relationships/hyperlink" Target="https://youtu.be/jcrFvTjders" TargetMode="External"/><Relationship Id="rId1" Type="http://schemas.openxmlformats.org/officeDocument/2006/relationships/slideLayout" Target="../slideLayouts/slideLayout2.xml"/><Relationship Id="rId6" Type="http://schemas.openxmlformats.org/officeDocument/2006/relationships/hyperlink" Target="https://youtu.be/tdZoY-vwgrk" TargetMode="External"/><Relationship Id="rId11" Type="http://schemas.openxmlformats.org/officeDocument/2006/relationships/hyperlink" Target="https://youtu.be/kOknxHNHqOA" TargetMode="External"/><Relationship Id="rId5" Type="http://schemas.openxmlformats.org/officeDocument/2006/relationships/hyperlink" Target="https://youtu.be/XigRvKLGeAo" TargetMode="External"/><Relationship Id="rId10" Type="http://schemas.openxmlformats.org/officeDocument/2006/relationships/hyperlink" Target="https://youtu.be/lfxzWCNFZsU" TargetMode="External"/><Relationship Id="rId4" Type="http://schemas.openxmlformats.org/officeDocument/2006/relationships/hyperlink" Target="https://youtu.be/5gNUwfvXAmE" TargetMode="External"/><Relationship Id="rId9" Type="http://schemas.openxmlformats.org/officeDocument/2006/relationships/hyperlink" Target="https://youtu.be/XTJoB-hkBu4"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a:xfrm>
            <a:off x="1087582" y="1335164"/>
            <a:ext cx="7201944" cy="1214617"/>
          </a:xfrm>
        </p:spPr>
        <p:txBody>
          <a:bodyPr>
            <a:normAutofit fontScale="90000"/>
          </a:bodyPr>
          <a:lstStyle/>
          <a:p>
            <a:r>
              <a:rPr lang="nb-NO" smtClean="0"/>
              <a:t>Grunnkurs Programmering Arduino</a:t>
            </a:r>
            <a:br>
              <a:rPr lang="nb-NO" smtClean="0"/>
            </a:br>
            <a:r>
              <a:rPr lang="nb-NO" smtClean="0"/>
              <a:t>for Elektro yrkesfag – Dag 2</a:t>
            </a:r>
            <a:endParaRPr lang="nb-NO" dirty="0"/>
          </a:p>
        </p:txBody>
      </p:sp>
      <p:sp>
        <p:nvSpPr>
          <p:cNvPr id="3" name="Undertittel 2"/>
          <p:cNvSpPr>
            <a:spLocks noGrp="1"/>
          </p:cNvSpPr>
          <p:nvPr>
            <p:ph type="subTitle" idx="1"/>
          </p:nvPr>
        </p:nvSpPr>
        <p:spPr>
          <a:xfrm>
            <a:off x="1087582" y="2549782"/>
            <a:ext cx="7201944" cy="1942125"/>
          </a:xfrm>
        </p:spPr>
        <p:txBody>
          <a:bodyPr>
            <a:normAutofit/>
          </a:bodyPr>
          <a:lstStyle/>
          <a:p>
            <a:r>
              <a:rPr lang="nb-NO" sz="2400" smtClean="0"/>
              <a:t>Av</a:t>
            </a:r>
          </a:p>
          <a:p>
            <a:r>
              <a:rPr lang="nb-NO" smtClean="0"/>
              <a:t>Nils Kr. Rossing</a:t>
            </a:r>
            <a:br>
              <a:rPr lang="nb-NO" smtClean="0"/>
            </a:br>
            <a:r>
              <a:rPr lang="nb-NO" smtClean="0"/>
              <a:t>Skolelaboratoriet</a:t>
            </a:r>
            <a:endParaRPr lang="nb-NO" sz="2400" dirty="0"/>
          </a:p>
        </p:txBody>
      </p:sp>
      <p:pic>
        <p:nvPicPr>
          <p:cNvPr id="4" name="Bilde 3" descr="tekst_bm.jpg"/>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8655867" y="269447"/>
            <a:ext cx="234696" cy="3084576"/>
          </a:xfrm>
          <a:prstGeom prst="rect">
            <a:avLst/>
          </a:prstGeom>
        </p:spPr>
      </p:pic>
    </p:spTree>
    <p:extLst>
      <p:ext uri="{BB962C8B-B14F-4D97-AF65-F5344CB8AC3E}">
        <p14:creationId xmlns="" xmlns:p14="http://schemas.microsoft.com/office/powerpoint/2010/main" val="32431020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07592" y="274638"/>
            <a:ext cx="3557481" cy="1143000"/>
          </a:xfrm>
        </p:spPr>
        <p:txBody>
          <a:bodyPr>
            <a:normAutofit/>
          </a:bodyPr>
          <a:lstStyle/>
          <a:p>
            <a:pPr algn="ctr"/>
            <a:r>
              <a:rPr lang="nb-NO" smtClean="0"/>
              <a:t>Oppdrag 1</a:t>
            </a:r>
            <a:br>
              <a:rPr lang="nb-NO" smtClean="0"/>
            </a:br>
            <a:r>
              <a:rPr lang="nb-NO" sz="2800" smtClean="0"/>
              <a:t>Enkel optisk portal</a:t>
            </a:r>
            <a:endParaRPr lang="nb-NO" sz="2800"/>
          </a:p>
        </p:txBody>
      </p:sp>
      <p:sp>
        <p:nvSpPr>
          <p:cNvPr id="3" name="Plassholder for innhold 2"/>
          <p:cNvSpPr>
            <a:spLocks noGrp="1"/>
          </p:cNvSpPr>
          <p:nvPr>
            <p:ph idx="1"/>
          </p:nvPr>
        </p:nvSpPr>
        <p:spPr>
          <a:xfrm>
            <a:off x="1187701" y="1530928"/>
            <a:ext cx="3266536" cy="2791690"/>
          </a:xfrm>
        </p:spPr>
        <p:txBody>
          <a:bodyPr>
            <a:normAutofit/>
          </a:bodyPr>
          <a:lstStyle/>
          <a:p>
            <a:pPr marL="0" indent="0">
              <a:buNone/>
            </a:pPr>
            <a:r>
              <a:rPr lang="nb-NO" i="1" smtClean="0"/>
              <a:t>Lag et program som registrerer at noen passerer den optiske porten, likegyldig hvilken vei</a:t>
            </a:r>
          </a:p>
        </p:txBody>
      </p:sp>
      <p:pic>
        <p:nvPicPr>
          <p:cNvPr id="2050" name="Picture 2"/>
          <p:cNvPicPr>
            <a:picLocks noChangeAspect="1" noChangeArrowheads="1"/>
          </p:cNvPicPr>
          <p:nvPr/>
        </p:nvPicPr>
        <p:blipFill>
          <a:blip r:embed="rId2"/>
          <a:srcRect/>
          <a:stretch>
            <a:fillRect/>
          </a:stretch>
        </p:blipFill>
        <p:spPr bwMode="auto">
          <a:xfrm>
            <a:off x="4585855" y="178371"/>
            <a:ext cx="4424863" cy="4158101"/>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1591830" y="4358120"/>
            <a:ext cx="6421260" cy="24998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07592" y="274638"/>
            <a:ext cx="3557481" cy="1143000"/>
          </a:xfrm>
        </p:spPr>
        <p:txBody>
          <a:bodyPr>
            <a:normAutofit/>
          </a:bodyPr>
          <a:lstStyle/>
          <a:p>
            <a:pPr algn="ctr"/>
            <a:r>
              <a:rPr lang="nb-NO" smtClean="0"/>
              <a:t>Oppdrag 2</a:t>
            </a:r>
            <a:br>
              <a:rPr lang="nb-NO" smtClean="0"/>
            </a:br>
            <a:r>
              <a:rPr lang="nb-NO" sz="2800" smtClean="0"/>
              <a:t>Display</a:t>
            </a:r>
            <a:endParaRPr lang="nb-NO" sz="2800"/>
          </a:p>
        </p:txBody>
      </p:sp>
      <p:sp>
        <p:nvSpPr>
          <p:cNvPr id="3" name="Plassholder for innhold 2"/>
          <p:cNvSpPr>
            <a:spLocks noGrp="1"/>
          </p:cNvSpPr>
          <p:nvPr>
            <p:ph idx="1"/>
          </p:nvPr>
        </p:nvSpPr>
        <p:spPr>
          <a:xfrm>
            <a:off x="1187701" y="1530928"/>
            <a:ext cx="3266536" cy="2791690"/>
          </a:xfrm>
        </p:spPr>
        <p:txBody>
          <a:bodyPr>
            <a:normAutofit/>
          </a:bodyPr>
          <a:lstStyle/>
          <a:p>
            <a:pPr marL="0" indent="0">
              <a:buNone/>
            </a:pPr>
            <a:r>
              <a:rPr lang="nb-NO" i="1" smtClean="0"/>
              <a:t>Lag et lite program som skriver ut tall til displayet TM1637</a:t>
            </a:r>
          </a:p>
        </p:txBody>
      </p:sp>
      <p:pic>
        <p:nvPicPr>
          <p:cNvPr id="3074" name="Picture 2"/>
          <p:cNvPicPr>
            <a:picLocks noChangeAspect="1" noChangeArrowheads="1"/>
          </p:cNvPicPr>
          <p:nvPr/>
        </p:nvPicPr>
        <p:blipFill>
          <a:blip r:embed="rId2"/>
          <a:srcRect b="35034"/>
          <a:stretch>
            <a:fillRect/>
          </a:stretch>
        </p:blipFill>
        <p:spPr bwMode="auto">
          <a:xfrm>
            <a:off x="4438978" y="157017"/>
            <a:ext cx="4611938" cy="2440710"/>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2147311" y="2858511"/>
            <a:ext cx="5950765" cy="386094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07592" y="274638"/>
            <a:ext cx="7817753" cy="1143000"/>
          </a:xfrm>
        </p:spPr>
        <p:txBody>
          <a:bodyPr>
            <a:normAutofit/>
          </a:bodyPr>
          <a:lstStyle/>
          <a:p>
            <a:pPr algn="ctr"/>
            <a:r>
              <a:rPr lang="nb-NO" smtClean="0"/>
              <a:t>Oppdrag 3</a:t>
            </a:r>
            <a:br>
              <a:rPr lang="nb-NO" smtClean="0"/>
            </a:br>
            <a:r>
              <a:rPr lang="nb-NO" sz="2800" smtClean="0"/>
              <a:t>Vis passeringer</a:t>
            </a:r>
            <a:endParaRPr lang="nb-NO" sz="2800"/>
          </a:p>
        </p:txBody>
      </p:sp>
      <p:sp>
        <p:nvSpPr>
          <p:cNvPr id="3" name="Plassholder for innhold 2"/>
          <p:cNvSpPr>
            <a:spLocks noGrp="1"/>
          </p:cNvSpPr>
          <p:nvPr>
            <p:ph idx="1"/>
          </p:nvPr>
        </p:nvSpPr>
        <p:spPr>
          <a:xfrm>
            <a:off x="1149926" y="1614055"/>
            <a:ext cx="7723910" cy="1018308"/>
          </a:xfrm>
        </p:spPr>
        <p:txBody>
          <a:bodyPr>
            <a:normAutofit/>
          </a:bodyPr>
          <a:lstStyle/>
          <a:p>
            <a:pPr marL="0" indent="0">
              <a:buNone/>
            </a:pPr>
            <a:r>
              <a:rPr lang="nb-NO" i="1" smtClean="0"/>
              <a:t>Lag et program som registrerer passeringer og viser antallet på displayet</a:t>
            </a:r>
          </a:p>
        </p:txBody>
      </p:sp>
      <p:pic>
        <p:nvPicPr>
          <p:cNvPr id="4099" name="Picture 3"/>
          <p:cNvPicPr>
            <a:picLocks noChangeAspect="1" noChangeArrowheads="1"/>
          </p:cNvPicPr>
          <p:nvPr/>
        </p:nvPicPr>
        <p:blipFill>
          <a:blip r:embed="rId2"/>
          <a:srcRect/>
          <a:stretch>
            <a:fillRect/>
          </a:stretch>
        </p:blipFill>
        <p:spPr bwMode="auto">
          <a:xfrm>
            <a:off x="2742767" y="2543175"/>
            <a:ext cx="3990975" cy="43148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69053" y="124702"/>
            <a:ext cx="3162625" cy="1015856"/>
          </a:xfrm>
        </p:spPr>
        <p:txBody>
          <a:bodyPr>
            <a:normAutofit fontScale="90000"/>
          </a:bodyPr>
          <a:lstStyle/>
          <a:p>
            <a:pPr algn="ctr"/>
            <a:r>
              <a:rPr lang="nb-NO" smtClean="0"/>
              <a:t>Oppdrag 4</a:t>
            </a:r>
            <a:br>
              <a:rPr lang="nb-NO" smtClean="0"/>
            </a:br>
            <a:r>
              <a:rPr lang="nb-NO" smtClean="0"/>
              <a:t>S</a:t>
            </a:r>
            <a:r>
              <a:rPr lang="nb-NO" sz="2800" smtClean="0"/>
              <a:t>ervo</a:t>
            </a:r>
            <a:endParaRPr lang="nb-NO" sz="2800"/>
          </a:p>
        </p:txBody>
      </p:sp>
      <p:sp>
        <p:nvSpPr>
          <p:cNvPr id="3" name="Plassholder for innhold 2"/>
          <p:cNvSpPr>
            <a:spLocks noGrp="1"/>
          </p:cNvSpPr>
          <p:nvPr>
            <p:ph idx="1"/>
          </p:nvPr>
        </p:nvSpPr>
        <p:spPr>
          <a:xfrm>
            <a:off x="935182" y="1239982"/>
            <a:ext cx="3089563" cy="2313709"/>
          </a:xfrm>
        </p:spPr>
        <p:txBody>
          <a:bodyPr>
            <a:normAutofit fontScale="92500" lnSpcReduction="10000"/>
          </a:bodyPr>
          <a:lstStyle/>
          <a:p>
            <a:pPr marL="0" indent="0">
              <a:buNone/>
            </a:pPr>
            <a:r>
              <a:rPr lang="nb-NO" i="1" smtClean="0"/>
              <a:t>Monter og programmer en bom som er plassert i døråpningen. Bommen skal åpnes hvert 10 sekund, og lukkes etter å ha stått helt åpen i 3,5 sekund</a:t>
            </a:r>
          </a:p>
        </p:txBody>
      </p:sp>
      <p:pic>
        <p:nvPicPr>
          <p:cNvPr id="5122" name="Picture 2"/>
          <p:cNvPicPr>
            <a:picLocks noChangeAspect="1" noChangeArrowheads="1"/>
          </p:cNvPicPr>
          <p:nvPr/>
        </p:nvPicPr>
        <p:blipFill>
          <a:blip r:embed="rId2"/>
          <a:srcRect t="34351" b="8581"/>
          <a:stretch>
            <a:fillRect/>
          </a:stretch>
        </p:blipFill>
        <p:spPr bwMode="auto">
          <a:xfrm>
            <a:off x="4017818" y="159327"/>
            <a:ext cx="4979554" cy="3221621"/>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1211983" y="3514870"/>
            <a:ext cx="7336139" cy="33431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07592" y="274638"/>
            <a:ext cx="7817753" cy="1143000"/>
          </a:xfrm>
        </p:spPr>
        <p:txBody>
          <a:bodyPr>
            <a:normAutofit fontScale="90000"/>
          </a:bodyPr>
          <a:lstStyle/>
          <a:p>
            <a:pPr algn="ctr"/>
            <a:r>
              <a:rPr lang="nb-NO" smtClean="0"/>
              <a:t>Oppdrag 5</a:t>
            </a:r>
            <a:br>
              <a:rPr lang="nb-NO" smtClean="0"/>
            </a:br>
            <a:r>
              <a:rPr lang="nb-NO" sz="2700" smtClean="0"/>
              <a:t>Kombiner den optiske portalen, telling av passeringer og servoen</a:t>
            </a:r>
            <a:endParaRPr lang="nb-NO" sz="2800"/>
          </a:p>
        </p:txBody>
      </p:sp>
      <p:sp>
        <p:nvSpPr>
          <p:cNvPr id="3" name="Plassholder for innhold 2"/>
          <p:cNvSpPr>
            <a:spLocks noGrp="1"/>
          </p:cNvSpPr>
          <p:nvPr>
            <p:ph idx="1"/>
          </p:nvPr>
        </p:nvSpPr>
        <p:spPr>
          <a:xfrm>
            <a:off x="1108362" y="2022763"/>
            <a:ext cx="7723910" cy="1773382"/>
          </a:xfrm>
        </p:spPr>
        <p:txBody>
          <a:bodyPr>
            <a:normAutofit/>
          </a:bodyPr>
          <a:lstStyle/>
          <a:p>
            <a:pPr marL="0" indent="0">
              <a:buNone/>
            </a:pPr>
            <a:r>
              <a:rPr lang="nb-NO" i="1" smtClean="0"/>
              <a:t>Kombiner program 3a med servoen 4b slik at bommen går opp hver gang noen passerer den optiske porten samtidig som antallet passeringer telles og vises i displayet</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69053" y="124702"/>
            <a:ext cx="3162625" cy="1015856"/>
          </a:xfrm>
        </p:spPr>
        <p:txBody>
          <a:bodyPr>
            <a:normAutofit fontScale="90000"/>
          </a:bodyPr>
          <a:lstStyle/>
          <a:p>
            <a:pPr algn="ctr"/>
            <a:r>
              <a:rPr lang="nb-NO" smtClean="0"/>
              <a:t>Oppdrag 6</a:t>
            </a:r>
            <a:br>
              <a:rPr lang="nb-NO" smtClean="0"/>
            </a:br>
            <a:r>
              <a:rPr lang="nb-NO" smtClean="0"/>
              <a:t>Rele</a:t>
            </a:r>
            <a:endParaRPr lang="nb-NO" sz="2800"/>
          </a:p>
        </p:txBody>
      </p:sp>
      <p:sp>
        <p:nvSpPr>
          <p:cNvPr id="3" name="Plassholder for innhold 2"/>
          <p:cNvSpPr>
            <a:spLocks noGrp="1"/>
          </p:cNvSpPr>
          <p:nvPr>
            <p:ph idx="1"/>
          </p:nvPr>
        </p:nvSpPr>
        <p:spPr>
          <a:xfrm>
            <a:off x="935182" y="1239982"/>
            <a:ext cx="3089563" cy="2313709"/>
          </a:xfrm>
        </p:spPr>
        <p:txBody>
          <a:bodyPr>
            <a:normAutofit/>
          </a:bodyPr>
          <a:lstStyle/>
          <a:p>
            <a:pPr marL="0" indent="0">
              <a:buNone/>
            </a:pPr>
            <a:r>
              <a:rPr lang="nb-NO" i="1" smtClean="0"/>
              <a:t>Slå på lyset i når det er personer i rommet og slå det av når det er tomt.</a:t>
            </a:r>
          </a:p>
        </p:txBody>
      </p:sp>
      <p:pic>
        <p:nvPicPr>
          <p:cNvPr id="6147" name="Picture 3"/>
          <p:cNvPicPr>
            <a:picLocks noChangeAspect="1" noChangeArrowheads="1"/>
          </p:cNvPicPr>
          <p:nvPr/>
        </p:nvPicPr>
        <p:blipFill>
          <a:blip r:embed="rId2"/>
          <a:srcRect l="14977" t="41037" r="21939"/>
          <a:stretch>
            <a:fillRect/>
          </a:stretch>
        </p:blipFill>
        <p:spPr bwMode="auto">
          <a:xfrm>
            <a:off x="3983183" y="263237"/>
            <a:ext cx="4779818" cy="3186818"/>
          </a:xfrm>
          <a:prstGeom prst="rect">
            <a:avLst/>
          </a:prstGeom>
          <a:noFill/>
          <a:ln w="9525">
            <a:noFill/>
            <a:miter lim="800000"/>
            <a:headEnd/>
            <a:tailEnd/>
          </a:ln>
          <a:effectLst/>
        </p:spPr>
      </p:pic>
      <p:pic>
        <p:nvPicPr>
          <p:cNvPr id="6148" name="Picture 4"/>
          <p:cNvPicPr>
            <a:picLocks noChangeAspect="1" noChangeArrowheads="1"/>
          </p:cNvPicPr>
          <p:nvPr/>
        </p:nvPicPr>
        <p:blipFill>
          <a:blip r:embed="rId3"/>
          <a:srcRect/>
          <a:stretch>
            <a:fillRect/>
          </a:stretch>
        </p:blipFill>
        <p:spPr bwMode="auto">
          <a:xfrm>
            <a:off x="5059206" y="3721822"/>
            <a:ext cx="3629326" cy="2852160"/>
          </a:xfrm>
          <a:prstGeom prst="rect">
            <a:avLst/>
          </a:prstGeom>
          <a:noFill/>
          <a:ln w="9525">
            <a:noFill/>
            <a:miter lim="800000"/>
            <a:headEnd/>
            <a:tailEnd/>
          </a:ln>
          <a:effectLst/>
        </p:spPr>
      </p:pic>
      <p:pic>
        <p:nvPicPr>
          <p:cNvPr id="6149" name="Picture 5"/>
          <p:cNvPicPr>
            <a:picLocks noChangeAspect="1" noChangeArrowheads="1"/>
          </p:cNvPicPr>
          <p:nvPr/>
        </p:nvPicPr>
        <p:blipFill>
          <a:blip r:embed="rId4"/>
          <a:srcRect/>
          <a:stretch>
            <a:fillRect/>
          </a:stretch>
        </p:blipFill>
        <p:spPr bwMode="auto">
          <a:xfrm>
            <a:off x="1461800" y="3650241"/>
            <a:ext cx="3241675" cy="2924175"/>
          </a:xfrm>
          <a:prstGeom prst="rect">
            <a:avLst/>
          </a:prstGeom>
          <a:noFill/>
          <a:ln w="9525">
            <a:noFill/>
            <a:miter lim="800000"/>
            <a:headEnd/>
            <a:tailEnd/>
          </a:ln>
          <a:effectLst/>
        </p:spPr>
      </p:pic>
      <p:pic>
        <p:nvPicPr>
          <p:cNvPr id="6150" name="Picture 6"/>
          <p:cNvPicPr>
            <a:picLocks noChangeAspect="1" noChangeArrowheads="1"/>
          </p:cNvPicPr>
          <p:nvPr/>
        </p:nvPicPr>
        <p:blipFill>
          <a:blip r:embed="rId5"/>
          <a:srcRect/>
          <a:stretch>
            <a:fillRect/>
          </a:stretch>
        </p:blipFill>
        <p:spPr bwMode="auto">
          <a:xfrm>
            <a:off x="1289195" y="3527425"/>
            <a:ext cx="7216775" cy="333057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fade">
                                      <p:cBhvr>
                                        <p:cTn id="7" dur="20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869053" y="124702"/>
            <a:ext cx="3162625" cy="1015856"/>
          </a:xfrm>
        </p:spPr>
        <p:txBody>
          <a:bodyPr>
            <a:normAutofit fontScale="90000"/>
          </a:bodyPr>
          <a:lstStyle/>
          <a:p>
            <a:pPr algn="ctr"/>
            <a:r>
              <a:rPr lang="nb-NO" smtClean="0"/>
              <a:t>Oppdrag 7</a:t>
            </a:r>
            <a:br>
              <a:rPr lang="nb-NO" smtClean="0"/>
            </a:br>
            <a:r>
              <a:rPr lang="nb-NO" smtClean="0"/>
              <a:t>Optisk sluse</a:t>
            </a:r>
            <a:endParaRPr lang="nb-NO" sz="2800"/>
          </a:p>
        </p:txBody>
      </p:sp>
      <p:sp>
        <p:nvSpPr>
          <p:cNvPr id="3" name="Plassholder for innhold 2"/>
          <p:cNvSpPr>
            <a:spLocks noGrp="1"/>
          </p:cNvSpPr>
          <p:nvPr>
            <p:ph idx="1"/>
          </p:nvPr>
        </p:nvSpPr>
        <p:spPr>
          <a:xfrm>
            <a:off x="935182" y="1239982"/>
            <a:ext cx="3089563" cy="2618509"/>
          </a:xfrm>
        </p:spPr>
        <p:txBody>
          <a:bodyPr>
            <a:normAutofit fontScale="92500" lnSpcReduction="10000"/>
          </a:bodyPr>
          <a:lstStyle/>
          <a:p>
            <a:pPr marL="0" indent="0">
              <a:buNone/>
            </a:pPr>
            <a:r>
              <a:rPr lang="nb-NO" i="1" smtClean="0"/>
              <a:t>Det skal lages en optisk sluse som registrerer retningen til de som passerer. Når noen går inn skal antallet økes og når noen går ut skal antallet reduseres.</a:t>
            </a:r>
          </a:p>
        </p:txBody>
      </p:sp>
      <p:pic>
        <p:nvPicPr>
          <p:cNvPr id="7170" name="Picture 2"/>
          <p:cNvPicPr>
            <a:picLocks noChangeAspect="1" noChangeArrowheads="1"/>
          </p:cNvPicPr>
          <p:nvPr/>
        </p:nvPicPr>
        <p:blipFill>
          <a:blip r:embed="rId2"/>
          <a:srcRect l="15550" r="15550" b="31091"/>
          <a:stretch>
            <a:fillRect/>
          </a:stretch>
        </p:blipFill>
        <p:spPr bwMode="auto">
          <a:xfrm>
            <a:off x="4084934" y="178376"/>
            <a:ext cx="4837393" cy="3472297"/>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a:srcRect/>
          <a:stretch>
            <a:fillRect/>
          </a:stretch>
        </p:blipFill>
        <p:spPr bwMode="auto">
          <a:xfrm>
            <a:off x="1654352" y="3743946"/>
            <a:ext cx="6478266" cy="3114054"/>
          </a:xfrm>
          <a:prstGeom prst="rect">
            <a:avLst/>
          </a:prstGeom>
          <a:noFill/>
          <a:ln w="9525">
            <a:noFill/>
            <a:miter lim="800000"/>
            <a:headEnd/>
            <a:tailEnd/>
          </a:ln>
          <a:effectLst/>
        </p:spPr>
      </p:pic>
      <p:sp>
        <p:nvSpPr>
          <p:cNvPr id="8" name="Ellipse 7"/>
          <p:cNvSpPr/>
          <p:nvPr/>
        </p:nvSpPr>
        <p:spPr>
          <a:xfrm>
            <a:off x="4682836" y="5049982"/>
            <a:ext cx="1704109" cy="1011382"/>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07592" y="274638"/>
            <a:ext cx="7817753" cy="1143000"/>
          </a:xfrm>
        </p:spPr>
        <p:txBody>
          <a:bodyPr>
            <a:normAutofit/>
          </a:bodyPr>
          <a:lstStyle/>
          <a:p>
            <a:pPr algn="ctr"/>
            <a:r>
              <a:rPr lang="nb-NO" smtClean="0"/>
              <a:t>Oppdrag 8</a:t>
            </a:r>
            <a:br>
              <a:rPr lang="nb-NO" smtClean="0"/>
            </a:br>
            <a:r>
              <a:rPr lang="nb-NO" sz="2700" smtClean="0"/>
              <a:t>Suppler avansert optisk sluse med bom</a:t>
            </a:r>
            <a:endParaRPr lang="nb-NO" sz="2800"/>
          </a:p>
        </p:txBody>
      </p:sp>
      <p:sp>
        <p:nvSpPr>
          <p:cNvPr id="3" name="Plassholder for innhold 2"/>
          <p:cNvSpPr>
            <a:spLocks noGrp="1"/>
          </p:cNvSpPr>
          <p:nvPr>
            <p:ph idx="1"/>
          </p:nvPr>
        </p:nvSpPr>
        <p:spPr>
          <a:xfrm>
            <a:off x="1115288" y="1447799"/>
            <a:ext cx="7723910" cy="1773382"/>
          </a:xfrm>
        </p:spPr>
        <p:txBody>
          <a:bodyPr>
            <a:normAutofit/>
          </a:bodyPr>
          <a:lstStyle/>
          <a:p>
            <a:pPr marL="0" indent="0">
              <a:buNone/>
            </a:pPr>
            <a:r>
              <a:rPr lang="nb-NO" i="1" smtClean="0"/>
              <a:t>Kombiner den optiske porten med servoen og bommen slik at den går opp når noen er på vei inn eller ut, og lukker når de har passert.</a:t>
            </a:r>
          </a:p>
        </p:txBody>
      </p:sp>
      <p:sp>
        <p:nvSpPr>
          <p:cNvPr id="4" name="Tittel 1"/>
          <p:cNvSpPr txBox="1">
            <a:spLocks/>
          </p:cNvSpPr>
          <p:nvPr/>
        </p:nvSpPr>
        <p:spPr>
          <a:xfrm>
            <a:off x="1159992" y="2872269"/>
            <a:ext cx="7817753" cy="1143000"/>
          </a:xfrm>
          <a:prstGeom prst="rect">
            <a:avLst/>
          </a:prstGeom>
        </p:spPr>
        <p:txBody>
          <a:bodyPr vert="horz" lIns="91440" tIns="45720" rIns="91440" bIns="45720" rtlCol="0" anchor="ctr">
            <a:normAutofit fontScale="9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4000" b="1" i="0" u="none" strike="noStrike" kern="1200" cap="none" spc="0" normalizeH="0" baseline="0" noProof="0" smtClean="0">
                <a:ln>
                  <a:noFill/>
                </a:ln>
                <a:solidFill>
                  <a:schemeClr val="tx1"/>
                </a:solidFill>
                <a:effectLst/>
                <a:uLnTx/>
                <a:uFillTx/>
                <a:latin typeface="Arial"/>
                <a:ea typeface="+mj-ea"/>
                <a:cs typeface="Arial"/>
              </a:rPr>
              <a:t>Oppdrag 9</a:t>
            </a:r>
            <a:r>
              <a:rPr kumimoji="0" lang="nb-NO" sz="3600" b="1" i="0" u="none" strike="noStrike" kern="1200" cap="none" spc="0" normalizeH="0" baseline="0" noProof="0" smtClean="0">
                <a:ln>
                  <a:noFill/>
                </a:ln>
                <a:solidFill>
                  <a:schemeClr val="tx1"/>
                </a:solidFill>
                <a:effectLst/>
                <a:uLnTx/>
                <a:uFillTx/>
                <a:latin typeface="Arial"/>
                <a:ea typeface="+mj-ea"/>
                <a:cs typeface="Arial"/>
              </a:rPr>
              <a:t/>
            </a:r>
            <a:br>
              <a:rPr kumimoji="0" lang="nb-NO" sz="3600" b="1" i="0" u="none" strike="noStrike" kern="1200" cap="none" spc="0" normalizeH="0" baseline="0" noProof="0" smtClean="0">
                <a:ln>
                  <a:noFill/>
                </a:ln>
                <a:solidFill>
                  <a:schemeClr val="tx1"/>
                </a:solidFill>
                <a:effectLst/>
                <a:uLnTx/>
                <a:uFillTx/>
                <a:latin typeface="Arial"/>
                <a:ea typeface="+mj-ea"/>
                <a:cs typeface="Arial"/>
              </a:rPr>
            </a:br>
            <a:r>
              <a:rPr kumimoji="0" lang="nb-NO" sz="2700" b="1" i="0" u="none" strike="noStrike" kern="1200" cap="none" spc="0" normalizeH="0" baseline="0" noProof="0" smtClean="0">
                <a:ln>
                  <a:noFill/>
                </a:ln>
                <a:solidFill>
                  <a:schemeClr val="tx1"/>
                </a:solidFill>
                <a:effectLst/>
                <a:uLnTx/>
                <a:uFillTx/>
                <a:latin typeface="Arial"/>
                <a:ea typeface="+mj-ea"/>
                <a:cs typeface="Arial"/>
              </a:rPr>
              <a:t>Avansert optisk sluse med bom og visning av antall</a:t>
            </a:r>
            <a:endParaRPr kumimoji="0" lang="nb-NO" sz="2800" b="1" i="0" u="none" strike="noStrike" kern="1200" cap="none" spc="0" normalizeH="0" baseline="0" noProof="0">
              <a:ln>
                <a:noFill/>
              </a:ln>
              <a:solidFill>
                <a:schemeClr val="tx1"/>
              </a:solidFill>
              <a:effectLst/>
              <a:uLnTx/>
              <a:uFillTx/>
              <a:latin typeface="Arial"/>
              <a:ea typeface="+mj-ea"/>
              <a:cs typeface="Arial"/>
            </a:endParaRPr>
          </a:p>
        </p:txBody>
      </p:sp>
      <p:sp>
        <p:nvSpPr>
          <p:cNvPr id="5" name="Plassholder for innhold 2"/>
          <p:cNvSpPr txBox="1">
            <a:spLocks/>
          </p:cNvSpPr>
          <p:nvPr/>
        </p:nvSpPr>
        <p:spPr>
          <a:xfrm>
            <a:off x="1253835" y="3983102"/>
            <a:ext cx="7723910" cy="1773382"/>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sz="2400" b="0" i="1" u="none" strike="noStrike" kern="1200" cap="none" spc="0" normalizeH="0" baseline="0" noProof="0" smtClean="0">
                <a:ln>
                  <a:noFill/>
                </a:ln>
                <a:solidFill>
                  <a:schemeClr val="tx1"/>
                </a:solidFill>
                <a:effectLst/>
                <a:uLnTx/>
                <a:uFillTx/>
                <a:latin typeface="Arial"/>
                <a:ea typeface="+mn-ea"/>
                <a:cs typeface="Arial"/>
              </a:rPr>
              <a:t>Kombiner den optiske porten, bommen og telleren med displayet, og vis antallet i rommet til en hver tid.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007592" y="274638"/>
            <a:ext cx="7817753" cy="1477962"/>
          </a:xfrm>
        </p:spPr>
        <p:txBody>
          <a:bodyPr>
            <a:normAutofit/>
          </a:bodyPr>
          <a:lstStyle/>
          <a:p>
            <a:pPr algn="ctr"/>
            <a:r>
              <a:rPr lang="nb-NO" smtClean="0"/>
              <a:t>Oppdrag 10</a:t>
            </a:r>
            <a:br>
              <a:rPr lang="nb-NO" smtClean="0"/>
            </a:br>
            <a:r>
              <a:rPr lang="nb-NO" sz="2700" smtClean="0"/>
              <a:t>Avansert optisk sluse med bom,</a:t>
            </a:r>
            <a:br>
              <a:rPr lang="nb-NO" sz="2700" smtClean="0"/>
            </a:br>
            <a:r>
              <a:rPr lang="nb-NO" sz="2700" smtClean="0"/>
              <a:t> visning av antall og styring av rele</a:t>
            </a:r>
            <a:endParaRPr lang="nb-NO" sz="2800"/>
          </a:p>
        </p:txBody>
      </p:sp>
      <p:sp>
        <p:nvSpPr>
          <p:cNvPr id="3" name="Plassholder for innhold 2"/>
          <p:cNvSpPr>
            <a:spLocks noGrp="1"/>
          </p:cNvSpPr>
          <p:nvPr>
            <p:ph idx="1"/>
          </p:nvPr>
        </p:nvSpPr>
        <p:spPr>
          <a:xfrm>
            <a:off x="1108362" y="2022763"/>
            <a:ext cx="7723910" cy="1773382"/>
          </a:xfrm>
        </p:spPr>
        <p:txBody>
          <a:bodyPr>
            <a:normAutofit/>
          </a:bodyPr>
          <a:lstStyle/>
          <a:p>
            <a:pPr marL="0" indent="0">
              <a:buNone/>
            </a:pPr>
            <a:r>
              <a:rPr lang="nb-NO" i="1" smtClean="0"/>
              <a:t>Kombiner den optiske porten med bommen og telleren med displayet og releet som slår på lyset når noen er i rommet og ellers har lyset slukket.</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srcRect l="8020" b="918"/>
          <a:stretch>
            <a:fillRect/>
          </a:stretch>
        </p:blipFill>
        <p:spPr bwMode="auto">
          <a:xfrm>
            <a:off x="893619" y="2226014"/>
            <a:ext cx="3733799" cy="4486513"/>
          </a:xfrm>
          <a:prstGeom prst="rect">
            <a:avLst/>
          </a:prstGeom>
          <a:noFill/>
          <a:ln w="9525">
            <a:noFill/>
            <a:miter lim="800000"/>
            <a:headEnd/>
            <a:tailEnd/>
          </a:ln>
          <a:effectLst/>
        </p:spPr>
      </p:pic>
      <p:sp>
        <p:nvSpPr>
          <p:cNvPr id="2" name="Tittel 1"/>
          <p:cNvSpPr>
            <a:spLocks noGrp="1"/>
          </p:cNvSpPr>
          <p:nvPr>
            <p:ph type="title"/>
          </p:nvPr>
        </p:nvSpPr>
        <p:spPr>
          <a:xfrm>
            <a:off x="869053" y="124702"/>
            <a:ext cx="3017147" cy="1015856"/>
          </a:xfrm>
        </p:spPr>
        <p:txBody>
          <a:bodyPr>
            <a:normAutofit fontScale="90000"/>
          </a:bodyPr>
          <a:lstStyle/>
          <a:p>
            <a:pPr algn="ctr"/>
            <a:r>
              <a:rPr lang="nb-NO" smtClean="0"/>
              <a:t>Oppdrag 11</a:t>
            </a:r>
            <a:br>
              <a:rPr lang="nb-NO" smtClean="0"/>
            </a:br>
            <a:r>
              <a:rPr lang="nb-NO" smtClean="0"/>
              <a:t>RFID</a:t>
            </a:r>
            <a:endParaRPr lang="nb-NO" sz="2800"/>
          </a:p>
        </p:txBody>
      </p:sp>
      <p:sp>
        <p:nvSpPr>
          <p:cNvPr id="3" name="Plassholder for innhold 2"/>
          <p:cNvSpPr>
            <a:spLocks noGrp="1"/>
          </p:cNvSpPr>
          <p:nvPr>
            <p:ph idx="1"/>
          </p:nvPr>
        </p:nvSpPr>
        <p:spPr>
          <a:xfrm>
            <a:off x="4668982" y="3983183"/>
            <a:ext cx="4315692" cy="2604654"/>
          </a:xfrm>
        </p:spPr>
        <p:txBody>
          <a:bodyPr>
            <a:normAutofit fontScale="92500"/>
          </a:bodyPr>
          <a:lstStyle/>
          <a:p>
            <a:pPr marL="0" indent="0">
              <a:buNone/>
            </a:pPr>
            <a:r>
              <a:rPr lang="nb-NO" i="1" smtClean="0"/>
              <a:t>Det skal lages et program som leser av RFID-kortleseren og viser ID-koden i monitoren. Denne koden skal senere legges inn som en kode som har adgang slik at bommen åpnes når ID-kortet forevises leseren.</a:t>
            </a:r>
          </a:p>
        </p:txBody>
      </p:sp>
      <p:pic>
        <p:nvPicPr>
          <p:cNvPr id="8194" name="Picture 2"/>
          <p:cNvPicPr>
            <a:picLocks noChangeAspect="1" noChangeArrowheads="1"/>
          </p:cNvPicPr>
          <p:nvPr/>
        </p:nvPicPr>
        <p:blipFill>
          <a:blip r:embed="rId3"/>
          <a:srcRect/>
          <a:stretch>
            <a:fillRect/>
          </a:stretch>
        </p:blipFill>
        <p:spPr bwMode="auto">
          <a:xfrm>
            <a:off x="4217913" y="978415"/>
            <a:ext cx="4745978" cy="2859305"/>
          </a:xfrm>
          <a:prstGeom prst="rect">
            <a:avLst/>
          </a:prstGeom>
          <a:noFill/>
          <a:ln w="9525">
            <a:noFill/>
            <a:miter lim="800000"/>
            <a:headEnd/>
            <a:tailEnd/>
          </a:ln>
          <a:effectLst/>
        </p:spPr>
      </p:pic>
      <p:pic>
        <p:nvPicPr>
          <p:cNvPr id="8195" name="Picture 3"/>
          <p:cNvPicPr>
            <a:picLocks noChangeAspect="1" noChangeArrowheads="1"/>
          </p:cNvPicPr>
          <p:nvPr/>
        </p:nvPicPr>
        <p:blipFill>
          <a:blip r:embed="rId4"/>
          <a:srcRect l="5599"/>
          <a:stretch>
            <a:fillRect/>
          </a:stretch>
        </p:blipFill>
        <p:spPr bwMode="auto">
          <a:xfrm>
            <a:off x="4149155" y="145329"/>
            <a:ext cx="4848940" cy="372701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Smittevernregler</a:t>
            </a:r>
            <a:endParaRPr lang="nb-NO"/>
          </a:p>
        </p:txBody>
      </p:sp>
      <p:sp>
        <p:nvSpPr>
          <p:cNvPr id="3" name="Plassholder for innhold 2"/>
          <p:cNvSpPr>
            <a:spLocks noGrp="1"/>
          </p:cNvSpPr>
          <p:nvPr>
            <p:ph idx="1"/>
          </p:nvPr>
        </p:nvSpPr>
        <p:spPr>
          <a:xfrm>
            <a:off x="1194628" y="1274400"/>
            <a:ext cx="7407404" cy="5306400"/>
          </a:xfrm>
        </p:spPr>
        <p:txBody>
          <a:bodyPr>
            <a:normAutofit/>
          </a:bodyPr>
          <a:lstStyle/>
          <a:p>
            <a:pPr>
              <a:spcBef>
                <a:spcPts val="600"/>
              </a:spcBef>
              <a:spcAft>
                <a:spcPts val="600"/>
              </a:spcAft>
            </a:pPr>
            <a:r>
              <a:rPr lang="nb-NO" smtClean="0"/>
              <a:t>Registrering av deltakere</a:t>
            </a:r>
          </a:p>
          <a:p>
            <a:pPr>
              <a:spcBef>
                <a:spcPts val="600"/>
              </a:spcBef>
              <a:spcAft>
                <a:spcPts val="600"/>
              </a:spcAft>
            </a:pPr>
            <a:r>
              <a:rPr lang="nb-NO" smtClean="0"/>
              <a:t>Pass på å holde avstand på minst 1 m</a:t>
            </a:r>
          </a:p>
          <a:p>
            <a:pPr>
              <a:spcBef>
                <a:spcPts val="600"/>
              </a:spcBef>
              <a:spcAft>
                <a:spcPts val="600"/>
              </a:spcAft>
            </a:pPr>
            <a:r>
              <a:rPr lang="nb-NO" smtClean="0"/>
              <a:t>Bruk håndsprit</a:t>
            </a:r>
            <a:br>
              <a:rPr lang="nb-NO" smtClean="0"/>
            </a:br>
            <a:r>
              <a:rPr lang="nb-NO" sz="2000" smtClean="0"/>
              <a:t>Spesielt ved hentig av verktøy og instrumenter</a:t>
            </a:r>
            <a:endParaRPr lang="nb-NO" smtClean="0"/>
          </a:p>
          <a:p>
            <a:pPr>
              <a:spcBef>
                <a:spcPts val="600"/>
              </a:spcBef>
              <a:spcAft>
                <a:spcPts val="600"/>
              </a:spcAft>
            </a:pPr>
            <a:r>
              <a:rPr lang="nb-NO" smtClean="0"/>
              <a:t>Veiledning bakfra i korte perioder</a:t>
            </a:r>
            <a:br>
              <a:rPr lang="nb-NO" smtClean="0"/>
            </a:br>
            <a:r>
              <a:rPr lang="nb-NO" smtClean="0"/>
              <a:t>Bruk gjerne stor tekst i Arduino IDE</a:t>
            </a:r>
          </a:p>
          <a:p>
            <a:pPr>
              <a:spcBef>
                <a:spcPts val="600"/>
              </a:spcBef>
              <a:spcAft>
                <a:spcPts val="600"/>
              </a:spcAft>
            </a:pPr>
            <a:r>
              <a:rPr lang="nb-NO" smtClean="0"/>
              <a:t>Spis medbrakt mat, bruk engangsbeger for drikke</a:t>
            </a:r>
          </a:p>
          <a:p>
            <a:pPr>
              <a:spcBef>
                <a:spcPts val="600"/>
              </a:spcBef>
              <a:spcAft>
                <a:spcPts val="600"/>
              </a:spcAft>
            </a:pPr>
            <a:r>
              <a:rPr lang="nb-NO" smtClean="0"/>
              <a:t>Tørk jevnlig av flater med sprit som brukes av flere </a:t>
            </a:r>
          </a:p>
          <a:p>
            <a:pPr>
              <a:spcBef>
                <a:spcPts val="600"/>
              </a:spcBef>
              <a:spcAft>
                <a:spcPts val="600"/>
              </a:spcAft>
            </a:pPr>
            <a:r>
              <a:rPr lang="nb-NO" smtClean="0"/>
              <a:t>De som tilhører samme kohort kan med fordel arbeide tett sammen. Andre samarbeider over 1 </a:t>
            </a:r>
            <a:r>
              <a:rPr lang="nb-NO" smtClean="0"/>
              <a:t>m</a:t>
            </a:r>
          </a:p>
          <a:p>
            <a:pPr>
              <a:spcBef>
                <a:spcPts val="600"/>
              </a:spcBef>
              <a:spcAft>
                <a:spcPts val="600"/>
              </a:spcAft>
            </a:pPr>
            <a:r>
              <a:rPr lang="nb-NO" smtClean="0"/>
              <a:t>Noen går over i nabolab’en</a:t>
            </a:r>
            <a:endParaRPr lang="nb-NO" smtClean="0"/>
          </a:p>
          <a:p>
            <a:endParaRPr lang="nb-NO"/>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928256" y="274637"/>
            <a:ext cx="8097980" cy="916853"/>
          </a:xfrm>
        </p:spPr>
        <p:txBody>
          <a:bodyPr>
            <a:normAutofit fontScale="90000"/>
          </a:bodyPr>
          <a:lstStyle/>
          <a:p>
            <a:pPr algn="ctr"/>
            <a:r>
              <a:rPr lang="nb-NO" sz="4000" smtClean="0"/>
              <a:t>Oppdrag 12</a:t>
            </a:r>
            <a:r>
              <a:rPr lang="nb-NO" smtClean="0"/>
              <a:t/>
            </a:r>
            <a:br>
              <a:rPr lang="nb-NO" smtClean="0"/>
            </a:br>
            <a:r>
              <a:rPr lang="nb-NO" sz="2000" smtClean="0"/>
              <a:t>Program som gir tilgang for akkrediterte og åpner bommen</a:t>
            </a:r>
            <a:endParaRPr lang="nb-NO" sz="2000"/>
          </a:p>
        </p:txBody>
      </p:sp>
      <p:sp>
        <p:nvSpPr>
          <p:cNvPr id="3" name="Plassholder for innhold 2"/>
          <p:cNvSpPr>
            <a:spLocks noGrp="1"/>
          </p:cNvSpPr>
          <p:nvPr>
            <p:ph idx="1"/>
          </p:nvPr>
        </p:nvSpPr>
        <p:spPr>
          <a:xfrm>
            <a:off x="1073726" y="1336963"/>
            <a:ext cx="7723910" cy="1773382"/>
          </a:xfrm>
        </p:spPr>
        <p:txBody>
          <a:bodyPr>
            <a:normAutofit/>
          </a:bodyPr>
          <a:lstStyle/>
          <a:p>
            <a:pPr marL="0" indent="0">
              <a:buNone/>
            </a:pPr>
            <a:r>
              <a:rPr lang="nb-NO" i="1" smtClean="0"/>
              <a:t>Kombiner RFID med åpning og lukking av bommen. Når et akkreditert kort nærmer seg RFID-leseren så åpner bommen. Sørg for at bommen åpnes når kortet godkjennes og lukkes etter 5 sekunder.</a:t>
            </a:r>
          </a:p>
          <a:p>
            <a:pPr marL="0" indent="0">
              <a:buNone/>
            </a:pPr>
            <a:endParaRPr lang="nb-NO" i="1" smtClean="0"/>
          </a:p>
        </p:txBody>
      </p:sp>
      <p:sp>
        <p:nvSpPr>
          <p:cNvPr id="4" name="Tittel 1"/>
          <p:cNvSpPr txBox="1">
            <a:spLocks/>
          </p:cNvSpPr>
          <p:nvPr/>
        </p:nvSpPr>
        <p:spPr>
          <a:xfrm>
            <a:off x="1028374" y="2964878"/>
            <a:ext cx="7817753" cy="1233054"/>
          </a:xfrm>
          <a:prstGeom prst="rect">
            <a:avLst/>
          </a:prstGeom>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nb-NO" sz="3600" b="1" i="0" u="none" strike="noStrike" kern="1200" cap="none" spc="0" normalizeH="0" baseline="0" noProof="0" smtClean="0">
                <a:ln>
                  <a:noFill/>
                </a:ln>
                <a:solidFill>
                  <a:schemeClr val="tx1"/>
                </a:solidFill>
                <a:effectLst/>
                <a:uLnTx/>
                <a:uFillTx/>
                <a:latin typeface="Arial"/>
                <a:ea typeface="+mj-ea"/>
                <a:cs typeface="Arial"/>
              </a:rPr>
              <a:t>Oppdrag 13</a:t>
            </a:r>
            <a:br>
              <a:rPr kumimoji="0" lang="nb-NO" sz="3600" b="1" i="0" u="none" strike="noStrike" kern="1200" cap="none" spc="0" normalizeH="0" baseline="0" noProof="0" smtClean="0">
                <a:ln>
                  <a:noFill/>
                </a:ln>
                <a:solidFill>
                  <a:schemeClr val="tx1"/>
                </a:solidFill>
                <a:effectLst/>
                <a:uLnTx/>
                <a:uFillTx/>
                <a:latin typeface="Arial"/>
                <a:ea typeface="+mj-ea"/>
                <a:cs typeface="Arial"/>
              </a:rPr>
            </a:br>
            <a:r>
              <a:rPr kumimoji="0" lang="nb-NO" sz="2400" b="1" i="0" u="none" strike="noStrike" kern="1200" cap="none" spc="0" normalizeH="0" baseline="0" noProof="0" smtClean="0">
                <a:ln>
                  <a:noFill/>
                </a:ln>
                <a:solidFill>
                  <a:schemeClr val="tx1"/>
                </a:solidFill>
                <a:effectLst/>
                <a:uLnTx/>
                <a:uFillTx/>
                <a:latin typeface="Arial"/>
                <a:ea typeface="+mj-ea"/>
                <a:cs typeface="Arial"/>
              </a:rPr>
              <a:t>Endelig sammenstilling av hele systemet</a:t>
            </a:r>
            <a:endParaRPr kumimoji="0" lang="nb-NO" sz="2000" b="1" i="0" u="none" strike="noStrike" kern="1200" cap="none" spc="0" normalizeH="0" baseline="0" noProof="0">
              <a:ln>
                <a:noFill/>
              </a:ln>
              <a:solidFill>
                <a:schemeClr val="tx1"/>
              </a:solidFill>
              <a:effectLst/>
              <a:uLnTx/>
              <a:uFillTx/>
              <a:latin typeface="Arial"/>
              <a:ea typeface="+mj-ea"/>
              <a:cs typeface="Arial"/>
            </a:endParaRPr>
          </a:p>
        </p:txBody>
      </p:sp>
      <p:sp>
        <p:nvSpPr>
          <p:cNvPr id="5" name="Plassholder for innhold 2"/>
          <p:cNvSpPr txBox="1">
            <a:spLocks/>
          </p:cNvSpPr>
          <p:nvPr/>
        </p:nvSpPr>
        <p:spPr>
          <a:xfrm>
            <a:off x="1066799" y="4336472"/>
            <a:ext cx="7723910" cy="2396837"/>
          </a:xfrm>
          <a:prstGeom prst="rect">
            <a:avLst/>
          </a:prstGeom>
        </p:spPr>
        <p:txBody>
          <a:bodyPr vert="horz" lIns="91440" tIns="45720" rIns="91440" bIns="45720" rtlCol="0">
            <a:normAutofit lnSpcReduction="10000"/>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nb-NO" sz="2400" b="0" i="1" u="none" strike="noStrike" kern="1200" cap="none" spc="0" normalizeH="0" baseline="0" noProof="0" smtClean="0">
                <a:ln>
                  <a:noFill/>
                </a:ln>
                <a:solidFill>
                  <a:schemeClr val="tx1"/>
                </a:solidFill>
                <a:effectLst/>
                <a:uLnTx/>
                <a:uFillTx/>
                <a:latin typeface="Arial"/>
                <a:ea typeface="+mn-ea"/>
                <a:cs typeface="Arial"/>
              </a:rPr>
              <a:t>Kombiner RFID med avansert optisk portal, bommen som går opp og ned og tenning av lys. Antallet i rommet skal til en hver tid være oppdatert. En foreslår at bommen går opp så snart RFID-kortet er godkjent og er åpen til at den optiske slusa er passert. Når man forlater rommet er det tilstrekkelig å gå inn i den innerste portalen for at bommen skal gå opp.</a:t>
            </a: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nb-NO" sz="2400" b="0" i="1" u="none" strike="noStrike" kern="1200" cap="none" spc="0" normalizeH="0" baseline="0" noProof="0" smtClean="0">
              <a:ln>
                <a:noFill/>
              </a:ln>
              <a:solidFill>
                <a:schemeClr val="tx1"/>
              </a:solidFill>
              <a:effectLst/>
              <a:uLnTx/>
              <a:uFillTx/>
              <a:latin typeface="Arial"/>
              <a:ea typeface="+mn-ea"/>
              <a:cs typeface="Aria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1614008"/>
          </a:xfrm>
        </p:spPr>
        <p:txBody>
          <a:bodyPr>
            <a:normAutofit/>
          </a:bodyPr>
          <a:lstStyle/>
          <a:p>
            <a:pPr algn="ctr"/>
            <a:r>
              <a:rPr lang="nb-NO" smtClean="0"/>
              <a:t>ESP32</a:t>
            </a:r>
            <a:endParaRPr lang="nb-NO"/>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7407404" cy="646689"/>
          </a:xfrm>
        </p:spPr>
        <p:txBody>
          <a:bodyPr/>
          <a:lstStyle/>
          <a:p>
            <a:pPr algn="ctr"/>
            <a:r>
              <a:rPr lang="nb-NO" smtClean="0"/>
              <a:t>Hvorfor ESP32?</a:t>
            </a:r>
            <a:endParaRPr lang="nb-NO"/>
          </a:p>
        </p:txBody>
      </p:sp>
      <p:sp>
        <p:nvSpPr>
          <p:cNvPr id="3" name="Plassholder for innhold 2"/>
          <p:cNvSpPr>
            <a:spLocks noGrp="1"/>
          </p:cNvSpPr>
          <p:nvPr>
            <p:ph idx="1"/>
          </p:nvPr>
        </p:nvSpPr>
        <p:spPr>
          <a:xfrm>
            <a:off x="1087579" y="1212273"/>
            <a:ext cx="4045529" cy="5368636"/>
          </a:xfrm>
        </p:spPr>
        <p:txBody>
          <a:bodyPr>
            <a:normAutofit/>
          </a:bodyPr>
          <a:lstStyle/>
          <a:p>
            <a:r>
              <a:rPr lang="nb-NO" smtClean="0"/>
              <a:t>WiFi (8 mW)</a:t>
            </a:r>
          </a:p>
          <a:p>
            <a:r>
              <a:rPr lang="nb-NO" smtClean="0"/>
              <a:t>BlueTooth</a:t>
            </a:r>
          </a:p>
          <a:p>
            <a:r>
              <a:rPr lang="nb-NO" smtClean="0"/>
              <a:t>Raskere/Kraftigere</a:t>
            </a:r>
          </a:p>
          <a:p>
            <a:r>
              <a:rPr lang="nb-NO" smtClean="0"/>
              <a:t>16 x 12 bit ADC</a:t>
            </a:r>
          </a:p>
          <a:p>
            <a:r>
              <a:rPr lang="nb-NO" smtClean="0"/>
              <a:t>2 x 8 bit DAC</a:t>
            </a:r>
          </a:p>
          <a:p>
            <a:r>
              <a:rPr lang="nb-NO" smtClean="0"/>
              <a:t>8 x IR-kanaler</a:t>
            </a:r>
          </a:p>
          <a:p>
            <a:r>
              <a:rPr lang="nb-NO" smtClean="0"/>
              <a:t>10 x Touch innganger</a:t>
            </a:r>
          </a:p>
          <a:p>
            <a:r>
              <a:rPr lang="nb-NO" smtClean="0"/>
              <a:t>Intern temp. sensor</a:t>
            </a:r>
          </a:p>
          <a:p>
            <a:r>
              <a:rPr lang="nb-NO" smtClean="0"/>
              <a:t>4 x SPI kanaler</a:t>
            </a:r>
          </a:p>
          <a:p>
            <a:r>
              <a:rPr lang="nb-NO" smtClean="0"/>
              <a:t>2 x I</a:t>
            </a:r>
            <a:r>
              <a:rPr lang="nb-NO" baseline="30000" smtClean="0"/>
              <a:t>2</a:t>
            </a:r>
            <a:r>
              <a:rPr lang="nb-NO" smtClean="0"/>
              <a:t>C</a:t>
            </a:r>
          </a:p>
          <a:p>
            <a:r>
              <a:rPr lang="nb-NO" smtClean="0"/>
              <a:t>2 x I</a:t>
            </a:r>
            <a:r>
              <a:rPr lang="nb-NO" baseline="30000" smtClean="0"/>
              <a:t>2</a:t>
            </a:r>
            <a:r>
              <a:rPr lang="nb-NO" smtClean="0"/>
              <a:t>S</a:t>
            </a:r>
          </a:p>
          <a:p>
            <a:r>
              <a:rPr lang="nb-NO" smtClean="0"/>
              <a:t>Klokkefrekvens 240 MHz</a:t>
            </a:r>
          </a:p>
          <a:p>
            <a:endParaRPr lang="nb-NO" smtClean="0"/>
          </a:p>
          <a:p>
            <a:endParaRPr lang="nb-NO"/>
          </a:p>
        </p:txBody>
      </p:sp>
      <p:pic>
        <p:nvPicPr>
          <p:cNvPr id="3074" name="Picture 2"/>
          <p:cNvPicPr>
            <a:picLocks noChangeAspect="1" noChangeArrowheads="1"/>
          </p:cNvPicPr>
          <p:nvPr/>
        </p:nvPicPr>
        <p:blipFill>
          <a:blip r:embed="rId2"/>
          <a:srcRect/>
          <a:stretch>
            <a:fillRect/>
          </a:stretch>
        </p:blipFill>
        <p:spPr bwMode="auto">
          <a:xfrm>
            <a:off x="5456527" y="1289915"/>
            <a:ext cx="2828491" cy="5183289"/>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p:cBhvr override="childStyle">
                                        <p:cTn id="6" dur="2000" fill="hold"/>
                                        <p:tgtEl>
                                          <p:spTgt spid="3">
                                            <p:txEl>
                                              <p:pRg st="0" end="0"/>
                                            </p:txEl>
                                          </p:spTgt>
                                        </p:tgtEl>
                                        <p:attrNameLst>
                                          <p:attrName>style.color</p:attrName>
                                        </p:attrNameLst>
                                      </p:cBhvr>
                                      <p:to>
                                        <a:srgbClr val="FF0F26"/>
                                      </p:to>
                                    </p:animClr>
                                  </p:childTnLst>
                                </p:cTn>
                              </p:par>
                              <p:par>
                                <p:cTn id="7" presetID="3" presetClass="emph" presetSubtype="2" fill="hold" nodeType="withEffect">
                                  <p:stCondLst>
                                    <p:cond delay="0"/>
                                  </p:stCondLst>
                                  <p:childTnLst>
                                    <p:animClr clrSpc="rgb">
                                      <p:cBhvr override="childStyle">
                                        <p:cTn id="8" dur="2000" fill="hold"/>
                                        <p:tgtEl>
                                          <p:spTgt spid="3">
                                            <p:txEl>
                                              <p:pRg st="1" end="1"/>
                                            </p:txEl>
                                          </p:spTgt>
                                        </p:tgtEl>
                                        <p:attrNameLst>
                                          <p:attrName>style.color</p:attrName>
                                        </p:attrNameLst>
                                      </p:cBhvr>
                                      <p:to>
                                        <a:srgbClr val="FF0F26"/>
                                      </p:to>
                                    </p:animClr>
                                  </p:childTnLst>
                                </p:cTn>
                              </p:par>
                              <p:par>
                                <p:cTn id="9" presetID="5" presetClass="emph" presetSubtype="1" nodeType="withEffect">
                                  <p:stCondLst>
                                    <p:cond delay="0"/>
                                  </p:stCondLst>
                                  <p:childTnLst>
                                    <p:set>
                                      <p:cBhvr override="childStyle">
                                        <p:cTn id="10" dur="indefinite"/>
                                        <p:tgtEl>
                                          <p:spTgt spid="3">
                                            <p:txEl>
                                              <p:pRg st="0" end="0"/>
                                            </p:txEl>
                                          </p:spTgt>
                                        </p:tgtEl>
                                        <p:attrNameLst>
                                          <p:attrName>style.fontStyle</p:attrName>
                                        </p:attrNameLst>
                                      </p:cBhvr>
                                      <p:to>
                                        <p:strVal val="normal"/>
                                      </p:to>
                                    </p:set>
                                    <p:set>
                                      <p:cBhvr override="childStyle">
                                        <p:cTn id="11" dur="indefinite"/>
                                        <p:tgtEl>
                                          <p:spTgt spid="3">
                                            <p:txEl>
                                              <p:pRg st="0" end="0"/>
                                            </p:txEl>
                                          </p:spTgt>
                                        </p:tgtEl>
                                        <p:attrNameLst>
                                          <p:attrName>style.fontWeight</p:attrName>
                                        </p:attrNameLst>
                                      </p:cBhvr>
                                      <p:to>
                                        <p:strVal val="bold"/>
                                      </p:to>
                                    </p:set>
                                    <p:set>
                                      <p:cBhvr override="childStyle">
                                        <p:cTn id="12" dur="indefinite"/>
                                        <p:tgtEl>
                                          <p:spTgt spid="3">
                                            <p:txEl>
                                              <p:pRg st="0" end="0"/>
                                            </p:txEl>
                                          </p:spTgt>
                                        </p:tgtEl>
                                        <p:attrNameLst>
                                          <p:attrName>style.textDecorationUnderline</p:attrName>
                                        </p:attrNameLst>
                                      </p:cBhvr>
                                      <p:to>
                                        <p:strVal val="false"/>
                                      </p:to>
                                    </p:set>
                                  </p:childTnLst>
                                </p:cTn>
                              </p:par>
                              <p:par>
                                <p:cTn id="13" presetID="5" presetClass="emph" presetSubtype="1" nodeType="withEffect">
                                  <p:stCondLst>
                                    <p:cond delay="0"/>
                                  </p:stCondLst>
                                  <p:childTnLst>
                                    <p:set>
                                      <p:cBhvr override="childStyle">
                                        <p:cTn id="14" dur="indefinite"/>
                                        <p:tgtEl>
                                          <p:spTgt spid="3">
                                            <p:txEl>
                                              <p:pRg st="1" end="1"/>
                                            </p:txEl>
                                          </p:spTgt>
                                        </p:tgtEl>
                                        <p:attrNameLst>
                                          <p:attrName>style.fontStyle</p:attrName>
                                        </p:attrNameLst>
                                      </p:cBhvr>
                                      <p:to>
                                        <p:strVal val="normal"/>
                                      </p:to>
                                    </p:set>
                                    <p:set>
                                      <p:cBhvr override="childStyle">
                                        <p:cTn id="15" dur="indefinite"/>
                                        <p:tgtEl>
                                          <p:spTgt spid="3">
                                            <p:txEl>
                                              <p:pRg st="1" end="1"/>
                                            </p:txEl>
                                          </p:spTgt>
                                        </p:tgtEl>
                                        <p:attrNameLst>
                                          <p:attrName>style.fontWeight</p:attrName>
                                        </p:attrNameLst>
                                      </p:cBhvr>
                                      <p:to>
                                        <p:strVal val="bold"/>
                                      </p:to>
                                    </p:set>
                                    <p:set>
                                      <p:cBhvr override="childStyle">
                                        <p:cTn id="16" dur="indefinite"/>
                                        <p:tgtEl>
                                          <p:spTgt spid="3">
                                            <p:txEl>
                                              <p:pRg st="1" end="1"/>
                                            </p:txEl>
                                          </p:spTgt>
                                        </p:tgtEl>
                                        <p:attrNameLst>
                                          <p:attrName>style.textDecorationUnderline</p:attrName>
                                        </p:attrNameLst>
                                      </p:cBhvr>
                                      <p:to>
                                        <p:strVal val="false"/>
                                      </p:to>
                                    </p:set>
                                  </p:childTnLst>
                                </p:cTn>
                              </p:par>
                            </p:childTnLst>
                          </p:cTn>
                        </p:par>
                      </p:childTnLst>
                    </p:cTn>
                  </p:par>
                  <p:par>
                    <p:cTn id="17" fill="hold">
                      <p:stCondLst>
                        <p:cond delay="indefinite"/>
                      </p:stCondLst>
                      <p:childTnLst>
                        <p:par>
                          <p:cTn id="18" fill="hold">
                            <p:stCondLst>
                              <p:cond delay="0"/>
                            </p:stCondLst>
                            <p:childTnLst>
                              <p:par>
                                <p:cTn id="19" presetID="3" presetClass="emph" presetSubtype="2" fill="hold" nodeType="clickEffect">
                                  <p:stCondLst>
                                    <p:cond delay="0"/>
                                  </p:stCondLst>
                                  <p:childTnLst>
                                    <p:animClr clrSpc="rgb">
                                      <p:cBhvr override="childStyle">
                                        <p:cTn id="20" dur="2000" fill="hold"/>
                                        <p:tgtEl>
                                          <p:spTgt spid="3">
                                            <p:txEl>
                                              <p:pRg st="11" end="11"/>
                                            </p:txEl>
                                          </p:spTgt>
                                        </p:tgtEl>
                                        <p:attrNameLst>
                                          <p:attrName>style.color</p:attrName>
                                        </p:attrNameLst>
                                      </p:cBhvr>
                                      <p:to>
                                        <a:schemeClr val="accent2"/>
                                      </p:to>
                                    </p:animClr>
                                  </p:childTnLst>
                                </p:cTn>
                              </p:par>
                              <p:par>
                                <p:cTn id="21" presetID="5" presetClass="emph" presetSubtype="1" nodeType="withEffect">
                                  <p:stCondLst>
                                    <p:cond delay="0"/>
                                  </p:stCondLst>
                                  <p:childTnLst>
                                    <p:set>
                                      <p:cBhvr override="childStyle">
                                        <p:cTn id="22" dur="indefinite"/>
                                        <p:tgtEl>
                                          <p:spTgt spid="3">
                                            <p:txEl>
                                              <p:pRg st="11" end="11"/>
                                            </p:txEl>
                                          </p:spTgt>
                                        </p:tgtEl>
                                        <p:attrNameLst>
                                          <p:attrName>style.fontStyle</p:attrName>
                                        </p:attrNameLst>
                                      </p:cBhvr>
                                      <p:to>
                                        <p:strVal val="normal"/>
                                      </p:to>
                                    </p:set>
                                    <p:set>
                                      <p:cBhvr override="childStyle">
                                        <p:cTn id="23" dur="indefinite"/>
                                        <p:tgtEl>
                                          <p:spTgt spid="3">
                                            <p:txEl>
                                              <p:pRg st="11" end="11"/>
                                            </p:txEl>
                                          </p:spTgt>
                                        </p:tgtEl>
                                        <p:attrNameLst>
                                          <p:attrName>style.fontWeight</p:attrName>
                                        </p:attrNameLst>
                                      </p:cBhvr>
                                      <p:to>
                                        <p:strVal val="bold"/>
                                      </p:to>
                                    </p:set>
                                    <p:set>
                                      <p:cBhvr override="childStyle">
                                        <p:cTn id="24" dur="indefinite"/>
                                        <p:tgtEl>
                                          <p:spTgt spid="3">
                                            <p:txEl>
                                              <p:pRg st="11" end="11"/>
                                            </p:txEl>
                                          </p:spTgt>
                                        </p:tgtEl>
                                        <p:attrNameLst>
                                          <p:attrName>style.textDecorationUnderline</p:attrName>
                                        </p:attrNameLst>
                                      </p:cBhvr>
                                      <p:to>
                                        <p:strVal val="fals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mtClean="0"/>
              <a:t>Likheter mellom Arduino og ESP32</a:t>
            </a:r>
            <a:endParaRPr lang="nb-NO"/>
          </a:p>
        </p:txBody>
      </p:sp>
      <p:sp>
        <p:nvSpPr>
          <p:cNvPr id="3" name="Plassholder for innhold 2"/>
          <p:cNvSpPr>
            <a:spLocks noGrp="1"/>
          </p:cNvSpPr>
          <p:nvPr>
            <p:ph idx="1"/>
          </p:nvPr>
        </p:nvSpPr>
        <p:spPr>
          <a:xfrm>
            <a:off x="1194628" y="1233056"/>
            <a:ext cx="7407404" cy="2639290"/>
          </a:xfrm>
        </p:spPr>
        <p:txBody>
          <a:bodyPr/>
          <a:lstStyle/>
          <a:p>
            <a:r>
              <a:rPr lang="nb-NO" smtClean="0"/>
              <a:t>Kan bruke samme editor</a:t>
            </a:r>
          </a:p>
          <a:p>
            <a:r>
              <a:rPr lang="nb-NO" smtClean="0"/>
              <a:t>De aller fleste kommandoer er like</a:t>
            </a:r>
          </a:p>
          <a:p>
            <a:r>
              <a:rPr lang="nb-NO" smtClean="0"/>
              <a:t>90% av bibliotekene utviklet for Arduino kan brukes for ESP32</a:t>
            </a:r>
          </a:p>
          <a:p>
            <a:endParaRPr lang="nb-NO"/>
          </a:p>
        </p:txBody>
      </p:sp>
      <p:pic>
        <p:nvPicPr>
          <p:cNvPr id="7170" name="Picture 2"/>
          <p:cNvPicPr>
            <a:picLocks noChangeAspect="1" noChangeArrowheads="1"/>
          </p:cNvPicPr>
          <p:nvPr/>
        </p:nvPicPr>
        <p:blipFill>
          <a:blip r:embed="rId2"/>
          <a:srcRect/>
          <a:stretch>
            <a:fillRect/>
          </a:stretch>
        </p:blipFill>
        <p:spPr bwMode="auto">
          <a:xfrm>
            <a:off x="1414174" y="3180498"/>
            <a:ext cx="6960899" cy="349392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mtClean="0"/>
              <a:t>Mange GPIO har flere funksjoner</a:t>
            </a:r>
            <a:br>
              <a:rPr lang="nb-NO" smtClean="0"/>
            </a:br>
            <a:r>
              <a:rPr lang="nb-NO" sz="2400" smtClean="0"/>
              <a:t>side 20</a:t>
            </a:r>
            <a:endParaRPr lang="nb-NO"/>
          </a:p>
        </p:txBody>
      </p:sp>
      <p:pic>
        <p:nvPicPr>
          <p:cNvPr id="4098" name="Picture 2"/>
          <p:cNvPicPr>
            <a:picLocks noChangeAspect="1" noChangeArrowheads="1"/>
          </p:cNvPicPr>
          <p:nvPr/>
        </p:nvPicPr>
        <p:blipFill>
          <a:blip r:embed="rId2"/>
          <a:srcRect/>
          <a:stretch>
            <a:fillRect/>
          </a:stretch>
        </p:blipFill>
        <p:spPr bwMode="auto">
          <a:xfrm>
            <a:off x="921328" y="1661945"/>
            <a:ext cx="8111324" cy="482198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29264" y="149947"/>
            <a:ext cx="7407404" cy="861435"/>
          </a:xfrm>
        </p:spPr>
        <p:txBody>
          <a:bodyPr>
            <a:normAutofit fontScale="90000"/>
          </a:bodyPr>
          <a:lstStyle/>
          <a:p>
            <a:pPr algn="ctr"/>
            <a:r>
              <a:rPr lang="nb-NO" smtClean="0"/>
              <a:t>Forenklet oversikt over porter</a:t>
            </a:r>
            <a:br>
              <a:rPr lang="nb-NO" smtClean="0"/>
            </a:br>
            <a:r>
              <a:rPr lang="nb-NO" sz="2200" smtClean="0"/>
              <a:t>side 21</a:t>
            </a:r>
            <a:endParaRPr lang="nb-NO"/>
          </a:p>
        </p:txBody>
      </p:sp>
      <p:pic>
        <p:nvPicPr>
          <p:cNvPr id="5122" name="Picture 2"/>
          <p:cNvPicPr>
            <a:picLocks noChangeAspect="1" noChangeArrowheads="1"/>
          </p:cNvPicPr>
          <p:nvPr/>
        </p:nvPicPr>
        <p:blipFill>
          <a:blip r:embed="rId2"/>
          <a:srcRect/>
          <a:stretch>
            <a:fillRect/>
          </a:stretch>
        </p:blipFill>
        <p:spPr bwMode="auto">
          <a:xfrm>
            <a:off x="1482087" y="1101436"/>
            <a:ext cx="6477539" cy="558595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679537" y="295418"/>
            <a:ext cx="1368463" cy="6313199"/>
          </a:xfrm>
        </p:spPr>
        <p:txBody>
          <a:bodyPr vert="vert270">
            <a:normAutofit fontScale="90000"/>
          </a:bodyPr>
          <a:lstStyle/>
          <a:p>
            <a:pPr algn="ctr"/>
            <a:r>
              <a:rPr lang="nb-NO" sz="4400" smtClean="0"/>
              <a:t>Oversikt over </a:t>
            </a:r>
            <a:r>
              <a:rPr lang="nb-NO" sz="4400" smtClean="0"/>
              <a:t>portene</a:t>
            </a:r>
            <a:br>
              <a:rPr lang="nb-NO" sz="4400" smtClean="0"/>
            </a:br>
            <a:r>
              <a:rPr lang="nb-NO" sz="4400" smtClean="0"/>
              <a:t>side 21</a:t>
            </a:r>
            <a:endParaRPr lang="nb-NO" sz="4400"/>
          </a:p>
        </p:txBody>
      </p:sp>
      <p:grpSp>
        <p:nvGrpSpPr>
          <p:cNvPr id="6" name="Gruppe 5"/>
          <p:cNvGrpSpPr/>
          <p:nvPr/>
        </p:nvGrpSpPr>
        <p:grpSpPr>
          <a:xfrm>
            <a:off x="3668135" y="131474"/>
            <a:ext cx="5240337" cy="6615781"/>
            <a:chOff x="1049626" y="983529"/>
            <a:chExt cx="4022134" cy="5077833"/>
          </a:xfrm>
        </p:grpSpPr>
        <p:pic>
          <p:nvPicPr>
            <p:cNvPr id="6146" name="Picture 2"/>
            <p:cNvPicPr>
              <a:picLocks noChangeAspect="1" noChangeArrowheads="1"/>
            </p:cNvPicPr>
            <p:nvPr/>
          </p:nvPicPr>
          <p:blipFill>
            <a:blip r:embed="rId2"/>
            <a:srcRect r="49854"/>
            <a:stretch>
              <a:fillRect/>
            </a:stretch>
          </p:blipFill>
          <p:spPr bwMode="auto">
            <a:xfrm>
              <a:off x="1049626" y="983529"/>
              <a:ext cx="3972647" cy="2549380"/>
            </a:xfrm>
            <a:prstGeom prst="rect">
              <a:avLst/>
            </a:prstGeom>
            <a:noFill/>
            <a:ln w="9525">
              <a:noFill/>
              <a:miter lim="800000"/>
              <a:headEnd/>
              <a:tailEnd/>
            </a:ln>
            <a:effectLst/>
          </p:spPr>
        </p:pic>
        <p:pic>
          <p:nvPicPr>
            <p:cNvPr id="5" name="Picture 2"/>
            <p:cNvPicPr>
              <a:picLocks noChangeAspect="1" noChangeArrowheads="1"/>
            </p:cNvPicPr>
            <p:nvPr/>
          </p:nvPicPr>
          <p:blipFill>
            <a:blip r:embed="rId2"/>
            <a:srcRect l="49271"/>
            <a:stretch>
              <a:fillRect/>
            </a:stretch>
          </p:blipFill>
          <p:spPr bwMode="auto">
            <a:xfrm>
              <a:off x="1052945" y="3511982"/>
              <a:ext cx="4018815" cy="2549380"/>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2012940"/>
          </a:xfrm>
        </p:spPr>
        <p:txBody>
          <a:bodyPr>
            <a:normAutofit/>
          </a:bodyPr>
          <a:lstStyle/>
          <a:p>
            <a:pPr algn="ctr"/>
            <a:r>
              <a:rPr lang="nb-NO" smtClean="0"/>
              <a:t>Installasjon av programvare </a:t>
            </a:r>
            <a:br>
              <a:rPr lang="nb-NO" smtClean="0"/>
            </a:br>
            <a:r>
              <a:rPr lang="nb-NO" smtClean="0"/>
              <a:t>for å kunne bruke ESP32</a:t>
            </a:r>
            <a:br>
              <a:rPr lang="nb-NO" smtClean="0"/>
            </a:br>
            <a:r>
              <a:rPr lang="nb-NO" smtClean="0"/>
              <a:t>side 26 – 29 </a:t>
            </a:r>
            <a:endParaRPr lang="nb-NO"/>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08916" y="207964"/>
            <a:ext cx="7407404" cy="768350"/>
          </a:xfrm>
        </p:spPr>
        <p:txBody>
          <a:bodyPr>
            <a:normAutofit fontScale="90000"/>
          </a:bodyPr>
          <a:lstStyle/>
          <a:p>
            <a:pPr algn="ctr"/>
            <a:r>
              <a:rPr lang="nb-NO" smtClean="0"/>
              <a:t>Installer ekstra programvare</a:t>
            </a:r>
            <a:br>
              <a:rPr lang="nb-NO" smtClean="0"/>
            </a:br>
            <a:r>
              <a:rPr lang="nb-NO" sz="2700" smtClean="0"/>
              <a:t>for å kunne kjøre ESP32 i Arduino programvare</a:t>
            </a:r>
            <a:endParaRPr lang="nb-NO"/>
          </a:p>
        </p:txBody>
      </p:sp>
      <p:pic>
        <p:nvPicPr>
          <p:cNvPr id="1026" name="Picture 2"/>
          <p:cNvPicPr>
            <a:picLocks noChangeAspect="1" noChangeArrowheads="1"/>
          </p:cNvPicPr>
          <p:nvPr/>
        </p:nvPicPr>
        <p:blipFill>
          <a:blip r:embed="rId2"/>
          <a:srcRect/>
          <a:stretch>
            <a:fillRect/>
          </a:stretch>
        </p:blipFill>
        <p:spPr bwMode="auto">
          <a:xfrm>
            <a:off x="1463675" y="4895851"/>
            <a:ext cx="6680200" cy="9525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3"/>
          <a:srcRect/>
          <a:stretch>
            <a:fillRect/>
          </a:stretch>
        </p:blipFill>
        <p:spPr bwMode="auto">
          <a:xfrm>
            <a:off x="1528763" y="1236192"/>
            <a:ext cx="5786437" cy="357234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20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Velg riktig kort</a:t>
            </a:r>
            <a:endParaRPr lang="nb-NO"/>
          </a:p>
        </p:txBody>
      </p:sp>
      <p:pic>
        <p:nvPicPr>
          <p:cNvPr id="2050" name="Picture 2"/>
          <p:cNvPicPr>
            <a:picLocks noChangeAspect="1" noChangeArrowheads="1"/>
          </p:cNvPicPr>
          <p:nvPr/>
        </p:nvPicPr>
        <p:blipFill>
          <a:blip r:embed="rId2"/>
          <a:srcRect/>
          <a:stretch>
            <a:fillRect/>
          </a:stretch>
        </p:blipFill>
        <p:spPr bwMode="auto">
          <a:xfrm>
            <a:off x="1239838" y="1346201"/>
            <a:ext cx="7427580" cy="50498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11412"/>
            <a:ext cx="7407404" cy="1143000"/>
          </a:xfrm>
        </p:spPr>
        <p:txBody>
          <a:bodyPr>
            <a:normAutofit/>
          </a:bodyPr>
          <a:lstStyle/>
          <a:p>
            <a:r>
              <a:rPr lang="nb-NO" smtClean="0"/>
              <a:t>Program for kursdagen</a:t>
            </a:r>
            <a:br>
              <a:rPr lang="nb-NO" smtClean="0"/>
            </a:br>
            <a:r>
              <a:rPr lang="nb-NO" sz="2400" smtClean="0"/>
              <a:t>Prosjekt: </a:t>
            </a:r>
            <a:r>
              <a:rPr lang="nb-NO" sz="2400" i="1" smtClean="0"/>
              <a:t>Lag adgangskontroll</a:t>
            </a:r>
            <a:endParaRPr lang="nb-NO" i="1"/>
          </a:p>
        </p:txBody>
      </p:sp>
      <p:pic>
        <p:nvPicPr>
          <p:cNvPr id="1026" name="Picture 2"/>
          <p:cNvPicPr>
            <a:picLocks noChangeAspect="1" noChangeArrowheads="1"/>
          </p:cNvPicPr>
          <p:nvPr/>
        </p:nvPicPr>
        <p:blipFill>
          <a:blip r:embed="rId2"/>
          <a:srcRect t="7230"/>
          <a:stretch>
            <a:fillRect/>
          </a:stretch>
        </p:blipFill>
        <p:spPr bwMode="auto">
          <a:xfrm>
            <a:off x="1181706" y="1316182"/>
            <a:ext cx="7962294" cy="526472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Installer programvaren</a:t>
            </a:r>
            <a:endParaRPr lang="nb-NO"/>
          </a:p>
        </p:txBody>
      </p:sp>
      <p:pic>
        <p:nvPicPr>
          <p:cNvPr id="3074" name="Picture 2"/>
          <p:cNvPicPr>
            <a:picLocks noChangeAspect="1" noChangeArrowheads="1"/>
          </p:cNvPicPr>
          <p:nvPr/>
        </p:nvPicPr>
        <p:blipFill>
          <a:blip r:embed="rId2"/>
          <a:srcRect b="10148"/>
          <a:stretch>
            <a:fillRect/>
          </a:stretch>
        </p:blipFill>
        <p:spPr bwMode="auto">
          <a:xfrm>
            <a:off x="829636" y="1522413"/>
            <a:ext cx="8194139" cy="2994025"/>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r="41573"/>
          <a:stretch>
            <a:fillRect/>
          </a:stretch>
        </p:blipFill>
        <p:spPr bwMode="auto">
          <a:xfrm>
            <a:off x="858837" y="4748213"/>
            <a:ext cx="4589463" cy="77554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mtClean="0"/>
              <a:t>Velg riktig kort</a:t>
            </a:r>
            <a:br>
              <a:rPr lang="nb-NO" smtClean="0"/>
            </a:br>
            <a:r>
              <a:rPr lang="nb-NO" smtClean="0"/>
              <a:t>DOIT ESP32 DEVKIT V1</a:t>
            </a:r>
            <a:endParaRPr lang="nb-NO"/>
          </a:p>
        </p:txBody>
      </p:sp>
      <p:pic>
        <p:nvPicPr>
          <p:cNvPr id="4099" name="Picture 3"/>
          <p:cNvPicPr>
            <a:picLocks noChangeAspect="1" noChangeArrowheads="1"/>
          </p:cNvPicPr>
          <p:nvPr/>
        </p:nvPicPr>
        <p:blipFill>
          <a:blip r:embed="rId2"/>
          <a:srcRect/>
          <a:stretch>
            <a:fillRect/>
          </a:stretch>
        </p:blipFill>
        <p:spPr bwMode="auto">
          <a:xfrm>
            <a:off x="1012650" y="1468438"/>
            <a:ext cx="7723257" cy="51927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Last opp et testprogram</a:t>
            </a:r>
            <a:endParaRPr lang="nb-NO"/>
          </a:p>
        </p:txBody>
      </p:sp>
      <p:pic>
        <p:nvPicPr>
          <p:cNvPr id="5122" name="Picture 2"/>
          <p:cNvPicPr>
            <a:picLocks noChangeAspect="1" noChangeArrowheads="1"/>
          </p:cNvPicPr>
          <p:nvPr/>
        </p:nvPicPr>
        <p:blipFill>
          <a:blip r:embed="rId2"/>
          <a:srcRect/>
          <a:stretch>
            <a:fillRect/>
          </a:stretch>
        </p:blipFill>
        <p:spPr bwMode="auto">
          <a:xfrm>
            <a:off x="1099348" y="1452563"/>
            <a:ext cx="7938507" cy="531653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56528" y="76200"/>
            <a:ext cx="7407404" cy="725488"/>
          </a:xfrm>
        </p:spPr>
        <p:txBody>
          <a:bodyPr>
            <a:normAutofit fontScale="90000"/>
          </a:bodyPr>
          <a:lstStyle/>
          <a:p>
            <a:pPr algn="ctr"/>
            <a:r>
              <a:rPr lang="nb-NO" smtClean="0"/>
              <a:t>Kompiler og last opp programmet</a:t>
            </a:r>
            <a:endParaRPr lang="nb-NO"/>
          </a:p>
        </p:txBody>
      </p:sp>
      <p:pic>
        <p:nvPicPr>
          <p:cNvPr id="6146" name="Picture 2"/>
          <p:cNvPicPr>
            <a:picLocks noChangeAspect="1" noChangeArrowheads="1"/>
          </p:cNvPicPr>
          <p:nvPr/>
        </p:nvPicPr>
        <p:blipFill>
          <a:blip r:embed="rId2"/>
          <a:srcRect/>
          <a:stretch>
            <a:fillRect/>
          </a:stretch>
        </p:blipFill>
        <p:spPr bwMode="auto">
          <a:xfrm>
            <a:off x="957672" y="822324"/>
            <a:ext cx="8186328" cy="3635376"/>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1149349" y="4573588"/>
            <a:ext cx="6911237" cy="1941512"/>
          </a:xfrm>
          <a:prstGeom prst="rect">
            <a:avLst/>
          </a:prstGeom>
          <a:noFill/>
          <a:ln w="9525">
            <a:noFill/>
            <a:miter lim="800000"/>
            <a:headEnd/>
            <a:tailEnd/>
          </a:ln>
          <a:effectLst/>
        </p:spPr>
      </p:pic>
      <p:sp>
        <p:nvSpPr>
          <p:cNvPr id="6" name="Rektangel 5"/>
          <p:cNvSpPr/>
          <p:nvPr/>
        </p:nvSpPr>
        <p:spPr>
          <a:xfrm>
            <a:off x="1320800" y="5568950"/>
            <a:ext cx="6902450" cy="1047750"/>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animEffect transition="in" filter="fade">
                                      <p:cBhvr>
                                        <p:cTn id="7" dur="2000"/>
                                        <p:tgtEl>
                                          <p:spTgt spid="6147"/>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Oversikt over nettverk</a:t>
            </a:r>
            <a:endParaRPr lang="nb-NO"/>
          </a:p>
        </p:txBody>
      </p:sp>
      <p:pic>
        <p:nvPicPr>
          <p:cNvPr id="7170" name="Picture 2"/>
          <p:cNvPicPr>
            <a:picLocks noChangeAspect="1" noChangeArrowheads="1"/>
          </p:cNvPicPr>
          <p:nvPr/>
        </p:nvPicPr>
        <p:blipFill>
          <a:blip r:embed="rId2"/>
          <a:srcRect/>
          <a:stretch>
            <a:fillRect/>
          </a:stretch>
        </p:blipFill>
        <p:spPr bwMode="auto">
          <a:xfrm>
            <a:off x="1092200" y="1925637"/>
            <a:ext cx="7639957" cy="473870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2012940"/>
          </a:xfrm>
        </p:spPr>
        <p:txBody>
          <a:bodyPr>
            <a:normAutofit/>
          </a:bodyPr>
          <a:lstStyle/>
          <a:p>
            <a:pPr algn="ctr"/>
            <a:r>
              <a:rPr lang="nb-NO" smtClean="0"/>
              <a:t>Oppdrag 1</a:t>
            </a:r>
            <a:br>
              <a:rPr lang="nb-NO" smtClean="0"/>
            </a:br>
            <a:r>
              <a:rPr lang="nb-NO" smtClean="0"/>
              <a:t>Optisk </a:t>
            </a:r>
            <a:r>
              <a:rPr lang="nb-NO" smtClean="0"/>
              <a:t>portal</a:t>
            </a:r>
            <a:br>
              <a:rPr lang="nb-NO" smtClean="0"/>
            </a:br>
            <a:r>
              <a:rPr lang="nb-NO" smtClean="0"/>
              <a:t>Bruk av LDR og LED</a:t>
            </a:r>
            <a:endParaRPr lang="nb-NO"/>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01555" y="0"/>
            <a:ext cx="7407404" cy="976745"/>
          </a:xfrm>
        </p:spPr>
        <p:txBody>
          <a:bodyPr>
            <a:normAutofit/>
          </a:bodyPr>
          <a:lstStyle/>
          <a:p>
            <a:pPr algn="ctr"/>
            <a:r>
              <a:rPr lang="nb-NO" smtClean="0"/>
              <a:t>Optisk portal</a:t>
            </a:r>
            <a:br>
              <a:rPr lang="nb-NO" smtClean="0"/>
            </a:br>
            <a:r>
              <a:rPr lang="nb-NO" sz="2200" smtClean="0"/>
              <a:t>side 46 - 48</a:t>
            </a:r>
            <a:endParaRPr lang="nb-NO" sz="2200"/>
          </a:p>
        </p:txBody>
      </p:sp>
      <p:sp>
        <p:nvSpPr>
          <p:cNvPr id="4" name="Plassholder for innhold 2"/>
          <p:cNvSpPr txBox="1">
            <a:spLocks/>
          </p:cNvSpPr>
          <p:nvPr/>
        </p:nvSpPr>
        <p:spPr>
          <a:xfrm>
            <a:off x="1194628" y="1579418"/>
            <a:ext cx="7407404" cy="4525963"/>
          </a:xfrm>
          <a:prstGeom prst="rect">
            <a:avLst/>
          </a:prstGeom>
        </p:spPr>
        <p:txBody>
          <a:bodyPr vert="horz" lIns="91440" tIns="45720" rIns="91440" bIns="45720" rtlCol="0">
            <a:normAutofit/>
          </a:bodyPr>
          <a:lstStyle/>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nb-NO" sz="2400" b="0" i="0" u="none" strike="noStrike" kern="1200" cap="none" spc="0" normalizeH="0" baseline="0" noProof="0">
              <a:ln>
                <a:noFill/>
              </a:ln>
              <a:solidFill>
                <a:schemeClr val="tx1"/>
              </a:solidFill>
              <a:effectLst/>
              <a:uLnTx/>
              <a:uFillTx/>
              <a:latin typeface="Arial"/>
              <a:ea typeface="+mn-ea"/>
              <a:cs typeface="Arial"/>
            </a:endParaRPr>
          </a:p>
        </p:txBody>
      </p:sp>
      <p:pic>
        <p:nvPicPr>
          <p:cNvPr id="1026" name="Picture 2"/>
          <p:cNvPicPr>
            <a:picLocks noChangeAspect="1" noChangeArrowheads="1"/>
          </p:cNvPicPr>
          <p:nvPr/>
        </p:nvPicPr>
        <p:blipFill>
          <a:blip r:embed="rId2"/>
          <a:srcRect/>
          <a:stretch>
            <a:fillRect/>
          </a:stretch>
        </p:blipFill>
        <p:spPr bwMode="auto">
          <a:xfrm>
            <a:off x="1736902" y="975745"/>
            <a:ext cx="6652025" cy="3139529"/>
          </a:xfrm>
          <a:prstGeom prst="rect">
            <a:avLst/>
          </a:prstGeom>
          <a:noFill/>
          <a:ln w="9525">
            <a:noFill/>
            <a:miter lim="800000"/>
            <a:headEnd/>
            <a:tailEnd/>
          </a:ln>
          <a:effectLst/>
        </p:spPr>
      </p:pic>
      <p:pic>
        <p:nvPicPr>
          <p:cNvPr id="6" name="Picture 2"/>
          <p:cNvPicPr>
            <a:picLocks noChangeAspect="1" noChangeArrowheads="1"/>
          </p:cNvPicPr>
          <p:nvPr/>
        </p:nvPicPr>
        <p:blipFill>
          <a:blip r:embed="rId3"/>
          <a:srcRect/>
          <a:stretch>
            <a:fillRect/>
          </a:stretch>
        </p:blipFill>
        <p:spPr bwMode="auto">
          <a:xfrm>
            <a:off x="978666" y="4295480"/>
            <a:ext cx="8074451" cy="2541732"/>
          </a:xfrm>
          <a:prstGeom prst="rect">
            <a:avLst/>
          </a:prstGeom>
          <a:noFill/>
          <a:ln w="9525">
            <a:noFill/>
            <a:miter lim="800000"/>
            <a:headEnd/>
            <a:tailEnd/>
          </a:ln>
          <a:effectLst/>
        </p:spPr>
      </p:pic>
      <p:sp>
        <p:nvSpPr>
          <p:cNvPr id="7" name="Rektangel 6"/>
          <p:cNvSpPr/>
          <p:nvPr/>
        </p:nvSpPr>
        <p:spPr>
          <a:xfrm>
            <a:off x="4883728" y="4073231"/>
            <a:ext cx="4260272" cy="2770909"/>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2000"/>
                                        <p:tgtEl>
                                          <p:spTgt spid="7"/>
                                        </p:tgtEl>
                                      </p:cBhvr>
                                    </p:animEffect>
                                    <p:set>
                                      <p:cBhvr>
                                        <p:cTn id="17"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59992" y="0"/>
            <a:ext cx="7407404" cy="810491"/>
          </a:xfrm>
        </p:spPr>
        <p:txBody>
          <a:bodyPr/>
          <a:lstStyle/>
          <a:p>
            <a:pPr algn="ctr"/>
            <a:r>
              <a:rPr lang="nb-NO" smtClean="0"/>
              <a:t>Optisk portal</a:t>
            </a:r>
            <a:endParaRPr lang="nb-NO"/>
          </a:p>
        </p:txBody>
      </p:sp>
      <p:pic>
        <p:nvPicPr>
          <p:cNvPr id="2051" name="Picture 3"/>
          <p:cNvPicPr>
            <a:picLocks noChangeAspect="1" noChangeArrowheads="1"/>
          </p:cNvPicPr>
          <p:nvPr/>
        </p:nvPicPr>
        <p:blipFill>
          <a:blip r:embed="rId2"/>
          <a:srcRect/>
          <a:stretch>
            <a:fillRect/>
          </a:stretch>
        </p:blipFill>
        <p:spPr bwMode="auto">
          <a:xfrm>
            <a:off x="1866034" y="841373"/>
            <a:ext cx="6287366" cy="2662765"/>
          </a:xfrm>
          <a:prstGeom prst="rect">
            <a:avLst/>
          </a:prstGeom>
          <a:noFill/>
          <a:ln w="9525">
            <a:noFill/>
            <a:miter lim="800000"/>
            <a:headEnd/>
            <a:tailEnd/>
          </a:ln>
          <a:effectLst/>
        </p:spPr>
      </p:pic>
      <p:pic>
        <p:nvPicPr>
          <p:cNvPr id="2052" name="Picture 4"/>
          <p:cNvPicPr>
            <a:picLocks noChangeAspect="1" noChangeArrowheads="1"/>
          </p:cNvPicPr>
          <p:nvPr/>
        </p:nvPicPr>
        <p:blipFill>
          <a:blip r:embed="rId3"/>
          <a:srcRect/>
          <a:stretch>
            <a:fillRect/>
          </a:stretch>
        </p:blipFill>
        <p:spPr bwMode="auto">
          <a:xfrm>
            <a:off x="1206501" y="3740583"/>
            <a:ext cx="7527624" cy="297887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20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mtClean="0"/>
              <a:t>Program</a:t>
            </a:r>
            <a:br>
              <a:rPr lang="nb-NO" smtClean="0"/>
            </a:br>
            <a:r>
              <a:rPr lang="nb-NO" sz="2400" smtClean="0"/>
              <a:t>side 49</a:t>
            </a:r>
            <a:endParaRPr lang="nb-NO" sz="2400"/>
          </a:p>
        </p:txBody>
      </p:sp>
      <p:pic>
        <p:nvPicPr>
          <p:cNvPr id="3074" name="Picture 2"/>
          <p:cNvPicPr>
            <a:picLocks noChangeAspect="1" noChangeArrowheads="1"/>
          </p:cNvPicPr>
          <p:nvPr/>
        </p:nvPicPr>
        <p:blipFill>
          <a:blip r:embed="rId2"/>
          <a:srcRect/>
          <a:stretch>
            <a:fillRect/>
          </a:stretch>
        </p:blipFill>
        <p:spPr bwMode="auto">
          <a:xfrm>
            <a:off x="886023" y="1579418"/>
            <a:ext cx="8158687" cy="385156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1614008"/>
          </a:xfrm>
        </p:spPr>
        <p:txBody>
          <a:bodyPr>
            <a:normAutofit/>
          </a:bodyPr>
          <a:lstStyle/>
          <a:p>
            <a:pPr algn="ctr"/>
            <a:r>
              <a:rPr lang="nb-NO" smtClean="0"/>
              <a:t>Display</a:t>
            </a:r>
            <a:br>
              <a:rPr lang="nb-NO" smtClean="0"/>
            </a:br>
            <a:r>
              <a:rPr lang="nb-NO" smtClean="0"/>
              <a:t>TM1637</a:t>
            </a:r>
            <a:endParaRPr lang="nb-NO"/>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mtClean="0"/>
              <a:t>Undervisningsvideoer – Arduino</a:t>
            </a:r>
            <a:br>
              <a:rPr lang="nb-NO" smtClean="0"/>
            </a:br>
            <a:r>
              <a:rPr lang="nb-NO" sz="2200" smtClean="0"/>
              <a:t>Institutt for elektroniske systemer – Arne Midjo</a:t>
            </a:r>
            <a:endParaRPr lang="nb-NO" sz="2200"/>
          </a:p>
        </p:txBody>
      </p:sp>
      <p:pic>
        <p:nvPicPr>
          <p:cNvPr id="8194" name="Picture 2">
            <a:hlinkClick r:id="rId2"/>
          </p:cNvPr>
          <p:cNvPicPr>
            <a:picLocks noChangeAspect="1" noChangeArrowheads="1"/>
          </p:cNvPicPr>
          <p:nvPr/>
        </p:nvPicPr>
        <p:blipFill>
          <a:blip r:embed="rId3"/>
          <a:srcRect/>
          <a:stretch>
            <a:fillRect/>
          </a:stretch>
        </p:blipFill>
        <p:spPr bwMode="auto">
          <a:xfrm>
            <a:off x="1091023" y="1627188"/>
            <a:ext cx="7856586" cy="441166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mtClean="0"/>
              <a:t>Display</a:t>
            </a:r>
            <a:br>
              <a:rPr lang="nb-NO" smtClean="0"/>
            </a:br>
            <a:r>
              <a:rPr lang="nb-NO" sz="2400" smtClean="0"/>
              <a:t>side 50-51</a:t>
            </a:r>
            <a:endParaRPr lang="nb-NO" sz="2400"/>
          </a:p>
        </p:txBody>
      </p:sp>
      <p:pic>
        <p:nvPicPr>
          <p:cNvPr id="4098" name="Picture 2"/>
          <p:cNvPicPr>
            <a:picLocks noChangeAspect="1" noChangeArrowheads="1"/>
          </p:cNvPicPr>
          <p:nvPr/>
        </p:nvPicPr>
        <p:blipFill>
          <a:blip r:embed="rId2"/>
          <a:srcRect/>
          <a:stretch>
            <a:fillRect/>
          </a:stretch>
        </p:blipFill>
        <p:spPr bwMode="auto">
          <a:xfrm>
            <a:off x="875274" y="1782907"/>
            <a:ext cx="8086881" cy="3447184"/>
          </a:xfrm>
          <a:prstGeom prst="rect">
            <a:avLst/>
          </a:prstGeom>
          <a:noFill/>
          <a:ln w="9525">
            <a:noFill/>
            <a:miter lim="800000"/>
            <a:headEnd/>
            <a:tailEnd/>
          </a:ln>
          <a:effectLst/>
        </p:spPr>
      </p:pic>
      <p:pic>
        <p:nvPicPr>
          <p:cNvPr id="4099" name="Picture 3"/>
          <p:cNvPicPr>
            <a:picLocks noChangeAspect="1" noChangeArrowheads="1"/>
          </p:cNvPicPr>
          <p:nvPr/>
        </p:nvPicPr>
        <p:blipFill>
          <a:blip r:embed="rId3"/>
          <a:srcRect/>
          <a:stretch>
            <a:fillRect/>
          </a:stretch>
        </p:blipFill>
        <p:spPr bwMode="auto">
          <a:xfrm>
            <a:off x="964045" y="5311631"/>
            <a:ext cx="7888124" cy="107531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20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rot="16200000">
            <a:off x="-2310572" y="2582798"/>
            <a:ext cx="7407404" cy="1143000"/>
          </a:xfrm>
        </p:spPr>
        <p:txBody>
          <a:bodyPr>
            <a:normAutofit/>
          </a:bodyPr>
          <a:lstStyle/>
          <a:p>
            <a:pPr algn="ctr"/>
            <a:r>
              <a:rPr lang="nb-NO" smtClean="0"/>
              <a:t>Display</a:t>
            </a:r>
            <a:br>
              <a:rPr lang="nb-NO" smtClean="0"/>
            </a:br>
            <a:r>
              <a:rPr lang="nb-NO" sz="2400" smtClean="0"/>
              <a:t>side 51 – 52  </a:t>
            </a:r>
            <a:endParaRPr lang="nb-NO" sz="2400"/>
          </a:p>
        </p:txBody>
      </p:sp>
      <p:pic>
        <p:nvPicPr>
          <p:cNvPr id="5122" name="Picture 2"/>
          <p:cNvPicPr>
            <a:picLocks noChangeAspect="1" noChangeArrowheads="1"/>
          </p:cNvPicPr>
          <p:nvPr/>
        </p:nvPicPr>
        <p:blipFill>
          <a:blip r:embed="rId2"/>
          <a:srcRect r="11760"/>
          <a:stretch>
            <a:fillRect/>
          </a:stretch>
        </p:blipFill>
        <p:spPr bwMode="auto">
          <a:xfrm>
            <a:off x="2415801" y="109104"/>
            <a:ext cx="6277927" cy="3028951"/>
          </a:xfrm>
          <a:prstGeom prst="rect">
            <a:avLst/>
          </a:prstGeom>
          <a:noFill/>
          <a:ln w="9525">
            <a:noFill/>
            <a:miter lim="800000"/>
            <a:headEnd/>
            <a:tailEnd/>
          </a:ln>
          <a:effectLst/>
        </p:spPr>
      </p:pic>
      <p:pic>
        <p:nvPicPr>
          <p:cNvPr id="5123" name="Picture 3"/>
          <p:cNvPicPr>
            <a:picLocks noChangeAspect="1" noChangeArrowheads="1"/>
          </p:cNvPicPr>
          <p:nvPr/>
        </p:nvPicPr>
        <p:blipFill>
          <a:blip r:embed="rId3"/>
          <a:srcRect/>
          <a:stretch>
            <a:fillRect/>
          </a:stretch>
        </p:blipFill>
        <p:spPr bwMode="auto">
          <a:xfrm>
            <a:off x="2424547" y="3280930"/>
            <a:ext cx="5604430" cy="357707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23"/>
                                        </p:tgtEl>
                                        <p:attrNameLst>
                                          <p:attrName>style.visibility</p:attrName>
                                        </p:attrNameLst>
                                      </p:cBhvr>
                                      <p:to>
                                        <p:strVal val="visible"/>
                                      </p:to>
                                    </p:set>
                                    <p:animEffect transition="in" filter="fade">
                                      <p:cBhvr>
                                        <p:cTn id="12" dur="20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a:bodyPr>
          <a:lstStyle/>
          <a:p>
            <a:pPr algn="ctr"/>
            <a:r>
              <a:rPr lang="nb-NO" smtClean="0"/>
              <a:t>Programmet</a:t>
            </a:r>
            <a:br>
              <a:rPr lang="nb-NO" smtClean="0"/>
            </a:br>
            <a:r>
              <a:rPr lang="nb-NO" sz="2400" smtClean="0"/>
              <a:t>side 52 – 54 </a:t>
            </a:r>
            <a:endParaRPr lang="nb-NO" sz="2400"/>
          </a:p>
        </p:txBody>
      </p:sp>
      <p:pic>
        <p:nvPicPr>
          <p:cNvPr id="6146" name="Picture 2"/>
          <p:cNvPicPr>
            <a:picLocks noChangeAspect="1" noChangeArrowheads="1"/>
          </p:cNvPicPr>
          <p:nvPr/>
        </p:nvPicPr>
        <p:blipFill>
          <a:blip r:embed="rId2"/>
          <a:srcRect/>
          <a:stretch>
            <a:fillRect/>
          </a:stretch>
        </p:blipFill>
        <p:spPr bwMode="auto">
          <a:xfrm>
            <a:off x="1076161" y="1641763"/>
            <a:ext cx="7971485" cy="2957945"/>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921327" y="1792801"/>
            <a:ext cx="8125691" cy="45147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fade">
                                      <p:cBhvr>
                                        <p:cTn id="12" dur="2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srcRect/>
          <a:stretch>
            <a:fillRect/>
          </a:stretch>
        </p:blipFill>
        <p:spPr bwMode="auto">
          <a:xfrm>
            <a:off x="863165" y="1830387"/>
            <a:ext cx="8157974" cy="4826721"/>
          </a:xfrm>
          <a:prstGeom prst="rect">
            <a:avLst/>
          </a:prstGeom>
          <a:noFill/>
          <a:ln w="9525">
            <a:noFill/>
            <a:miter lim="800000"/>
            <a:headEnd/>
            <a:tailEnd/>
          </a:ln>
          <a:effectLst/>
        </p:spPr>
      </p:pic>
      <p:sp>
        <p:nvSpPr>
          <p:cNvPr id="5" name="Tittel 1"/>
          <p:cNvSpPr>
            <a:spLocks noGrp="1"/>
          </p:cNvSpPr>
          <p:nvPr>
            <p:ph type="title"/>
          </p:nvPr>
        </p:nvSpPr>
        <p:spPr>
          <a:xfrm>
            <a:off x="1194628" y="274638"/>
            <a:ext cx="7407404" cy="1143000"/>
          </a:xfrm>
        </p:spPr>
        <p:txBody>
          <a:bodyPr>
            <a:normAutofit/>
          </a:bodyPr>
          <a:lstStyle/>
          <a:p>
            <a:pPr algn="ctr"/>
            <a:r>
              <a:rPr lang="nb-NO" smtClean="0"/>
              <a:t>Programmet (test-program)</a:t>
            </a:r>
            <a:br>
              <a:rPr lang="nb-NO" smtClean="0"/>
            </a:br>
            <a:r>
              <a:rPr lang="nb-NO" sz="2400" smtClean="0"/>
              <a:t>side 52 – 54 </a:t>
            </a:r>
            <a:endParaRPr lang="nb-NO" sz="2400"/>
          </a:p>
        </p:txBody>
      </p:sp>
      <p:pic>
        <p:nvPicPr>
          <p:cNvPr id="7171" name="Picture 3"/>
          <p:cNvPicPr>
            <a:picLocks noChangeAspect="1" noChangeArrowheads="1"/>
          </p:cNvPicPr>
          <p:nvPr/>
        </p:nvPicPr>
        <p:blipFill>
          <a:blip r:embed="rId3"/>
          <a:srcRect/>
          <a:stretch>
            <a:fillRect/>
          </a:stretch>
        </p:blipFill>
        <p:spPr bwMode="auto">
          <a:xfrm>
            <a:off x="918012" y="2279073"/>
            <a:ext cx="8128449" cy="344285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7170"/>
                                        </p:tgtEl>
                                      </p:cBhvr>
                                    </p:animEffect>
                                    <p:set>
                                      <p:cBhvr>
                                        <p:cTn id="7" dur="1" fill="hold">
                                          <p:stCondLst>
                                            <p:cond delay="1999"/>
                                          </p:stCondLst>
                                        </p:cTn>
                                        <p:tgtEl>
                                          <p:spTgt spid="7170"/>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7171"/>
                                        </p:tgtEl>
                                        <p:attrNameLst>
                                          <p:attrName>style.visibility</p:attrName>
                                        </p:attrNameLst>
                                      </p:cBhvr>
                                      <p:to>
                                        <p:strVal val="visible"/>
                                      </p:to>
                                    </p:set>
                                    <p:animEffect transition="in" filter="fade">
                                      <p:cBhvr>
                                        <p:cTn id="10" dur="2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1194628" y="2239973"/>
            <a:ext cx="7407404" cy="1614008"/>
          </a:xfrm>
        </p:spPr>
        <p:txBody>
          <a:bodyPr>
            <a:normAutofit/>
          </a:bodyPr>
          <a:lstStyle/>
          <a:p>
            <a:pPr algn="ctr"/>
            <a:r>
              <a:rPr lang="nb-NO" smtClean="0"/>
              <a:t>Servo</a:t>
            </a:r>
            <a:endParaRPr lang="nb-NO"/>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0"/>
            <a:ext cx="7407404" cy="1066800"/>
          </a:xfrm>
        </p:spPr>
        <p:txBody>
          <a:bodyPr>
            <a:normAutofit/>
          </a:bodyPr>
          <a:lstStyle/>
          <a:p>
            <a:pPr algn="ctr"/>
            <a:r>
              <a:rPr lang="nb-NO" smtClean="0"/>
              <a:t>Servoer</a:t>
            </a:r>
            <a:br>
              <a:rPr lang="nb-NO" smtClean="0"/>
            </a:br>
            <a:r>
              <a:rPr lang="nb-NO" sz="2200" smtClean="0"/>
              <a:t>side 55 – 57 </a:t>
            </a:r>
            <a:endParaRPr lang="nb-NO" sz="2200"/>
          </a:p>
        </p:txBody>
      </p:sp>
      <p:pic>
        <p:nvPicPr>
          <p:cNvPr id="8194" name="Picture 2"/>
          <p:cNvPicPr>
            <a:picLocks noChangeAspect="1" noChangeArrowheads="1"/>
          </p:cNvPicPr>
          <p:nvPr/>
        </p:nvPicPr>
        <p:blipFill>
          <a:blip r:embed="rId2"/>
          <a:srcRect/>
          <a:stretch>
            <a:fillRect/>
          </a:stretch>
        </p:blipFill>
        <p:spPr bwMode="auto">
          <a:xfrm>
            <a:off x="2514600" y="1041180"/>
            <a:ext cx="4953000" cy="2614808"/>
          </a:xfrm>
          <a:prstGeom prst="rect">
            <a:avLst/>
          </a:prstGeom>
          <a:noFill/>
          <a:ln w="9525">
            <a:noFill/>
            <a:miter lim="800000"/>
            <a:headEnd/>
            <a:tailEnd/>
          </a:ln>
          <a:effectLst/>
        </p:spPr>
      </p:pic>
      <p:pic>
        <p:nvPicPr>
          <p:cNvPr id="8195" name="Picture 3"/>
          <p:cNvPicPr>
            <a:picLocks noChangeAspect="1" noChangeArrowheads="1"/>
          </p:cNvPicPr>
          <p:nvPr/>
        </p:nvPicPr>
        <p:blipFill>
          <a:blip r:embed="rId3"/>
          <a:srcRect/>
          <a:stretch>
            <a:fillRect/>
          </a:stretch>
        </p:blipFill>
        <p:spPr bwMode="auto">
          <a:xfrm>
            <a:off x="856724" y="3706091"/>
            <a:ext cx="8118911" cy="248862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2000"/>
                                        <p:tgtEl>
                                          <p:spTgt spid="81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5"/>
                                        </p:tgtEl>
                                        <p:attrNameLst>
                                          <p:attrName>style.visibility</p:attrName>
                                        </p:attrNameLst>
                                      </p:cBhvr>
                                      <p:to>
                                        <p:strVal val="visible"/>
                                      </p:to>
                                    </p:set>
                                    <p:animEffect transition="in" filter="fade">
                                      <p:cBhvr>
                                        <p:cTn id="12" dur="20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Pulsbredde modulasjon (PWM)</a:t>
            </a:r>
            <a:endParaRPr lang="nb-NO"/>
          </a:p>
        </p:txBody>
      </p:sp>
      <p:pic>
        <p:nvPicPr>
          <p:cNvPr id="10242" name="Picture 2" descr="Arduino - PWM">
            <a:hlinkClick r:id="rId2"/>
          </p:cNvPr>
          <p:cNvPicPr>
            <a:picLocks noChangeAspect="1" noChangeArrowheads="1"/>
          </p:cNvPicPr>
          <p:nvPr/>
        </p:nvPicPr>
        <p:blipFill>
          <a:blip r:embed="rId3"/>
          <a:srcRect/>
          <a:stretch>
            <a:fillRect/>
          </a:stretch>
        </p:blipFill>
        <p:spPr bwMode="auto">
          <a:xfrm>
            <a:off x="6017059" y="1925347"/>
            <a:ext cx="2986398" cy="3270107"/>
          </a:xfrm>
          <a:prstGeom prst="rect">
            <a:avLst/>
          </a:prstGeom>
          <a:noFill/>
        </p:spPr>
      </p:pic>
      <p:pic>
        <p:nvPicPr>
          <p:cNvPr id="10244" name="Picture 4" descr="Arduino PWM Tutorial - Arduino Project Hub">
            <a:hlinkClick r:id="rId4"/>
          </p:cNvPr>
          <p:cNvPicPr>
            <a:picLocks noChangeAspect="1" noChangeArrowheads="1"/>
          </p:cNvPicPr>
          <p:nvPr/>
        </p:nvPicPr>
        <p:blipFill>
          <a:blip r:embed="rId5"/>
          <a:srcRect/>
          <a:stretch>
            <a:fillRect/>
          </a:stretch>
        </p:blipFill>
        <p:spPr bwMode="auto">
          <a:xfrm>
            <a:off x="926089" y="1575521"/>
            <a:ext cx="4873423" cy="3432897"/>
          </a:xfrm>
          <a:prstGeom prst="rect">
            <a:avLst/>
          </a:prstGeom>
          <a:noFill/>
        </p:spPr>
      </p:pic>
      <p:sp>
        <p:nvSpPr>
          <p:cNvPr id="6" name="TekstSylinder 5"/>
          <p:cNvSpPr txBox="1"/>
          <p:nvPr/>
        </p:nvSpPr>
        <p:spPr>
          <a:xfrm>
            <a:off x="2098963" y="5493328"/>
            <a:ext cx="5683544" cy="584775"/>
          </a:xfrm>
          <a:prstGeom prst="rect">
            <a:avLst/>
          </a:prstGeom>
          <a:noFill/>
        </p:spPr>
        <p:txBody>
          <a:bodyPr wrap="none" rtlCol="0">
            <a:spAutoFit/>
          </a:bodyPr>
          <a:lstStyle/>
          <a:p>
            <a:r>
              <a:rPr lang="nb-NO" sz="3200" smtClean="0"/>
              <a:t>analogWrite(LEDpin, Brightness);</a:t>
            </a:r>
            <a:endParaRPr lang="nb-NO" sz="3200"/>
          </a:p>
        </p:txBody>
      </p:sp>
      <p:sp>
        <p:nvSpPr>
          <p:cNvPr id="7" name="TekstSylinder 6"/>
          <p:cNvSpPr txBox="1"/>
          <p:nvPr/>
        </p:nvSpPr>
        <p:spPr>
          <a:xfrm>
            <a:off x="3595254" y="6123709"/>
            <a:ext cx="2637582" cy="461665"/>
          </a:xfrm>
          <a:prstGeom prst="rect">
            <a:avLst/>
          </a:prstGeom>
          <a:noFill/>
        </p:spPr>
        <p:txBody>
          <a:bodyPr wrap="none" rtlCol="0">
            <a:spAutoFit/>
          </a:bodyPr>
          <a:lstStyle/>
          <a:p>
            <a:r>
              <a:rPr lang="nb-NO" sz="2400" smtClean="0"/>
              <a:t>Brightness = 0 - 255</a:t>
            </a:r>
            <a:endParaRPr lang="nb-NO"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fade">
                                      <p:cBhvr>
                                        <p:cTn id="7" dur="2000"/>
                                        <p:tgtEl>
                                          <p:spTgt spid="102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fade">
                                      <p:cBhvr>
                                        <p:cTn id="12" dur="2000"/>
                                        <p:tgtEl>
                                          <p:spTgt spid="1024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1891147" y="1068243"/>
            <a:ext cx="5943598" cy="2597436"/>
          </a:xfrm>
          <a:prstGeom prst="rect">
            <a:avLst/>
          </a:prstGeom>
          <a:noFill/>
          <a:ln w="9525">
            <a:noFill/>
            <a:miter lim="800000"/>
            <a:headEnd/>
            <a:tailEnd/>
          </a:ln>
          <a:effectLst/>
        </p:spPr>
      </p:pic>
      <p:sp>
        <p:nvSpPr>
          <p:cNvPr id="5" name="Tittel 1"/>
          <p:cNvSpPr>
            <a:spLocks noGrp="1"/>
          </p:cNvSpPr>
          <p:nvPr>
            <p:ph type="title"/>
          </p:nvPr>
        </p:nvSpPr>
        <p:spPr>
          <a:xfrm>
            <a:off x="1194628" y="0"/>
            <a:ext cx="7407404" cy="1066800"/>
          </a:xfrm>
        </p:spPr>
        <p:txBody>
          <a:bodyPr>
            <a:normAutofit/>
          </a:bodyPr>
          <a:lstStyle/>
          <a:p>
            <a:pPr algn="ctr"/>
            <a:r>
              <a:rPr lang="nb-NO" smtClean="0"/>
              <a:t>Servoer</a:t>
            </a:r>
            <a:br>
              <a:rPr lang="nb-NO" smtClean="0"/>
            </a:br>
            <a:r>
              <a:rPr lang="nb-NO" sz="2200" smtClean="0"/>
              <a:t>side 55 – 57 </a:t>
            </a:r>
            <a:endParaRPr lang="nb-NO" sz="2200"/>
          </a:p>
        </p:txBody>
      </p:sp>
      <p:pic>
        <p:nvPicPr>
          <p:cNvPr id="9219" name="Picture 3"/>
          <p:cNvPicPr>
            <a:picLocks noChangeAspect="1" noChangeArrowheads="1"/>
          </p:cNvPicPr>
          <p:nvPr/>
        </p:nvPicPr>
        <p:blipFill>
          <a:blip r:embed="rId3"/>
          <a:srcRect/>
          <a:stretch>
            <a:fillRect/>
          </a:stretch>
        </p:blipFill>
        <p:spPr bwMode="auto">
          <a:xfrm>
            <a:off x="1573597" y="3733799"/>
            <a:ext cx="6851673" cy="3041073"/>
          </a:xfrm>
          <a:prstGeom prst="rect">
            <a:avLst/>
          </a:prstGeom>
          <a:noFill/>
          <a:ln w="9525">
            <a:noFill/>
            <a:miter lim="800000"/>
            <a:headEnd/>
            <a:tailEnd/>
          </a:ln>
          <a:effectLst/>
        </p:spPr>
      </p:pic>
      <p:pic>
        <p:nvPicPr>
          <p:cNvPr id="7" name="Picture 3"/>
          <p:cNvPicPr>
            <a:picLocks noChangeAspect="1" noChangeArrowheads="1"/>
          </p:cNvPicPr>
          <p:nvPr/>
        </p:nvPicPr>
        <p:blipFill>
          <a:blip r:embed="rId3"/>
          <a:srcRect l="5949" t="63326" r="37791" b="1367"/>
          <a:stretch>
            <a:fillRect/>
          </a:stretch>
        </p:blipFill>
        <p:spPr bwMode="auto">
          <a:xfrm>
            <a:off x="955867" y="4156361"/>
            <a:ext cx="8057685" cy="2244438"/>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219"/>
                                        </p:tgtEl>
                                        <p:attrNameLst>
                                          <p:attrName>style.visibility</p:attrName>
                                        </p:attrNameLst>
                                      </p:cBhvr>
                                      <p:to>
                                        <p:strVal val="visible"/>
                                      </p:to>
                                    </p:set>
                                    <p:animEffect transition="in" filter="fade">
                                      <p:cBhvr>
                                        <p:cTn id="12" dur="2000"/>
                                        <p:tgtEl>
                                          <p:spTgt spid="92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2000"/>
                                        <p:tgtEl>
                                          <p:spTgt spid="9219"/>
                                        </p:tgtEl>
                                      </p:cBhvr>
                                    </p:animEffect>
                                    <p:set>
                                      <p:cBhvr>
                                        <p:cTn id="17" dur="1" fill="hold">
                                          <p:stCondLst>
                                            <p:cond delay="1999"/>
                                          </p:stCondLst>
                                        </p:cTn>
                                        <p:tgtEl>
                                          <p:spTgt spid="9219"/>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699655" y="2239973"/>
            <a:ext cx="7902377" cy="1614008"/>
          </a:xfrm>
        </p:spPr>
        <p:txBody>
          <a:bodyPr>
            <a:normAutofit/>
          </a:bodyPr>
          <a:lstStyle/>
          <a:p>
            <a:pPr algn="ctr"/>
            <a:r>
              <a:rPr lang="nb-NO" smtClean="0"/>
              <a:t>Rele</a:t>
            </a:r>
            <a:endParaRPr lang="nb-NO"/>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270828" y="0"/>
            <a:ext cx="6059612" cy="1089660"/>
          </a:xfrm>
        </p:spPr>
        <p:txBody>
          <a:bodyPr>
            <a:normAutofit/>
          </a:bodyPr>
          <a:lstStyle/>
          <a:p>
            <a:pPr algn="ctr"/>
            <a:r>
              <a:rPr lang="nb-NO" smtClean="0"/>
              <a:t>Rele</a:t>
            </a:r>
            <a:br>
              <a:rPr lang="nb-NO" smtClean="0"/>
            </a:br>
            <a:r>
              <a:rPr lang="nb-NO" sz="2400" smtClean="0"/>
              <a:t>side 59 – 62 </a:t>
            </a:r>
            <a:endParaRPr lang="nb-NO"/>
          </a:p>
        </p:txBody>
      </p:sp>
      <p:pic>
        <p:nvPicPr>
          <p:cNvPr id="13314" name="Picture 2" descr="D:\Backup PC233 05.08.06\PC233\Artikler Hefter-bøker m.m\Yrkesfaglærerkurs\Bilder\Rele-2.JPG"/>
          <p:cNvPicPr>
            <a:picLocks noChangeAspect="1" noChangeArrowheads="1"/>
          </p:cNvPicPr>
          <p:nvPr/>
        </p:nvPicPr>
        <p:blipFill>
          <a:blip r:embed="rId2"/>
          <a:srcRect/>
          <a:stretch>
            <a:fillRect/>
          </a:stretch>
        </p:blipFill>
        <p:spPr bwMode="auto">
          <a:xfrm>
            <a:off x="2247900" y="3186875"/>
            <a:ext cx="4511040" cy="3656357"/>
          </a:xfrm>
          <a:prstGeom prst="rect">
            <a:avLst/>
          </a:prstGeom>
          <a:noFill/>
        </p:spPr>
      </p:pic>
      <p:pic>
        <p:nvPicPr>
          <p:cNvPr id="13313" name="Picture 1" descr="D:\Backup PC233 05.08.06\PC233\Artikler Hefter-bøker m.m\Yrkesfaglærerkurs\Bilder\Rele-3.JPG"/>
          <p:cNvPicPr>
            <a:picLocks noChangeAspect="1" noChangeArrowheads="1"/>
          </p:cNvPicPr>
          <p:nvPr/>
        </p:nvPicPr>
        <p:blipFill>
          <a:blip r:embed="rId3"/>
          <a:srcRect/>
          <a:stretch>
            <a:fillRect/>
          </a:stretch>
        </p:blipFill>
        <p:spPr bwMode="auto">
          <a:xfrm>
            <a:off x="2647642" y="1225380"/>
            <a:ext cx="3668713" cy="1303337"/>
          </a:xfrm>
          <a:prstGeom prst="rect">
            <a:avLst/>
          </a:prstGeom>
          <a:noFill/>
        </p:spPr>
      </p:pic>
      <p:pic>
        <p:nvPicPr>
          <p:cNvPr id="6" name="Picture 1" descr="D:\Backup PC233 05.08.06\PC233\Artikler Hefter-bøker m.m\Yrkesfaglærerkurs\Bilder\Rele-3.JPG"/>
          <p:cNvPicPr>
            <a:picLocks noChangeAspect="1" noChangeArrowheads="1"/>
          </p:cNvPicPr>
          <p:nvPr/>
        </p:nvPicPr>
        <p:blipFill>
          <a:blip r:embed="rId3"/>
          <a:srcRect l="76036"/>
          <a:stretch>
            <a:fillRect/>
          </a:stretch>
        </p:blipFill>
        <p:spPr bwMode="auto">
          <a:xfrm>
            <a:off x="6365424" y="678124"/>
            <a:ext cx="1589665" cy="2356576"/>
          </a:xfrm>
          <a:prstGeom prst="rect">
            <a:avLst/>
          </a:prstGeom>
          <a:noFill/>
        </p:spPr>
      </p:pic>
      <p:pic>
        <p:nvPicPr>
          <p:cNvPr id="7" name="Picture 1" descr="D:\Backup PC233 05.08.06\PC233\Artikler Hefter-bøker m.m\Yrkesfaglærerkurs\Bilder\Rele-3.JPG"/>
          <p:cNvPicPr>
            <a:picLocks noChangeAspect="1" noChangeArrowheads="1"/>
          </p:cNvPicPr>
          <p:nvPr/>
        </p:nvPicPr>
        <p:blipFill>
          <a:blip r:embed="rId3"/>
          <a:srcRect r="86086"/>
          <a:stretch>
            <a:fillRect/>
          </a:stretch>
        </p:blipFill>
        <p:spPr bwMode="auto">
          <a:xfrm>
            <a:off x="1603257" y="782035"/>
            <a:ext cx="917530" cy="2342720"/>
          </a:xfrm>
          <a:prstGeom prst="rect">
            <a:avLst/>
          </a:prstGeom>
          <a:noFill/>
        </p:spPr>
      </p:pic>
      <p:pic>
        <p:nvPicPr>
          <p:cNvPr id="13315" name="Picture 3"/>
          <p:cNvPicPr>
            <a:picLocks noChangeAspect="1" noChangeArrowheads="1"/>
          </p:cNvPicPr>
          <p:nvPr/>
        </p:nvPicPr>
        <p:blipFill>
          <a:blip r:embed="rId4"/>
          <a:srcRect/>
          <a:stretch>
            <a:fillRect/>
          </a:stretch>
        </p:blipFill>
        <p:spPr bwMode="auto">
          <a:xfrm>
            <a:off x="937260" y="3119653"/>
            <a:ext cx="7772400" cy="362404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3"/>
                                        </p:tgtEl>
                                        <p:attrNameLst>
                                          <p:attrName>style.visibility</p:attrName>
                                        </p:attrNameLst>
                                      </p:cBhvr>
                                      <p:to>
                                        <p:strVal val="visible"/>
                                      </p:to>
                                    </p:set>
                                    <p:animEffect transition="in" filter="fade">
                                      <p:cBhvr>
                                        <p:cTn id="7" dur="2000"/>
                                        <p:tgtEl>
                                          <p:spTgt spid="1331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3314"/>
                                        </p:tgtEl>
                                        <p:attrNameLst>
                                          <p:attrName>style.visibility</p:attrName>
                                        </p:attrNameLst>
                                      </p:cBhvr>
                                      <p:to>
                                        <p:strVal val="visible"/>
                                      </p:to>
                                    </p:set>
                                    <p:animEffect transition="in" filter="fade">
                                      <p:cBhvr>
                                        <p:cTn id="11" dur="2000"/>
                                        <p:tgtEl>
                                          <p:spTgt spid="13314"/>
                                        </p:tgtEl>
                                      </p:cBhvr>
                                    </p:animEffect>
                                  </p:childTnLst>
                                </p:cTn>
                              </p:par>
                            </p:childTnLst>
                          </p:cTn>
                        </p:par>
                      </p:childTnLst>
                    </p:cTn>
                  </p:par>
                  <p:par>
                    <p:cTn id="12" fill="hold">
                      <p:stCondLst>
                        <p:cond delay="indefinite"/>
                      </p:stCondLst>
                      <p:childTnLst>
                        <p:par>
                          <p:cTn id="13" fill="hold">
                            <p:stCondLst>
                              <p:cond delay="0"/>
                            </p:stCondLst>
                            <p:childTnLst>
                              <p:par>
                                <p:cTn id="14" presetID="23" presetClass="entr" presetSubtype="16"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2000" fill="hold"/>
                                        <p:tgtEl>
                                          <p:spTgt spid="7"/>
                                        </p:tgtEl>
                                        <p:attrNameLst>
                                          <p:attrName>ppt_w</p:attrName>
                                        </p:attrNameLst>
                                      </p:cBhvr>
                                      <p:tavLst>
                                        <p:tav tm="0">
                                          <p:val>
                                            <p:fltVal val="0"/>
                                          </p:val>
                                        </p:tav>
                                        <p:tav tm="100000">
                                          <p:val>
                                            <p:strVal val="#ppt_w"/>
                                          </p:val>
                                        </p:tav>
                                      </p:tavLst>
                                    </p:anim>
                                    <p:anim calcmode="lin" valueType="num">
                                      <p:cBhvr>
                                        <p:cTn id="17" dur="2000" fill="hold"/>
                                        <p:tgtEl>
                                          <p:spTgt spid="7"/>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3315"/>
                                        </p:tgtEl>
                                        <p:attrNameLst>
                                          <p:attrName>style.visibility</p:attrName>
                                        </p:attrNameLst>
                                      </p:cBhvr>
                                      <p:to>
                                        <p:strVal val="visible"/>
                                      </p:to>
                                    </p:set>
                                    <p:animEffect transition="in" filter="fade">
                                      <p:cBhvr>
                                        <p:cTn id="28" dur="2000"/>
                                        <p:tgtEl>
                                          <p:spTgt spid="133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Undervisningsvideoer - Arduino</a:t>
            </a:r>
            <a:endParaRPr lang="nb-NO"/>
          </a:p>
        </p:txBody>
      </p:sp>
      <p:sp>
        <p:nvSpPr>
          <p:cNvPr id="3" name="Plassholder for innhold 2"/>
          <p:cNvSpPr>
            <a:spLocks noGrp="1"/>
          </p:cNvSpPr>
          <p:nvPr>
            <p:ph idx="1"/>
          </p:nvPr>
        </p:nvSpPr>
        <p:spPr/>
        <p:txBody>
          <a:bodyPr>
            <a:normAutofit/>
          </a:bodyPr>
          <a:lstStyle/>
          <a:p>
            <a:pPr fontAlgn="base">
              <a:buNone/>
            </a:pPr>
            <a:r>
              <a:rPr lang="nb-NO" sz="2000" smtClean="0"/>
              <a:t>Hva er en mikrokontroller?: </a:t>
            </a:r>
            <a:r>
              <a:rPr lang="nb-NO" sz="2000" u="sng" smtClean="0">
                <a:hlinkClick r:id="rId2"/>
              </a:rPr>
              <a:t>https://youtu.be/jcrFvTjders</a:t>
            </a:r>
            <a:r>
              <a:rPr lang="nb-NO" sz="2000" smtClean="0"/>
              <a:t> </a:t>
            </a:r>
          </a:p>
          <a:p>
            <a:pPr fontAlgn="base">
              <a:buNone/>
            </a:pPr>
            <a:r>
              <a:rPr lang="nb-NO" sz="2000" smtClean="0"/>
              <a:t>Arduino Starter Kit: </a:t>
            </a:r>
            <a:r>
              <a:rPr lang="nb-NO" sz="2000" u="sng" smtClean="0">
                <a:hlinkClick r:id="rId3"/>
              </a:rPr>
              <a:t>https://youtu.be/LzuYMHOcOrI</a:t>
            </a:r>
            <a:r>
              <a:rPr lang="nb-NO" sz="2000" smtClean="0"/>
              <a:t> </a:t>
            </a:r>
          </a:p>
          <a:p>
            <a:pPr fontAlgn="base">
              <a:buNone/>
            </a:pPr>
            <a:r>
              <a:rPr lang="nb-NO" sz="2000" smtClean="0"/>
              <a:t>Arduino Software IDE: </a:t>
            </a:r>
            <a:r>
              <a:rPr lang="nb-NO" sz="2000" u="sng" smtClean="0">
                <a:hlinkClick r:id="rId4"/>
              </a:rPr>
              <a:t>https://youtu.be/5gNUwfvXAmE</a:t>
            </a:r>
            <a:r>
              <a:rPr lang="nb-NO" sz="2000" smtClean="0"/>
              <a:t> </a:t>
            </a:r>
          </a:p>
          <a:p>
            <a:pPr fontAlgn="base">
              <a:buNone/>
            </a:pPr>
            <a:r>
              <a:rPr lang="nb-NO" sz="2000" smtClean="0"/>
              <a:t>TinkerCAD 1: </a:t>
            </a:r>
            <a:r>
              <a:rPr lang="nb-NO" sz="2000" u="sng" smtClean="0">
                <a:hlinkClick r:id="rId5"/>
              </a:rPr>
              <a:t>https://youtu.be/XigRvKLGeAo</a:t>
            </a:r>
            <a:r>
              <a:rPr lang="nb-NO" sz="2000" smtClean="0"/>
              <a:t> </a:t>
            </a:r>
          </a:p>
          <a:p>
            <a:pPr fontAlgn="base">
              <a:buNone/>
            </a:pPr>
            <a:r>
              <a:rPr lang="nb-NO" sz="2000" smtClean="0"/>
              <a:t>TinkerCAD 2: </a:t>
            </a:r>
            <a:r>
              <a:rPr lang="nb-NO" sz="2000" u="sng" smtClean="0">
                <a:hlinkClick r:id="rId6"/>
              </a:rPr>
              <a:t>https://youtu.be/tdZoY-vwgrk</a:t>
            </a:r>
            <a:r>
              <a:rPr lang="nb-NO" sz="2000" smtClean="0"/>
              <a:t> </a:t>
            </a:r>
          </a:p>
          <a:p>
            <a:pPr fontAlgn="base">
              <a:buNone/>
            </a:pPr>
            <a:r>
              <a:rPr lang="nb-NO" sz="2000" smtClean="0"/>
              <a:t>DigitalWrite og pinMode: </a:t>
            </a:r>
            <a:r>
              <a:rPr lang="nb-NO" sz="2000" u="sng" smtClean="0">
                <a:hlinkClick r:id="rId7"/>
              </a:rPr>
              <a:t>https://youtu.be/AiNnpstpbDI</a:t>
            </a:r>
            <a:r>
              <a:rPr lang="nb-NO" sz="2000" smtClean="0"/>
              <a:t> </a:t>
            </a:r>
          </a:p>
          <a:p>
            <a:pPr fontAlgn="base">
              <a:buNone/>
            </a:pPr>
            <a:r>
              <a:rPr lang="nb-NO" sz="2000" smtClean="0"/>
              <a:t>Funksjoner 1: </a:t>
            </a:r>
            <a:r>
              <a:rPr lang="nb-NO" sz="2000" u="sng" smtClean="0">
                <a:hlinkClick r:id="rId8"/>
              </a:rPr>
              <a:t>https://youtu.be/NjDEWLS2XM4</a:t>
            </a:r>
            <a:r>
              <a:rPr lang="nb-NO" sz="2000" smtClean="0"/>
              <a:t> </a:t>
            </a:r>
          </a:p>
          <a:p>
            <a:pPr fontAlgn="base">
              <a:buNone/>
            </a:pPr>
            <a:r>
              <a:rPr lang="nb-NO" sz="2000" smtClean="0"/>
              <a:t>Funksjoner 2: </a:t>
            </a:r>
            <a:r>
              <a:rPr lang="nb-NO" sz="2000" u="sng" smtClean="0">
                <a:hlinkClick r:id="rId9"/>
              </a:rPr>
              <a:t>https://youtu.be/XTJoB-hkBu4</a:t>
            </a:r>
            <a:r>
              <a:rPr lang="nb-NO" sz="2000" smtClean="0"/>
              <a:t> </a:t>
            </a:r>
          </a:p>
          <a:p>
            <a:pPr fontAlgn="base">
              <a:buNone/>
            </a:pPr>
            <a:r>
              <a:rPr lang="nb-NO" sz="2000" smtClean="0"/>
              <a:t>Switch Case med oppgave: </a:t>
            </a:r>
            <a:r>
              <a:rPr lang="nb-NO" sz="2000" u="sng" smtClean="0">
                <a:hlinkClick r:id="rId10"/>
              </a:rPr>
              <a:t>https://youtu.be/lfxzWCNFZsU</a:t>
            </a:r>
            <a:r>
              <a:rPr lang="nb-NO" sz="2000" smtClean="0"/>
              <a:t> </a:t>
            </a:r>
          </a:p>
          <a:p>
            <a:pPr fontAlgn="base">
              <a:buNone/>
            </a:pPr>
            <a:r>
              <a:rPr lang="nb-NO" sz="2000" smtClean="0"/>
              <a:t>Switch Case med løsning: </a:t>
            </a:r>
            <a:r>
              <a:rPr lang="nb-NO" sz="2000" u="sng" smtClean="0">
                <a:hlinkClick r:id="rId11"/>
              </a:rPr>
              <a:t>https://youtu.be/kOknxHNHqOA</a:t>
            </a:r>
            <a:r>
              <a:rPr lang="nb-NO" sz="2000" smtClean="0"/>
              <a:t> </a:t>
            </a:r>
          </a:p>
          <a:p>
            <a:endParaRPr lang="nb-NO"/>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7407404" cy="853122"/>
          </a:xfrm>
        </p:spPr>
        <p:txBody>
          <a:bodyPr/>
          <a:lstStyle/>
          <a:p>
            <a:pPr algn="ctr"/>
            <a:r>
              <a:rPr lang="nb-NO" smtClean="0"/>
              <a:t>Rele</a:t>
            </a:r>
            <a:endParaRPr lang="nb-NO"/>
          </a:p>
        </p:txBody>
      </p:sp>
      <p:pic>
        <p:nvPicPr>
          <p:cNvPr id="55298" name="Picture 2"/>
          <p:cNvPicPr>
            <a:picLocks noChangeAspect="1" noChangeArrowheads="1"/>
          </p:cNvPicPr>
          <p:nvPr/>
        </p:nvPicPr>
        <p:blipFill>
          <a:blip r:embed="rId2"/>
          <a:srcRect/>
          <a:stretch>
            <a:fillRect/>
          </a:stretch>
        </p:blipFill>
        <p:spPr bwMode="auto">
          <a:xfrm>
            <a:off x="1103019" y="1920240"/>
            <a:ext cx="7780424" cy="3253740"/>
          </a:xfrm>
          <a:prstGeom prst="rect">
            <a:avLst/>
          </a:prstGeom>
          <a:noFill/>
          <a:ln w="9525">
            <a:noFill/>
            <a:miter lim="800000"/>
            <a:headEnd/>
            <a:tailEnd/>
          </a:ln>
          <a:effectLst/>
        </p:spPr>
      </p:pic>
      <p:pic>
        <p:nvPicPr>
          <p:cNvPr id="55299" name="Picture 3"/>
          <p:cNvPicPr>
            <a:picLocks noChangeAspect="1" noChangeArrowheads="1"/>
          </p:cNvPicPr>
          <p:nvPr/>
        </p:nvPicPr>
        <p:blipFill>
          <a:blip r:embed="rId3"/>
          <a:srcRect/>
          <a:stretch>
            <a:fillRect/>
          </a:stretch>
        </p:blipFill>
        <p:spPr bwMode="auto">
          <a:xfrm>
            <a:off x="1088695" y="1836103"/>
            <a:ext cx="8055305" cy="3619817"/>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5298"/>
                                        </p:tgtEl>
                                        <p:attrNameLst>
                                          <p:attrName>style.visibility</p:attrName>
                                        </p:attrNameLst>
                                      </p:cBhvr>
                                      <p:to>
                                        <p:strVal val="visible"/>
                                      </p:to>
                                    </p:set>
                                    <p:animEffect transition="in" filter="fade">
                                      <p:cBhvr>
                                        <p:cTn id="7" dur="2000"/>
                                        <p:tgtEl>
                                          <p:spTgt spid="552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5299"/>
                                        </p:tgtEl>
                                        <p:attrNameLst>
                                          <p:attrName>style.visibility</p:attrName>
                                        </p:attrNameLst>
                                      </p:cBhvr>
                                      <p:to>
                                        <p:strVal val="visible"/>
                                      </p:to>
                                    </p:set>
                                    <p:animEffect transition="in" filter="fade">
                                      <p:cBhvr>
                                        <p:cTn id="12" dur="2000"/>
                                        <p:tgtEl>
                                          <p:spTgt spid="5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0"/>
            <a:ext cx="9144000" cy="685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2" name="Tittel 1"/>
          <p:cNvSpPr>
            <a:spLocks noGrp="1"/>
          </p:cNvSpPr>
          <p:nvPr>
            <p:ph type="title"/>
          </p:nvPr>
        </p:nvSpPr>
        <p:spPr>
          <a:xfrm>
            <a:off x="699655" y="2239973"/>
            <a:ext cx="7902377" cy="1614008"/>
          </a:xfrm>
        </p:spPr>
        <p:txBody>
          <a:bodyPr>
            <a:normAutofit/>
          </a:bodyPr>
          <a:lstStyle/>
          <a:p>
            <a:pPr algn="ctr"/>
            <a:r>
              <a:rPr lang="nb-NO" smtClean="0"/>
              <a:t>RFID</a:t>
            </a:r>
            <a:endParaRPr lang="nb-NO"/>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RFID RC522</a:t>
            </a:r>
            <a:endParaRPr lang="nb-NO"/>
          </a:p>
        </p:txBody>
      </p:sp>
      <p:pic>
        <p:nvPicPr>
          <p:cNvPr id="1026" name="Picture 2"/>
          <p:cNvPicPr>
            <a:picLocks noChangeAspect="1" noChangeArrowheads="1"/>
          </p:cNvPicPr>
          <p:nvPr/>
        </p:nvPicPr>
        <p:blipFill>
          <a:blip r:embed="rId2"/>
          <a:srcRect/>
          <a:stretch>
            <a:fillRect/>
          </a:stretch>
        </p:blipFill>
        <p:spPr bwMode="auto">
          <a:xfrm>
            <a:off x="2098993" y="1180148"/>
            <a:ext cx="5843587" cy="3506152"/>
          </a:xfrm>
          <a:prstGeom prst="rect">
            <a:avLst/>
          </a:prstGeom>
          <a:noFill/>
          <a:ln w="9525">
            <a:noFill/>
            <a:miter lim="800000"/>
            <a:headEnd/>
            <a:tailEnd/>
          </a:ln>
          <a:effectLst/>
        </p:spPr>
      </p:pic>
      <p:sp>
        <p:nvSpPr>
          <p:cNvPr id="4" name="TekstSylinder 3"/>
          <p:cNvSpPr txBox="1"/>
          <p:nvPr/>
        </p:nvSpPr>
        <p:spPr>
          <a:xfrm>
            <a:off x="1066800" y="4914900"/>
            <a:ext cx="3768634" cy="1477328"/>
          </a:xfrm>
          <a:prstGeom prst="rect">
            <a:avLst/>
          </a:prstGeom>
          <a:noFill/>
        </p:spPr>
        <p:txBody>
          <a:bodyPr wrap="square" rtlCol="0">
            <a:spAutoFit/>
          </a:bodyPr>
          <a:lstStyle/>
          <a:p>
            <a:pPr marL="285750" indent="-269875">
              <a:buFont typeface="Arial" pitchFamily="34" charset="0"/>
              <a:buChar char="•"/>
            </a:pPr>
            <a:r>
              <a:rPr lang="nb-NO" smtClean="0"/>
              <a:t>Leseenhet (sender-mottaker)</a:t>
            </a:r>
          </a:p>
          <a:p>
            <a:pPr marL="285750" indent="-269875">
              <a:buFont typeface="Arial" pitchFamily="34" charset="0"/>
              <a:buChar char="•"/>
            </a:pPr>
            <a:r>
              <a:rPr lang="nb-NO" smtClean="0"/>
              <a:t>13,56MHz</a:t>
            </a:r>
          </a:p>
          <a:p>
            <a:pPr marL="285750" indent="-269875">
              <a:buFont typeface="Arial" pitchFamily="34" charset="0"/>
              <a:buChar char="•"/>
            </a:pPr>
            <a:r>
              <a:rPr lang="nb-NO" smtClean="0"/>
              <a:t>I2C (424kBit/s) eller SPI (10Mbit/s)</a:t>
            </a:r>
          </a:p>
          <a:p>
            <a:pPr marL="285750" indent="-269875">
              <a:buFont typeface="Arial" pitchFamily="34" charset="0"/>
              <a:buChar char="•"/>
            </a:pPr>
            <a:r>
              <a:rPr lang="nb-NO" smtClean="0"/>
              <a:t>3,3V spenningsforsyning</a:t>
            </a:r>
          </a:p>
          <a:p>
            <a:pPr marL="285750" indent="-269875">
              <a:buFont typeface="Arial" pitchFamily="34" charset="0"/>
              <a:buChar char="•"/>
            </a:pPr>
            <a:r>
              <a:rPr lang="nb-NO" smtClean="0"/>
              <a:t>Tåler 5V</a:t>
            </a:r>
          </a:p>
        </p:txBody>
      </p:sp>
      <p:sp>
        <p:nvSpPr>
          <p:cNvPr id="5" name="TekstSylinder 4"/>
          <p:cNvSpPr txBox="1"/>
          <p:nvPr/>
        </p:nvSpPr>
        <p:spPr>
          <a:xfrm>
            <a:off x="4968240" y="1638300"/>
            <a:ext cx="1153264" cy="369332"/>
          </a:xfrm>
          <a:prstGeom prst="rect">
            <a:avLst/>
          </a:prstGeom>
          <a:noFill/>
        </p:spPr>
        <p:txBody>
          <a:bodyPr wrap="none" rtlCol="0">
            <a:spAutoFit/>
          </a:bodyPr>
          <a:lstStyle/>
          <a:p>
            <a:r>
              <a:rPr lang="nb-NO" smtClean="0"/>
              <a:t>Leseenhet</a:t>
            </a:r>
            <a:endParaRPr lang="nb-NO"/>
          </a:p>
        </p:txBody>
      </p:sp>
      <p:sp>
        <p:nvSpPr>
          <p:cNvPr id="6" name="TekstSylinder 5"/>
          <p:cNvSpPr txBox="1"/>
          <p:nvPr/>
        </p:nvSpPr>
        <p:spPr>
          <a:xfrm>
            <a:off x="5288280" y="1371600"/>
            <a:ext cx="1153264" cy="369332"/>
          </a:xfrm>
          <a:prstGeom prst="rect">
            <a:avLst/>
          </a:prstGeom>
          <a:noFill/>
        </p:spPr>
        <p:txBody>
          <a:bodyPr wrap="none" rtlCol="0">
            <a:spAutoFit/>
          </a:bodyPr>
          <a:lstStyle/>
          <a:p>
            <a:r>
              <a:rPr lang="nb-NO" smtClean="0">
                <a:solidFill>
                  <a:schemeClr val="bg1"/>
                </a:solidFill>
              </a:rPr>
              <a:t>Leseenhet</a:t>
            </a:r>
            <a:endParaRPr lang="nb-NO">
              <a:solidFill>
                <a:schemeClr val="bg1"/>
              </a:solidFill>
            </a:endParaRPr>
          </a:p>
        </p:txBody>
      </p:sp>
      <p:sp>
        <p:nvSpPr>
          <p:cNvPr id="7" name="TekstSylinder 6"/>
          <p:cNvSpPr txBox="1"/>
          <p:nvPr/>
        </p:nvSpPr>
        <p:spPr>
          <a:xfrm>
            <a:off x="6789420" y="2156460"/>
            <a:ext cx="830933" cy="369332"/>
          </a:xfrm>
          <a:prstGeom prst="rect">
            <a:avLst/>
          </a:prstGeom>
          <a:noFill/>
        </p:spPr>
        <p:txBody>
          <a:bodyPr wrap="none" rtlCol="0">
            <a:spAutoFit/>
          </a:bodyPr>
          <a:lstStyle/>
          <a:p>
            <a:r>
              <a:rPr lang="nb-NO" smtClean="0">
                <a:solidFill>
                  <a:schemeClr val="bg1"/>
                </a:solidFill>
              </a:rPr>
              <a:t>ID-kort</a:t>
            </a:r>
            <a:endParaRPr lang="nb-NO">
              <a:solidFill>
                <a:schemeClr val="bg1"/>
              </a:solidFill>
            </a:endParaRPr>
          </a:p>
        </p:txBody>
      </p:sp>
      <p:sp>
        <p:nvSpPr>
          <p:cNvPr id="8" name="TekstSylinder 7"/>
          <p:cNvSpPr txBox="1"/>
          <p:nvPr/>
        </p:nvSpPr>
        <p:spPr>
          <a:xfrm>
            <a:off x="3086100" y="1943100"/>
            <a:ext cx="830933" cy="369332"/>
          </a:xfrm>
          <a:prstGeom prst="rect">
            <a:avLst/>
          </a:prstGeom>
          <a:noFill/>
        </p:spPr>
        <p:txBody>
          <a:bodyPr wrap="none" rtlCol="0">
            <a:spAutoFit/>
          </a:bodyPr>
          <a:lstStyle/>
          <a:p>
            <a:r>
              <a:rPr lang="nb-NO" smtClean="0"/>
              <a:t>ID-kort</a:t>
            </a:r>
            <a:endParaRPr lang="nb-NO"/>
          </a:p>
        </p:txBody>
      </p:sp>
      <p:pic>
        <p:nvPicPr>
          <p:cNvPr id="1027" name="Picture 3"/>
          <p:cNvPicPr>
            <a:picLocks noChangeAspect="1" noChangeArrowheads="1"/>
          </p:cNvPicPr>
          <p:nvPr/>
        </p:nvPicPr>
        <p:blipFill>
          <a:blip r:embed="rId3"/>
          <a:srcRect/>
          <a:stretch>
            <a:fillRect/>
          </a:stretch>
        </p:blipFill>
        <p:spPr bwMode="auto">
          <a:xfrm>
            <a:off x="4865689" y="4893620"/>
            <a:ext cx="4202112" cy="1827219"/>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101600"/>
            <a:ext cx="7407404" cy="742950"/>
          </a:xfrm>
        </p:spPr>
        <p:txBody>
          <a:bodyPr/>
          <a:lstStyle/>
          <a:p>
            <a:pPr algn="ctr"/>
            <a:r>
              <a:rPr lang="nb-NO" smtClean="0"/>
              <a:t>Montering</a:t>
            </a:r>
            <a:endParaRPr lang="nb-NO"/>
          </a:p>
        </p:txBody>
      </p:sp>
      <p:pic>
        <p:nvPicPr>
          <p:cNvPr id="3074" name="Picture 2"/>
          <p:cNvPicPr>
            <a:picLocks noChangeAspect="1" noChangeArrowheads="1"/>
          </p:cNvPicPr>
          <p:nvPr/>
        </p:nvPicPr>
        <p:blipFill>
          <a:blip r:embed="rId2"/>
          <a:srcRect t="25772"/>
          <a:stretch>
            <a:fillRect/>
          </a:stretch>
        </p:blipFill>
        <p:spPr bwMode="auto">
          <a:xfrm>
            <a:off x="1878013" y="1003300"/>
            <a:ext cx="6478587" cy="3484047"/>
          </a:xfrm>
          <a:prstGeom prst="rect">
            <a:avLst/>
          </a:prstGeom>
          <a:noFill/>
          <a:ln w="9525">
            <a:noFill/>
            <a:miter lim="800000"/>
            <a:headEnd/>
            <a:tailEnd/>
          </a:ln>
          <a:effectLst/>
        </p:spPr>
      </p:pic>
      <p:pic>
        <p:nvPicPr>
          <p:cNvPr id="3075" name="Picture 3"/>
          <p:cNvPicPr>
            <a:picLocks noChangeAspect="1" noChangeArrowheads="1"/>
          </p:cNvPicPr>
          <p:nvPr/>
        </p:nvPicPr>
        <p:blipFill>
          <a:blip r:embed="rId3"/>
          <a:srcRect/>
          <a:stretch>
            <a:fillRect/>
          </a:stretch>
        </p:blipFill>
        <p:spPr bwMode="auto">
          <a:xfrm>
            <a:off x="2782888" y="4788119"/>
            <a:ext cx="4449761" cy="179048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500" fill="hold"/>
                                        <p:tgtEl>
                                          <p:spTgt spid="3075"/>
                                        </p:tgtEl>
                                        <p:attrNameLst>
                                          <p:attrName>ppt_w</p:attrName>
                                        </p:attrNameLst>
                                      </p:cBhvr>
                                      <p:tavLst>
                                        <p:tav tm="0">
                                          <p:val>
                                            <p:fltVal val="0"/>
                                          </p:val>
                                        </p:tav>
                                        <p:tav tm="100000">
                                          <p:val>
                                            <p:strVal val="#ppt_w"/>
                                          </p:val>
                                        </p:tav>
                                      </p:tavLst>
                                    </p:anim>
                                    <p:anim calcmode="lin" valueType="num">
                                      <p:cBhvr>
                                        <p:cTn id="8" dur="500" fill="hold"/>
                                        <p:tgtEl>
                                          <p:spTgt spid="307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3444241" y="593724"/>
            <a:ext cx="5294948" cy="6099175"/>
          </a:xfrm>
          <a:prstGeom prst="rect">
            <a:avLst/>
          </a:prstGeom>
          <a:noFill/>
          <a:ln w="9525">
            <a:noFill/>
            <a:miter lim="800000"/>
            <a:headEnd/>
            <a:tailEnd/>
          </a:ln>
          <a:effectLst/>
        </p:spPr>
      </p:pic>
      <p:sp>
        <p:nvSpPr>
          <p:cNvPr id="2" name="Tittel 1"/>
          <p:cNvSpPr>
            <a:spLocks noGrp="1"/>
          </p:cNvSpPr>
          <p:nvPr>
            <p:ph type="title"/>
          </p:nvPr>
        </p:nvSpPr>
        <p:spPr>
          <a:xfrm>
            <a:off x="1194628" y="95250"/>
            <a:ext cx="4717222" cy="1092200"/>
          </a:xfrm>
        </p:spPr>
        <p:txBody>
          <a:bodyPr>
            <a:normAutofit/>
          </a:bodyPr>
          <a:lstStyle/>
          <a:p>
            <a:pPr algn="ctr"/>
            <a:r>
              <a:rPr lang="nb-NO" smtClean="0"/>
              <a:t>Oppkobling</a:t>
            </a:r>
            <a:br>
              <a:rPr lang="nb-NO" smtClean="0"/>
            </a:br>
            <a:r>
              <a:rPr lang="nb-NO" sz="2400" b="0" smtClean="0"/>
              <a:t>kun RFID</a:t>
            </a:r>
            <a:endParaRPr lang="nb-NO" b="0"/>
          </a:p>
        </p:txBody>
      </p:sp>
      <p:sp>
        <p:nvSpPr>
          <p:cNvPr id="3" name="Plassholder for innhold 2"/>
          <p:cNvSpPr>
            <a:spLocks noGrp="1"/>
          </p:cNvSpPr>
          <p:nvPr>
            <p:ph idx="1"/>
          </p:nvPr>
        </p:nvSpPr>
        <p:spPr>
          <a:xfrm>
            <a:off x="863600" y="1320800"/>
            <a:ext cx="4470400" cy="1073150"/>
          </a:xfrm>
        </p:spPr>
        <p:txBody>
          <a:bodyPr/>
          <a:lstStyle/>
          <a:p>
            <a:r>
              <a:rPr lang="nb-NO" smtClean="0"/>
              <a:t>Bruker SPI-buss</a:t>
            </a:r>
          </a:p>
          <a:p>
            <a:r>
              <a:rPr lang="nb-NO" smtClean="0"/>
              <a:t>Kunne også brukt I</a:t>
            </a:r>
            <a:r>
              <a:rPr lang="nb-NO" baseline="30000" smtClean="0"/>
              <a:t>2</a:t>
            </a:r>
            <a:r>
              <a:rPr lang="nb-NO" smtClean="0"/>
              <a:t>C-buss</a:t>
            </a:r>
          </a:p>
          <a:p>
            <a:endParaRPr lang="nb-NO"/>
          </a:p>
        </p:txBody>
      </p:sp>
      <p:pic>
        <p:nvPicPr>
          <p:cNvPr id="5" name="Bilde 4" descr="Komplett-12.JPG"/>
          <p:cNvPicPr>
            <a:picLocks noChangeAspect="1"/>
          </p:cNvPicPr>
          <p:nvPr/>
        </p:nvPicPr>
        <p:blipFill>
          <a:blip r:embed="rId3"/>
          <a:stretch>
            <a:fillRect/>
          </a:stretch>
        </p:blipFill>
        <p:spPr>
          <a:xfrm>
            <a:off x="1196340" y="2381817"/>
            <a:ext cx="7439660" cy="43244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2000"/>
                                        <p:tgtEl>
                                          <p:spTgt spid="2050"/>
                                        </p:tgtEl>
                                      </p:cBhvr>
                                    </p:animEffect>
                                    <p:set>
                                      <p:cBhvr>
                                        <p:cTn id="12" dur="1" fill="hold">
                                          <p:stCondLst>
                                            <p:cond delay="1999"/>
                                          </p:stCondLst>
                                        </p:cTn>
                                        <p:tgtEl>
                                          <p:spTgt spid="2050"/>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94628" y="274638"/>
            <a:ext cx="2837622" cy="1143000"/>
          </a:xfrm>
        </p:spPr>
        <p:txBody>
          <a:bodyPr>
            <a:normAutofit fontScale="90000"/>
          </a:bodyPr>
          <a:lstStyle/>
          <a:p>
            <a:pPr algn="ctr"/>
            <a:r>
              <a:rPr lang="nb-NO" smtClean="0"/>
              <a:t>Dataformat </a:t>
            </a:r>
            <a:br>
              <a:rPr lang="nb-NO" smtClean="0"/>
            </a:br>
            <a:r>
              <a:rPr lang="nb-NO" smtClean="0"/>
              <a:t>RFID</a:t>
            </a:r>
            <a:endParaRPr lang="nb-NO"/>
          </a:p>
        </p:txBody>
      </p:sp>
      <p:sp>
        <p:nvSpPr>
          <p:cNvPr id="3" name="Plassholder for innhold 2"/>
          <p:cNvSpPr>
            <a:spLocks noGrp="1"/>
          </p:cNvSpPr>
          <p:nvPr>
            <p:ph idx="1"/>
          </p:nvPr>
        </p:nvSpPr>
        <p:spPr>
          <a:xfrm>
            <a:off x="901700" y="1682749"/>
            <a:ext cx="2927350" cy="2460626"/>
          </a:xfrm>
        </p:spPr>
        <p:txBody>
          <a:bodyPr>
            <a:normAutofit/>
          </a:bodyPr>
          <a:lstStyle/>
          <a:p>
            <a:r>
              <a:rPr lang="nb-NO" sz="1600" smtClean="0"/>
              <a:t>16 </a:t>
            </a:r>
            <a:r>
              <a:rPr lang="nb-NO" sz="1600" b="1" smtClean="0">
                <a:solidFill>
                  <a:srgbClr val="FF0000"/>
                </a:solidFill>
              </a:rPr>
              <a:t>sektorer</a:t>
            </a:r>
            <a:r>
              <a:rPr lang="nb-NO" sz="1600" smtClean="0"/>
              <a:t> a 4 </a:t>
            </a:r>
            <a:r>
              <a:rPr lang="nb-NO" sz="1600" b="1" smtClean="0">
                <a:solidFill>
                  <a:srgbClr val="0070C0"/>
                </a:solidFill>
              </a:rPr>
              <a:t>blokker</a:t>
            </a:r>
          </a:p>
          <a:p>
            <a:r>
              <a:rPr lang="nb-NO" sz="1600" smtClean="0"/>
              <a:t>Hver blokk har 16 byte</a:t>
            </a:r>
            <a:endParaRPr lang="nb-NO" sz="1800" smtClean="0"/>
          </a:p>
          <a:p>
            <a:r>
              <a:rPr lang="nb-NO" sz="1600" smtClean="0"/>
              <a:t>De 8 første byte holder ID-koden (</a:t>
            </a:r>
            <a:r>
              <a:rPr lang="nb-NO" sz="1600" i="1" smtClean="0"/>
              <a:t>Manufacturer data</a:t>
            </a:r>
            <a:r>
              <a:rPr lang="nb-NO" sz="1600" smtClean="0"/>
              <a:t>)</a:t>
            </a:r>
          </a:p>
          <a:p>
            <a:r>
              <a:rPr lang="nb-NO" sz="1600" smtClean="0"/>
              <a:t>Manufacturer data:</a:t>
            </a:r>
          </a:p>
          <a:p>
            <a:pPr lvl="1"/>
            <a:r>
              <a:rPr lang="nb-NO" sz="1200" i="1" smtClean="0"/>
              <a:t>IC-manufacturer data</a:t>
            </a:r>
          </a:p>
          <a:p>
            <a:pPr lvl="1"/>
            <a:r>
              <a:rPr lang="nb-NO" sz="1200" b="1" i="1" smtClean="0">
                <a:solidFill>
                  <a:srgbClr val="FF0000"/>
                </a:solidFill>
              </a:rPr>
              <a:t>Unic identifier</a:t>
            </a:r>
          </a:p>
          <a:p>
            <a:r>
              <a:rPr lang="nb-NO" sz="1600" smtClean="0"/>
              <a:t>Totalt 1024 byte</a:t>
            </a:r>
          </a:p>
          <a:p>
            <a:endParaRPr lang="nb-NO"/>
          </a:p>
        </p:txBody>
      </p:sp>
      <p:pic>
        <p:nvPicPr>
          <p:cNvPr id="4098" name="Picture 2"/>
          <p:cNvPicPr>
            <a:picLocks noChangeAspect="1" noChangeArrowheads="1"/>
          </p:cNvPicPr>
          <p:nvPr/>
        </p:nvPicPr>
        <p:blipFill>
          <a:blip r:embed="rId2"/>
          <a:srcRect/>
          <a:stretch>
            <a:fillRect/>
          </a:stretch>
        </p:blipFill>
        <p:spPr bwMode="auto">
          <a:xfrm>
            <a:off x="3822108" y="1179513"/>
            <a:ext cx="5201242" cy="5399087"/>
          </a:xfrm>
          <a:prstGeom prst="rect">
            <a:avLst/>
          </a:prstGeom>
          <a:noFill/>
          <a:ln w="9525">
            <a:noFill/>
            <a:miter lim="800000"/>
            <a:headEnd/>
            <a:tailEnd/>
          </a:ln>
          <a:effectLst/>
        </p:spPr>
      </p:pic>
      <p:sp>
        <p:nvSpPr>
          <p:cNvPr id="5" name="Rektangel 4"/>
          <p:cNvSpPr/>
          <p:nvPr/>
        </p:nvSpPr>
        <p:spPr>
          <a:xfrm>
            <a:off x="4095750" y="5314949"/>
            <a:ext cx="3787775" cy="669925"/>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Rektangel 5"/>
          <p:cNvSpPr/>
          <p:nvPr/>
        </p:nvSpPr>
        <p:spPr>
          <a:xfrm>
            <a:off x="4521200" y="5734050"/>
            <a:ext cx="3311526" cy="190500"/>
          </a:xfrm>
          <a:prstGeom prst="rect">
            <a:avLst/>
          </a:prstGeom>
          <a:noFill/>
          <a:ln w="19050">
            <a:solidFill>
              <a:srgbClr val="0070C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par>
                          <p:cTn id="13" fill="hold">
                            <p:stCondLst>
                              <p:cond delay="200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0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2000"/>
                                        <p:tgtEl>
                                          <p:spTgt spid="3">
                                            <p:txEl>
                                              <p:pRg st="1" end="1"/>
                                            </p:txEl>
                                          </p:spTgt>
                                        </p:tgtEl>
                                      </p:cBhvr>
                                    </p:animEffect>
                                  </p:childTnLst>
                                </p:cTn>
                              </p:par>
                            </p:childTnLst>
                          </p:cTn>
                        </p:par>
                        <p:par>
                          <p:cTn id="27" fill="hold">
                            <p:stCondLst>
                              <p:cond delay="2000"/>
                            </p:stCondLst>
                            <p:childTnLst>
                              <p:par>
                                <p:cTn id="28" presetID="10" presetClass="entr" presetSubtype="0" fill="hold"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20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2000"/>
                                        <p:tgtEl>
                                          <p:spTgt spid="3">
                                            <p:txEl>
                                              <p:pRg st="3" end="3"/>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2000"/>
                                        <p:tgtEl>
                                          <p:spTgt spid="3">
                                            <p:txEl>
                                              <p:pRg st="4" end="4"/>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2000"/>
                                        <p:tgtEl>
                                          <p:spTgt spid="3">
                                            <p:txEl>
                                              <p:pRg st="5" end="5"/>
                                            </p:txEl>
                                          </p:spTgt>
                                        </p:tgtEl>
                                      </p:cBhvr>
                                    </p:animEffect>
                                  </p:childTnLst>
                                </p:cTn>
                              </p:par>
                            </p:childTnLst>
                          </p:cTn>
                        </p:par>
                        <p:par>
                          <p:cTn id="42" fill="hold">
                            <p:stCondLst>
                              <p:cond delay="2000"/>
                            </p:stCondLst>
                            <p:childTnLst>
                              <p:par>
                                <p:cTn id="43" presetID="10" presetClass="entr" presetSubtype="0" fill="hold" nodeType="after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fade">
                                      <p:cBhvr>
                                        <p:cTn id="45"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Programvare</a:t>
            </a:r>
            <a:endParaRPr lang="nb-NO"/>
          </a:p>
        </p:txBody>
      </p:sp>
      <p:pic>
        <p:nvPicPr>
          <p:cNvPr id="5122" name="Picture 2"/>
          <p:cNvPicPr>
            <a:picLocks noChangeAspect="1" noChangeArrowheads="1"/>
          </p:cNvPicPr>
          <p:nvPr/>
        </p:nvPicPr>
        <p:blipFill>
          <a:blip r:embed="rId2"/>
          <a:srcRect/>
          <a:stretch>
            <a:fillRect/>
          </a:stretch>
        </p:blipFill>
        <p:spPr bwMode="auto">
          <a:xfrm>
            <a:off x="973138" y="1462088"/>
            <a:ext cx="7998917" cy="3081338"/>
          </a:xfrm>
          <a:prstGeom prst="rect">
            <a:avLst/>
          </a:prstGeom>
          <a:noFill/>
          <a:ln w="9525">
            <a:noFill/>
            <a:miter lim="800000"/>
            <a:headEnd/>
            <a:tailEnd/>
          </a:ln>
          <a:effectLst/>
        </p:spPr>
      </p:pic>
      <p:sp>
        <p:nvSpPr>
          <p:cNvPr id="5" name="Rektangel 4"/>
          <p:cNvSpPr/>
          <p:nvPr/>
        </p:nvSpPr>
        <p:spPr>
          <a:xfrm>
            <a:off x="1143000" y="2805113"/>
            <a:ext cx="2238375" cy="614362"/>
          </a:xfrm>
          <a:prstGeom prst="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pic>
        <p:nvPicPr>
          <p:cNvPr id="5123" name="Picture 3"/>
          <p:cNvPicPr>
            <a:picLocks noChangeAspect="1" noChangeArrowheads="1"/>
          </p:cNvPicPr>
          <p:nvPr/>
        </p:nvPicPr>
        <p:blipFill>
          <a:blip r:embed="rId3"/>
          <a:srcRect/>
          <a:stretch>
            <a:fillRect/>
          </a:stretch>
        </p:blipFill>
        <p:spPr bwMode="auto">
          <a:xfrm>
            <a:off x="1082675" y="4578350"/>
            <a:ext cx="7874124" cy="331788"/>
          </a:xfrm>
          <a:prstGeom prst="rect">
            <a:avLst/>
          </a:prstGeom>
          <a:noFill/>
          <a:ln w="9525">
            <a:noFill/>
            <a:miter lim="800000"/>
            <a:headEnd/>
            <a:tailEnd/>
          </a:ln>
          <a:effectLst/>
        </p:spPr>
      </p:pic>
      <p:pic>
        <p:nvPicPr>
          <p:cNvPr id="5124" name="Picture 4"/>
          <p:cNvPicPr>
            <a:picLocks noChangeAspect="1" noChangeArrowheads="1"/>
          </p:cNvPicPr>
          <p:nvPr/>
        </p:nvPicPr>
        <p:blipFill>
          <a:blip r:embed="rId4"/>
          <a:srcRect/>
          <a:stretch>
            <a:fillRect/>
          </a:stretch>
        </p:blipFill>
        <p:spPr bwMode="auto">
          <a:xfrm>
            <a:off x="985838" y="5076825"/>
            <a:ext cx="8057322" cy="1447800"/>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2000"/>
                                        <p:tgtEl>
                                          <p:spTgt spid="5122"/>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123"/>
                                        </p:tgtEl>
                                        <p:attrNameLst>
                                          <p:attrName>style.visibility</p:attrName>
                                        </p:attrNameLst>
                                      </p:cBhvr>
                                      <p:to>
                                        <p:strVal val="visible"/>
                                      </p:to>
                                    </p:set>
                                    <p:animEffect transition="in" filter="fade">
                                      <p:cBhvr>
                                        <p:cTn id="16" dur="2000"/>
                                        <p:tgtEl>
                                          <p:spTgt spid="5123"/>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5124"/>
                                        </p:tgtEl>
                                        <p:attrNameLst>
                                          <p:attrName>style.visibility</p:attrName>
                                        </p:attrNameLst>
                                      </p:cBhvr>
                                      <p:to>
                                        <p:strVal val="visible"/>
                                      </p:to>
                                    </p:set>
                                    <p:animEffect transition="in" filter="fade">
                                      <p:cBhvr>
                                        <p:cTn id="20" dur="20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a:spLocks noGrp="1"/>
          </p:cNvSpPr>
          <p:nvPr>
            <p:ph type="title"/>
          </p:nvPr>
        </p:nvSpPr>
        <p:spPr>
          <a:xfrm>
            <a:off x="1194628" y="117476"/>
            <a:ext cx="7407404" cy="711199"/>
          </a:xfrm>
        </p:spPr>
        <p:txBody>
          <a:bodyPr/>
          <a:lstStyle/>
          <a:p>
            <a:pPr algn="ctr"/>
            <a:r>
              <a:rPr lang="nb-NO" smtClean="0"/>
              <a:t>Programvare</a:t>
            </a:r>
            <a:endParaRPr lang="nb-NO"/>
          </a:p>
        </p:txBody>
      </p:sp>
      <p:pic>
        <p:nvPicPr>
          <p:cNvPr id="6146" name="Picture 2"/>
          <p:cNvPicPr>
            <a:picLocks noChangeAspect="1" noChangeArrowheads="1"/>
          </p:cNvPicPr>
          <p:nvPr/>
        </p:nvPicPr>
        <p:blipFill>
          <a:blip r:embed="rId2"/>
          <a:srcRect/>
          <a:stretch>
            <a:fillRect/>
          </a:stretch>
        </p:blipFill>
        <p:spPr bwMode="auto">
          <a:xfrm>
            <a:off x="1273175" y="1233523"/>
            <a:ext cx="5893067" cy="1100137"/>
          </a:xfrm>
          <a:prstGeom prst="rect">
            <a:avLst/>
          </a:prstGeom>
          <a:noFill/>
          <a:ln w="9525">
            <a:noFill/>
            <a:miter lim="800000"/>
            <a:headEnd/>
            <a:tailEnd/>
          </a:ln>
          <a:effectLst/>
        </p:spPr>
      </p:pic>
      <p:pic>
        <p:nvPicPr>
          <p:cNvPr id="6147" name="Picture 3"/>
          <p:cNvPicPr>
            <a:picLocks noChangeAspect="1" noChangeArrowheads="1"/>
          </p:cNvPicPr>
          <p:nvPr/>
        </p:nvPicPr>
        <p:blipFill>
          <a:blip r:embed="rId3"/>
          <a:srcRect/>
          <a:stretch>
            <a:fillRect/>
          </a:stretch>
        </p:blipFill>
        <p:spPr bwMode="auto">
          <a:xfrm>
            <a:off x="1277938" y="2711484"/>
            <a:ext cx="7598372" cy="1579563"/>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20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147"/>
                                        </p:tgtEl>
                                        <p:attrNameLst>
                                          <p:attrName>style.visibility</p:attrName>
                                        </p:attrNameLst>
                                      </p:cBhvr>
                                      <p:to>
                                        <p:strVal val="visible"/>
                                      </p:to>
                                    </p:set>
                                    <p:animEffect transition="in" filter="fade">
                                      <p:cBhvr>
                                        <p:cTn id="12" dur="2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p:cNvPicPr>
            <a:picLocks noChangeAspect="1" noChangeArrowheads="1"/>
          </p:cNvPicPr>
          <p:nvPr/>
        </p:nvPicPr>
        <p:blipFill>
          <a:blip r:embed="rId2"/>
          <a:srcRect/>
          <a:stretch>
            <a:fillRect/>
          </a:stretch>
        </p:blipFill>
        <p:spPr bwMode="auto">
          <a:xfrm>
            <a:off x="1192213" y="1990726"/>
            <a:ext cx="7869528" cy="3676650"/>
          </a:xfrm>
          <a:prstGeom prst="rect">
            <a:avLst/>
          </a:prstGeom>
          <a:noFill/>
          <a:ln w="9525">
            <a:noFill/>
            <a:miter lim="800000"/>
            <a:headEnd/>
            <a:tailEnd/>
          </a:ln>
          <a:effectLst/>
        </p:spPr>
      </p:pic>
      <p:pic>
        <p:nvPicPr>
          <p:cNvPr id="5" name="Picture 4"/>
          <p:cNvPicPr>
            <a:picLocks noChangeAspect="1" noChangeArrowheads="1"/>
          </p:cNvPicPr>
          <p:nvPr/>
        </p:nvPicPr>
        <p:blipFill>
          <a:blip r:embed="rId3"/>
          <a:srcRect b="-2216"/>
          <a:stretch>
            <a:fillRect/>
          </a:stretch>
        </p:blipFill>
        <p:spPr bwMode="auto">
          <a:xfrm>
            <a:off x="1209675" y="952501"/>
            <a:ext cx="2833687" cy="955395"/>
          </a:xfrm>
          <a:prstGeom prst="rect">
            <a:avLst/>
          </a:prstGeom>
          <a:noFill/>
          <a:ln w="9525">
            <a:noFill/>
            <a:miter lim="800000"/>
            <a:headEnd/>
            <a:tailEnd/>
          </a:ln>
          <a:effectLst/>
        </p:spPr>
      </p:pic>
      <p:sp>
        <p:nvSpPr>
          <p:cNvPr id="6" name="Tittel 1"/>
          <p:cNvSpPr>
            <a:spLocks noGrp="1"/>
          </p:cNvSpPr>
          <p:nvPr>
            <p:ph type="title"/>
          </p:nvPr>
        </p:nvSpPr>
        <p:spPr>
          <a:xfrm>
            <a:off x="1194628" y="117476"/>
            <a:ext cx="7407404" cy="711199"/>
          </a:xfrm>
        </p:spPr>
        <p:txBody>
          <a:bodyPr/>
          <a:lstStyle/>
          <a:p>
            <a:pPr algn="ctr"/>
            <a:r>
              <a:rPr lang="nb-NO" smtClean="0"/>
              <a:t>Programvare</a:t>
            </a:r>
            <a:endParaRPr lang="nb-NO"/>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p:cNvSpPr>
            <a:spLocks noGrp="1"/>
          </p:cNvSpPr>
          <p:nvPr>
            <p:ph type="title"/>
          </p:nvPr>
        </p:nvSpPr>
        <p:spPr>
          <a:xfrm>
            <a:off x="1194628" y="117476"/>
            <a:ext cx="7407404" cy="711199"/>
          </a:xfrm>
        </p:spPr>
        <p:txBody>
          <a:bodyPr/>
          <a:lstStyle/>
          <a:p>
            <a:pPr algn="ctr"/>
            <a:r>
              <a:rPr lang="nb-NO" smtClean="0"/>
              <a:t>Programvare</a:t>
            </a:r>
            <a:endParaRPr lang="nb-NO"/>
          </a:p>
        </p:txBody>
      </p:sp>
      <p:pic>
        <p:nvPicPr>
          <p:cNvPr id="7170" name="Picture 2"/>
          <p:cNvPicPr>
            <a:picLocks noChangeAspect="1" noChangeArrowheads="1"/>
          </p:cNvPicPr>
          <p:nvPr/>
        </p:nvPicPr>
        <p:blipFill>
          <a:blip r:embed="rId2"/>
          <a:srcRect/>
          <a:stretch>
            <a:fillRect/>
          </a:stretch>
        </p:blipFill>
        <p:spPr bwMode="auto">
          <a:xfrm>
            <a:off x="1076929" y="1052514"/>
            <a:ext cx="7583989" cy="26558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pPr algn="ctr"/>
            <a:r>
              <a:rPr lang="nb-NO" smtClean="0"/>
              <a:t>Lag adgangskontroll</a:t>
            </a:r>
            <a:endParaRPr lang="nb-NO"/>
          </a:p>
        </p:txBody>
      </p:sp>
      <p:sp>
        <p:nvSpPr>
          <p:cNvPr id="3" name="Plassholder for innhold 2"/>
          <p:cNvSpPr>
            <a:spLocks noGrp="1"/>
          </p:cNvSpPr>
          <p:nvPr>
            <p:ph idx="1"/>
          </p:nvPr>
        </p:nvSpPr>
        <p:spPr>
          <a:xfrm>
            <a:off x="1018310" y="1600200"/>
            <a:ext cx="2258290" cy="4525963"/>
          </a:xfrm>
        </p:spPr>
        <p:txBody>
          <a:bodyPr>
            <a:normAutofit/>
          </a:bodyPr>
          <a:lstStyle/>
          <a:p>
            <a:r>
              <a:rPr lang="nb-NO" sz="2000" smtClean="0"/>
              <a:t>Optisk portal</a:t>
            </a:r>
          </a:p>
          <a:p>
            <a:r>
              <a:rPr lang="nb-NO" sz="2000" smtClean="0"/>
              <a:t>ESP32</a:t>
            </a:r>
          </a:p>
          <a:p>
            <a:r>
              <a:rPr lang="nb-NO" sz="2000" smtClean="0"/>
              <a:t>Display</a:t>
            </a:r>
          </a:p>
          <a:p>
            <a:r>
              <a:rPr lang="nb-NO" sz="2000" smtClean="0"/>
              <a:t>Servo – bom</a:t>
            </a:r>
          </a:p>
          <a:p>
            <a:r>
              <a:rPr lang="nb-NO" sz="2000" smtClean="0"/>
              <a:t>Rele</a:t>
            </a:r>
          </a:p>
          <a:p>
            <a:r>
              <a:rPr lang="nb-NO" sz="2000" smtClean="0"/>
              <a:t>RFID</a:t>
            </a:r>
          </a:p>
          <a:p>
            <a:r>
              <a:rPr lang="nb-NO" sz="2000" smtClean="0"/>
              <a:t>Koblingsbrett</a:t>
            </a:r>
            <a:endParaRPr lang="nb-NO" sz="2000"/>
          </a:p>
        </p:txBody>
      </p:sp>
      <p:pic>
        <p:nvPicPr>
          <p:cNvPr id="1027" name="Picture 3" descr="D:\Backup PC233 05.08.06\PC233\Artikler Hefter-bøker m.m\Yrkesfaglærerkurs\Bilder\CIMG0189.JPG"/>
          <p:cNvPicPr>
            <a:picLocks noChangeAspect="1" noChangeArrowheads="1"/>
          </p:cNvPicPr>
          <p:nvPr/>
        </p:nvPicPr>
        <p:blipFill>
          <a:blip r:embed="rId2"/>
          <a:srcRect l="18786" t="12500" r="7706" b="6676"/>
          <a:stretch>
            <a:fillRect/>
          </a:stretch>
        </p:blipFill>
        <p:spPr bwMode="auto">
          <a:xfrm>
            <a:off x="3315132" y="1565564"/>
            <a:ext cx="5468649" cy="4509654"/>
          </a:xfrm>
          <a:prstGeom prst="rect">
            <a:avLst/>
          </a:prstGeom>
          <a:noFill/>
        </p:spPr>
      </p:pic>
      <p:sp>
        <p:nvSpPr>
          <p:cNvPr id="6" name="TekstSylinder 5"/>
          <p:cNvSpPr txBox="1"/>
          <p:nvPr/>
        </p:nvSpPr>
        <p:spPr>
          <a:xfrm>
            <a:off x="6283037" y="5181599"/>
            <a:ext cx="952697" cy="461665"/>
          </a:xfrm>
          <a:prstGeom prst="rect">
            <a:avLst/>
          </a:prstGeom>
          <a:noFill/>
        </p:spPr>
        <p:txBody>
          <a:bodyPr wrap="none" rtlCol="0">
            <a:spAutoFit/>
          </a:bodyPr>
          <a:lstStyle/>
          <a:p>
            <a:r>
              <a:rPr lang="nb-NO" sz="2400" b="1" smtClean="0"/>
              <a:t>ESP32</a:t>
            </a:r>
            <a:endParaRPr lang="nb-NO" sz="2400" b="1"/>
          </a:p>
        </p:txBody>
      </p:sp>
      <p:sp>
        <p:nvSpPr>
          <p:cNvPr id="7" name="TekstSylinder 6"/>
          <p:cNvSpPr txBox="1"/>
          <p:nvPr/>
        </p:nvSpPr>
        <p:spPr>
          <a:xfrm>
            <a:off x="3803073" y="4869872"/>
            <a:ext cx="739626" cy="461665"/>
          </a:xfrm>
          <a:prstGeom prst="rect">
            <a:avLst/>
          </a:prstGeom>
          <a:noFill/>
        </p:spPr>
        <p:txBody>
          <a:bodyPr wrap="none" rtlCol="0">
            <a:spAutoFit/>
          </a:bodyPr>
          <a:lstStyle/>
          <a:p>
            <a:r>
              <a:rPr lang="nb-NO" sz="2400" b="1" smtClean="0"/>
              <a:t>Rele</a:t>
            </a:r>
            <a:endParaRPr lang="nb-NO" sz="2400" b="1"/>
          </a:p>
        </p:txBody>
      </p:sp>
      <p:sp>
        <p:nvSpPr>
          <p:cNvPr id="8" name="TekstSylinder 7"/>
          <p:cNvSpPr txBox="1"/>
          <p:nvPr/>
        </p:nvSpPr>
        <p:spPr>
          <a:xfrm>
            <a:off x="7322127" y="4544290"/>
            <a:ext cx="1357936" cy="830997"/>
          </a:xfrm>
          <a:prstGeom prst="rect">
            <a:avLst/>
          </a:prstGeom>
          <a:noFill/>
        </p:spPr>
        <p:txBody>
          <a:bodyPr wrap="none" rtlCol="0">
            <a:spAutoFit/>
          </a:bodyPr>
          <a:lstStyle/>
          <a:p>
            <a:r>
              <a:rPr lang="nb-NO" sz="2400" b="1" smtClean="0"/>
              <a:t>Koblings-</a:t>
            </a:r>
          </a:p>
          <a:p>
            <a:r>
              <a:rPr lang="nb-NO" sz="2400" b="1" smtClean="0"/>
              <a:t>brett</a:t>
            </a:r>
            <a:endParaRPr lang="nb-NO" sz="2400" b="1"/>
          </a:p>
        </p:txBody>
      </p:sp>
      <p:sp>
        <p:nvSpPr>
          <p:cNvPr id="9" name="TekstSylinder 8"/>
          <p:cNvSpPr txBox="1"/>
          <p:nvPr/>
        </p:nvSpPr>
        <p:spPr>
          <a:xfrm>
            <a:off x="6643254" y="2999508"/>
            <a:ext cx="905825" cy="461665"/>
          </a:xfrm>
          <a:prstGeom prst="rect">
            <a:avLst/>
          </a:prstGeom>
          <a:noFill/>
        </p:spPr>
        <p:txBody>
          <a:bodyPr wrap="none" rtlCol="0">
            <a:spAutoFit/>
          </a:bodyPr>
          <a:lstStyle/>
          <a:p>
            <a:r>
              <a:rPr lang="nb-NO" sz="2400" b="1" smtClean="0"/>
              <a:t>Servo</a:t>
            </a:r>
            <a:endParaRPr lang="nb-NO" sz="2400" b="1"/>
          </a:p>
        </p:txBody>
      </p:sp>
      <p:sp>
        <p:nvSpPr>
          <p:cNvPr id="10" name="TekstSylinder 9"/>
          <p:cNvSpPr txBox="1"/>
          <p:nvPr/>
        </p:nvSpPr>
        <p:spPr>
          <a:xfrm>
            <a:off x="5347850" y="3193473"/>
            <a:ext cx="772969" cy="461665"/>
          </a:xfrm>
          <a:prstGeom prst="rect">
            <a:avLst/>
          </a:prstGeom>
          <a:noFill/>
        </p:spPr>
        <p:txBody>
          <a:bodyPr wrap="none" rtlCol="0">
            <a:spAutoFit/>
          </a:bodyPr>
          <a:lstStyle/>
          <a:p>
            <a:r>
              <a:rPr lang="nb-NO" sz="2400" b="1" smtClean="0"/>
              <a:t>Bom</a:t>
            </a:r>
            <a:endParaRPr lang="nb-NO" sz="2400" b="1"/>
          </a:p>
        </p:txBody>
      </p:sp>
      <p:sp>
        <p:nvSpPr>
          <p:cNvPr id="11" name="TekstSylinder 10"/>
          <p:cNvSpPr txBox="1"/>
          <p:nvPr/>
        </p:nvSpPr>
        <p:spPr>
          <a:xfrm>
            <a:off x="3900050" y="2743200"/>
            <a:ext cx="774571" cy="461665"/>
          </a:xfrm>
          <a:prstGeom prst="rect">
            <a:avLst/>
          </a:prstGeom>
          <a:noFill/>
        </p:spPr>
        <p:txBody>
          <a:bodyPr wrap="none" rtlCol="0">
            <a:spAutoFit/>
          </a:bodyPr>
          <a:lstStyle/>
          <a:p>
            <a:r>
              <a:rPr lang="nb-NO" sz="2400" b="1" smtClean="0"/>
              <a:t>RFID</a:t>
            </a:r>
            <a:endParaRPr lang="nb-NO" sz="2400" b="1"/>
          </a:p>
        </p:txBody>
      </p:sp>
      <p:sp>
        <p:nvSpPr>
          <p:cNvPr id="12" name="TekstSylinder 11"/>
          <p:cNvSpPr txBox="1"/>
          <p:nvPr/>
        </p:nvSpPr>
        <p:spPr>
          <a:xfrm>
            <a:off x="3345869" y="1496288"/>
            <a:ext cx="1110432" cy="461665"/>
          </a:xfrm>
          <a:prstGeom prst="rect">
            <a:avLst/>
          </a:prstGeom>
          <a:noFill/>
        </p:spPr>
        <p:txBody>
          <a:bodyPr wrap="none" rtlCol="0">
            <a:spAutoFit/>
          </a:bodyPr>
          <a:lstStyle/>
          <a:p>
            <a:r>
              <a:rPr lang="nb-NO" sz="2400" b="1" smtClean="0">
                <a:solidFill>
                  <a:schemeClr val="bg1"/>
                </a:solidFill>
              </a:rPr>
              <a:t>Display</a:t>
            </a:r>
            <a:endParaRPr lang="nb-NO" sz="2400" b="1">
              <a:solidFill>
                <a:schemeClr val="bg1"/>
              </a:solidFill>
            </a:endParaRPr>
          </a:p>
        </p:txBody>
      </p:sp>
      <p:sp>
        <p:nvSpPr>
          <p:cNvPr id="13" name="TekstSylinder 12"/>
          <p:cNvSpPr txBox="1"/>
          <p:nvPr/>
        </p:nvSpPr>
        <p:spPr>
          <a:xfrm>
            <a:off x="6504710" y="1662544"/>
            <a:ext cx="1010598" cy="830997"/>
          </a:xfrm>
          <a:prstGeom prst="rect">
            <a:avLst/>
          </a:prstGeom>
          <a:noFill/>
        </p:spPr>
        <p:txBody>
          <a:bodyPr wrap="none" rtlCol="0">
            <a:spAutoFit/>
          </a:bodyPr>
          <a:lstStyle/>
          <a:p>
            <a:r>
              <a:rPr lang="nb-NO" sz="2400" b="1" smtClean="0"/>
              <a:t>Optisk</a:t>
            </a:r>
          </a:p>
          <a:p>
            <a:r>
              <a:rPr lang="nb-NO" sz="2400" b="1" smtClean="0"/>
              <a:t>portal</a:t>
            </a:r>
            <a:endParaRPr lang="nb-NO" sz="2400" b="1"/>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p:txBody>
          <a:bodyPr>
            <a:normAutofit fontScale="90000"/>
          </a:bodyPr>
          <a:lstStyle/>
          <a:p>
            <a:pPr algn="ctr"/>
            <a:r>
              <a:rPr lang="nb-NO" smtClean="0"/>
              <a:t>Gradvis oppbygging av et system</a:t>
            </a:r>
            <a:endParaRPr lang="nb-NO"/>
          </a:p>
        </p:txBody>
      </p:sp>
      <p:sp>
        <p:nvSpPr>
          <p:cNvPr id="3" name="Plassholder for innhold 2"/>
          <p:cNvSpPr>
            <a:spLocks noGrp="1"/>
          </p:cNvSpPr>
          <p:nvPr>
            <p:ph idx="1"/>
          </p:nvPr>
        </p:nvSpPr>
        <p:spPr/>
        <p:txBody>
          <a:bodyPr/>
          <a:lstStyle/>
          <a:p>
            <a:r>
              <a:rPr lang="nb-NO" smtClean="0"/>
              <a:t>Bygger opp små moduler med avgrenset funksjon</a:t>
            </a:r>
          </a:p>
          <a:p>
            <a:r>
              <a:rPr lang="nb-NO" smtClean="0"/>
              <a:t>Tester ut modulene separat</a:t>
            </a:r>
          </a:p>
          <a:p>
            <a:r>
              <a:rPr lang="nb-NO" smtClean="0"/>
              <a:t>Setter dem sammen med tidligere moduler</a:t>
            </a:r>
          </a:p>
          <a:p>
            <a:r>
              <a:rPr lang="nb-NO" smtClean="0"/>
              <a:t>Tester ut </a:t>
            </a:r>
            <a:r>
              <a:rPr lang="nb-NO" smtClean="0"/>
              <a:t>sammenkoblede </a:t>
            </a:r>
            <a:r>
              <a:rPr lang="nb-NO" smtClean="0"/>
              <a:t>moduler</a:t>
            </a:r>
          </a:p>
          <a:p>
            <a:r>
              <a:rPr lang="nb-NO" smtClean="0"/>
              <a:t>Bygger et system</a:t>
            </a:r>
            <a:endParaRPr lang="nb-NO"/>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tel 1"/>
          <p:cNvSpPr>
            <a:spLocks noGrp="1"/>
          </p:cNvSpPr>
          <p:nvPr>
            <p:ph type="title"/>
          </p:nvPr>
        </p:nvSpPr>
        <p:spPr>
          <a:xfrm>
            <a:off x="1159992" y="131618"/>
            <a:ext cx="7407404" cy="775855"/>
          </a:xfrm>
        </p:spPr>
        <p:txBody>
          <a:bodyPr/>
          <a:lstStyle/>
          <a:p>
            <a:pPr algn="ctr"/>
            <a:r>
              <a:rPr lang="nb-NO" smtClean="0"/>
              <a:t>Oppdraget</a:t>
            </a:r>
            <a:endParaRPr lang="nb-NO"/>
          </a:p>
        </p:txBody>
      </p:sp>
      <p:sp>
        <p:nvSpPr>
          <p:cNvPr id="3" name="Plassholder for innhold 2"/>
          <p:cNvSpPr>
            <a:spLocks noGrp="1"/>
          </p:cNvSpPr>
          <p:nvPr>
            <p:ph idx="1"/>
          </p:nvPr>
        </p:nvSpPr>
        <p:spPr>
          <a:xfrm>
            <a:off x="1194628" y="983674"/>
            <a:ext cx="7407404" cy="5354782"/>
          </a:xfrm>
        </p:spPr>
        <p:txBody>
          <a:bodyPr>
            <a:normAutofit fontScale="92500" lnSpcReduction="10000"/>
          </a:bodyPr>
          <a:lstStyle/>
          <a:p>
            <a:pPr marL="0" indent="0" algn="just">
              <a:buNone/>
            </a:pPr>
            <a:r>
              <a:rPr lang="nb-NO" i="1" smtClean="0"/>
              <a:t>Man ser for seg et rom med adgangskontroll. Adgangskontrollen skjer ved bruk av RFID og personlige adgangskort. Ved ankomst til døra inn til rommet avleses ID-kortet og adgang gis dersom vedkommende er akkreditert for rommet ved at låsen går opp. I forbindelse med korona-utbruddet våren 2020 så settes det begrensninger til hvor mange som kan være i et rom samtidig. Det skal derfor lages en optisk port ved døra som teller antallet som til en hver tid befinner seg i rommet. Dette medfører at den optiske slusa må registrere både at noen går inn og at noen går ut. Ved inngangen er det plassert et display som til en hver tid viser antallet som befinner seg i rommet. Det stilles også krav til å redusere forbruket av elektrisk energi slik at når første man passerer inn gjennom slusa slås lyset i rommet på og når sistemann forlater rommet skal alt lys slås av og ventilasjonsanlegget skrus ned på minimum.</a:t>
            </a:r>
          </a:p>
          <a:p>
            <a:endParaRPr lang="nb-NO"/>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title"/>
          </p:nvPr>
        </p:nvSpPr>
        <p:spPr>
          <a:xfrm>
            <a:off x="1159992" y="0"/>
            <a:ext cx="7407404" cy="743671"/>
          </a:xfrm>
        </p:spPr>
        <p:txBody>
          <a:bodyPr/>
          <a:lstStyle/>
          <a:p>
            <a:pPr algn="ctr"/>
            <a:r>
              <a:rPr lang="nb-NO" smtClean="0"/>
              <a:t>Montering av målejigg</a:t>
            </a:r>
            <a:endParaRPr lang="nb-NO"/>
          </a:p>
        </p:txBody>
      </p:sp>
      <p:pic>
        <p:nvPicPr>
          <p:cNvPr id="2050" name="Picture 2"/>
          <p:cNvPicPr>
            <a:picLocks noChangeAspect="1" noChangeArrowheads="1"/>
          </p:cNvPicPr>
          <p:nvPr/>
        </p:nvPicPr>
        <p:blipFill>
          <a:blip r:embed="rId2"/>
          <a:srcRect/>
          <a:stretch>
            <a:fillRect/>
          </a:stretch>
        </p:blipFill>
        <p:spPr bwMode="auto">
          <a:xfrm>
            <a:off x="891076" y="753417"/>
            <a:ext cx="8128233" cy="2978798"/>
          </a:xfrm>
          <a:prstGeom prst="rect">
            <a:avLst/>
          </a:prstGeom>
          <a:noFill/>
          <a:ln w="9525">
            <a:noFill/>
            <a:miter lim="800000"/>
            <a:headEnd/>
            <a:tailEnd/>
          </a:ln>
          <a:effectLst/>
        </p:spPr>
      </p:pic>
      <p:pic>
        <p:nvPicPr>
          <p:cNvPr id="2051" name="Picture 3"/>
          <p:cNvPicPr>
            <a:picLocks noChangeAspect="1" noChangeArrowheads="1"/>
          </p:cNvPicPr>
          <p:nvPr/>
        </p:nvPicPr>
        <p:blipFill>
          <a:blip r:embed="rId3"/>
          <a:srcRect/>
          <a:stretch>
            <a:fillRect/>
          </a:stretch>
        </p:blipFill>
        <p:spPr bwMode="auto">
          <a:xfrm>
            <a:off x="1003588" y="3769735"/>
            <a:ext cx="3606441" cy="2873519"/>
          </a:xfrm>
          <a:prstGeom prst="rect">
            <a:avLst/>
          </a:prstGeom>
          <a:noFill/>
          <a:ln w="9525">
            <a:noFill/>
            <a:miter lim="800000"/>
            <a:headEnd/>
            <a:tailEnd/>
          </a:ln>
          <a:effectLst/>
        </p:spPr>
      </p:pic>
      <p:pic>
        <p:nvPicPr>
          <p:cNvPr id="2052" name="Picture 4"/>
          <p:cNvPicPr>
            <a:picLocks noChangeAspect="1" noChangeArrowheads="1"/>
          </p:cNvPicPr>
          <p:nvPr/>
        </p:nvPicPr>
        <p:blipFill>
          <a:blip r:embed="rId4"/>
          <a:srcRect/>
          <a:stretch>
            <a:fillRect/>
          </a:stretch>
        </p:blipFill>
        <p:spPr bwMode="auto">
          <a:xfrm>
            <a:off x="5032659" y="3787487"/>
            <a:ext cx="4066793" cy="2980458"/>
          </a:xfrm>
          <a:prstGeom prst="rect">
            <a:avLst/>
          </a:prstGeom>
          <a:noFill/>
          <a:ln w="9525">
            <a:noFill/>
            <a:miter lim="800000"/>
            <a:headEnd/>
            <a:tailEnd/>
          </a:ln>
          <a:effectLst/>
        </p:spPr>
      </p:pic>
      <p:pic>
        <p:nvPicPr>
          <p:cNvPr id="2053" name="Picture 5"/>
          <p:cNvPicPr>
            <a:picLocks noChangeAspect="1" noChangeArrowheads="1"/>
          </p:cNvPicPr>
          <p:nvPr/>
        </p:nvPicPr>
        <p:blipFill>
          <a:blip r:embed="rId5"/>
          <a:srcRect l="6989" r="14533"/>
          <a:stretch>
            <a:fillRect/>
          </a:stretch>
        </p:blipFill>
        <p:spPr bwMode="auto">
          <a:xfrm>
            <a:off x="1011382" y="3772938"/>
            <a:ext cx="3560618" cy="2961171"/>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1"/>
                                        </p:tgtEl>
                                        <p:attrNameLst>
                                          <p:attrName>style.visibility</p:attrName>
                                        </p:attrNameLst>
                                      </p:cBhvr>
                                      <p:to>
                                        <p:strVal val="visible"/>
                                      </p:to>
                                    </p:set>
                                    <p:animEffect transition="in" filter="fade">
                                      <p:cBhvr>
                                        <p:cTn id="12" dur="2000"/>
                                        <p:tgtEl>
                                          <p:spTgt spid="2051"/>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053"/>
                                        </p:tgtEl>
                                        <p:attrNameLst>
                                          <p:attrName>style.visibility</p:attrName>
                                        </p:attrNameLst>
                                      </p:cBhvr>
                                      <p:to>
                                        <p:strVal val="visible"/>
                                      </p:to>
                                    </p:set>
                                    <p:anim calcmode="lin" valueType="num">
                                      <p:cBhvr>
                                        <p:cTn id="17" dur="2000" fill="hold"/>
                                        <p:tgtEl>
                                          <p:spTgt spid="2053"/>
                                        </p:tgtEl>
                                        <p:attrNameLst>
                                          <p:attrName>ppt_w</p:attrName>
                                        </p:attrNameLst>
                                      </p:cBhvr>
                                      <p:tavLst>
                                        <p:tav tm="0">
                                          <p:val>
                                            <p:fltVal val="0"/>
                                          </p:val>
                                        </p:tav>
                                        <p:tav tm="100000">
                                          <p:val>
                                            <p:strVal val="#ppt_w"/>
                                          </p:val>
                                        </p:tav>
                                      </p:tavLst>
                                    </p:anim>
                                    <p:anim calcmode="lin" valueType="num">
                                      <p:cBhvr>
                                        <p:cTn id="18" dur="2000" fill="hold"/>
                                        <p:tgtEl>
                                          <p:spTgt spid="2053"/>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fade">
                                      <p:cBhvr>
                                        <p:cTn id="23" dur="2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14716</TotalTime>
  <Words>858</Words>
  <Application>Microsoft Office PowerPoint</Application>
  <PresentationFormat>Skjermfremvisning (4:3)</PresentationFormat>
  <Paragraphs>152</Paragraphs>
  <Slides>59</Slides>
  <Notes>0</Notes>
  <HiddenSlides>1</HiddenSlides>
  <MMClips>0</MMClips>
  <ScaleCrop>false</ScaleCrop>
  <HeadingPairs>
    <vt:vector size="4" baseType="variant">
      <vt:variant>
        <vt:lpstr>Tema</vt:lpstr>
      </vt:variant>
      <vt:variant>
        <vt:i4>1</vt:i4>
      </vt:variant>
      <vt:variant>
        <vt:lpstr>Lysbildetitler</vt:lpstr>
      </vt:variant>
      <vt:variant>
        <vt:i4>59</vt:i4>
      </vt:variant>
    </vt:vector>
  </HeadingPairs>
  <TitlesOfParts>
    <vt:vector size="60" baseType="lpstr">
      <vt:lpstr>Office-tema</vt:lpstr>
      <vt:lpstr>Grunnkurs Programmering Arduino for Elektro yrkesfag – Dag 2</vt:lpstr>
      <vt:lpstr>Smittevernregler</vt:lpstr>
      <vt:lpstr>Program for kursdagen Prosjekt: Lag adgangskontroll</vt:lpstr>
      <vt:lpstr>Undervisningsvideoer – Arduino Institutt for elektroniske systemer – Arne Midjo</vt:lpstr>
      <vt:lpstr>Undervisningsvideoer - Arduino</vt:lpstr>
      <vt:lpstr>Lag adgangskontroll</vt:lpstr>
      <vt:lpstr>Gradvis oppbygging av et system</vt:lpstr>
      <vt:lpstr>Oppdraget</vt:lpstr>
      <vt:lpstr>Montering av målejigg</vt:lpstr>
      <vt:lpstr>Oppdrag 1 Enkel optisk portal</vt:lpstr>
      <vt:lpstr>Oppdrag 2 Display</vt:lpstr>
      <vt:lpstr>Oppdrag 3 Vis passeringer</vt:lpstr>
      <vt:lpstr>Oppdrag 4 Servo</vt:lpstr>
      <vt:lpstr>Oppdrag 5 Kombiner den optiske portalen, telling av passeringer og servoen</vt:lpstr>
      <vt:lpstr>Oppdrag 6 Rele</vt:lpstr>
      <vt:lpstr>Oppdrag 7 Optisk sluse</vt:lpstr>
      <vt:lpstr>Oppdrag 8 Suppler avansert optisk sluse med bom</vt:lpstr>
      <vt:lpstr>Oppdrag 10 Avansert optisk sluse med bom,  visning av antall og styring av rele</vt:lpstr>
      <vt:lpstr>Oppdrag 11 RFID</vt:lpstr>
      <vt:lpstr>Oppdrag 12 Program som gir tilgang for akkrediterte og åpner bommen</vt:lpstr>
      <vt:lpstr>ESP32</vt:lpstr>
      <vt:lpstr>Hvorfor ESP32?</vt:lpstr>
      <vt:lpstr>Likheter mellom Arduino og ESP32</vt:lpstr>
      <vt:lpstr>Mange GPIO har flere funksjoner side 20</vt:lpstr>
      <vt:lpstr>Forenklet oversikt over porter side 21</vt:lpstr>
      <vt:lpstr>Oversikt over portene side 21</vt:lpstr>
      <vt:lpstr>Installasjon av programvare  for å kunne bruke ESP32 side 26 – 29 </vt:lpstr>
      <vt:lpstr>Installer ekstra programvare for å kunne kjøre ESP32 i Arduino programvare</vt:lpstr>
      <vt:lpstr>Velg riktig kort</vt:lpstr>
      <vt:lpstr>Installer programvaren</vt:lpstr>
      <vt:lpstr>Velg riktig kort DOIT ESP32 DEVKIT V1</vt:lpstr>
      <vt:lpstr>Last opp et testprogram</vt:lpstr>
      <vt:lpstr>Kompiler og last opp programmet</vt:lpstr>
      <vt:lpstr>Oversikt over nettverk</vt:lpstr>
      <vt:lpstr>Oppdrag 1 Optisk portal Bruk av LDR og LED</vt:lpstr>
      <vt:lpstr>Optisk portal side 46 - 48</vt:lpstr>
      <vt:lpstr>Optisk portal</vt:lpstr>
      <vt:lpstr>Program side 49</vt:lpstr>
      <vt:lpstr>Display TM1637</vt:lpstr>
      <vt:lpstr>Display side 50-51</vt:lpstr>
      <vt:lpstr>Display side 51 – 52  </vt:lpstr>
      <vt:lpstr>Programmet side 52 – 54 </vt:lpstr>
      <vt:lpstr>Programmet (test-program) side 52 – 54 </vt:lpstr>
      <vt:lpstr>Servo</vt:lpstr>
      <vt:lpstr>Servoer side 55 – 57 </vt:lpstr>
      <vt:lpstr>Pulsbredde modulasjon (PWM)</vt:lpstr>
      <vt:lpstr>Servoer side 55 – 57 </vt:lpstr>
      <vt:lpstr>Rele</vt:lpstr>
      <vt:lpstr>Rele side 59 – 62 </vt:lpstr>
      <vt:lpstr>Rele</vt:lpstr>
      <vt:lpstr>RFID</vt:lpstr>
      <vt:lpstr>RFID RC522</vt:lpstr>
      <vt:lpstr>Montering</vt:lpstr>
      <vt:lpstr>Oppkobling kun RFID</vt:lpstr>
      <vt:lpstr>Dataformat  RFID</vt:lpstr>
      <vt:lpstr>Programvare</vt:lpstr>
      <vt:lpstr>Programvare</vt:lpstr>
      <vt:lpstr>Programvare</vt:lpstr>
      <vt:lpstr>Programvare</vt:lpstr>
    </vt:vector>
  </TitlesOfParts>
  <Company>NTNU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Kolbjørn Skarpnes</dc:creator>
  <cp:lastModifiedBy>Nikro</cp:lastModifiedBy>
  <cp:revision>135</cp:revision>
  <dcterms:created xsi:type="dcterms:W3CDTF">2013-06-10T16:56:09Z</dcterms:created>
  <dcterms:modified xsi:type="dcterms:W3CDTF">2020-09-08T06:49:00Z</dcterms:modified>
</cp:coreProperties>
</file>