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9" r:id="rId2"/>
    <p:sldId id="783" r:id="rId3"/>
    <p:sldId id="692" r:id="rId4"/>
    <p:sldId id="693" r:id="rId5"/>
    <p:sldId id="694" r:id="rId6"/>
    <p:sldId id="695" r:id="rId7"/>
    <p:sldId id="696" r:id="rId8"/>
    <p:sldId id="697" r:id="rId9"/>
    <p:sldId id="698" r:id="rId10"/>
    <p:sldId id="699" r:id="rId11"/>
    <p:sldId id="728" r:id="rId12"/>
    <p:sldId id="766" r:id="rId13"/>
    <p:sldId id="767" r:id="rId14"/>
    <p:sldId id="768" r:id="rId15"/>
    <p:sldId id="769" r:id="rId16"/>
    <p:sldId id="770" r:id="rId17"/>
    <p:sldId id="771" r:id="rId18"/>
    <p:sldId id="772" r:id="rId19"/>
    <p:sldId id="773" r:id="rId20"/>
    <p:sldId id="774" r:id="rId21"/>
    <p:sldId id="775" r:id="rId22"/>
    <p:sldId id="776" r:id="rId23"/>
    <p:sldId id="777" r:id="rId24"/>
    <p:sldId id="778" r:id="rId25"/>
    <p:sldId id="780" r:id="rId26"/>
  </p:sldIdLst>
  <p:sldSz cx="9144000" cy="6858000" type="screen4x3"/>
  <p:notesSz cx="6870700" cy="97742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62F"/>
    <a:srgbClr val="0000FF"/>
    <a:srgbClr val="CD33B7"/>
    <a:srgbClr val="00FF00"/>
    <a:srgbClr val="FF00FF"/>
    <a:srgbClr val="CE02A7"/>
    <a:srgbClr val="EC9514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ddels stil 4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ddels stil 4 - aks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832" autoAdjust="0"/>
  </p:normalViewPr>
  <p:slideViewPr>
    <p:cSldViewPr snapToGrid="0">
      <p:cViewPr varScale="1">
        <p:scale>
          <a:sx n="57" d="100"/>
          <a:sy n="57" d="100"/>
        </p:scale>
        <p:origin x="-1464" y="-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7" y="55951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079"/>
        <p:guide pos="21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255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255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fld id="{0D132B98-EF09-448E-A627-72E3F22005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707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/>
            </a:pPr>
            <a:endParaRPr lang="nb-NO">
              <a:latin typeface="Times" pitchFamily="16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707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/>
            </a:pPr>
            <a:endParaRPr lang="nb-NO">
              <a:latin typeface="Times" pitchFamily="16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707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107" tIns="47553" rIns="95107" bIns="47553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/>
            </a:pPr>
            <a:endParaRPr lang="nb-NO">
              <a:latin typeface="Times" pitchFamily="16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9" tIns="48677" rIns="93609" bIns="4867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65627" algn="l"/>
                <a:tab pos="932905" algn="l"/>
                <a:tab pos="1400183" algn="l"/>
                <a:tab pos="1867461" algn="l"/>
                <a:tab pos="2334738" algn="l"/>
                <a:tab pos="2802017" algn="l"/>
                <a:tab pos="3269294" algn="l"/>
                <a:tab pos="3736573" algn="l"/>
                <a:tab pos="4203850" algn="l"/>
                <a:tab pos="4671129" algn="l"/>
                <a:tab pos="5138406" algn="l"/>
                <a:tab pos="5605684" algn="l"/>
                <a:tab pos="6072962" algn="l"/>
                <a:tab pos="6540240" algn="l"/>
                <a:tab pos="7007518" algn="l"/>
                <a:tab pos="7474796" algn="l"/>
                <a:tab pos="7942074" algn="l"/>
                <a:tab pos="8409352" algn="l"/>
                <a:tab pos="8876629" algn="l"/>
                <a:tab pos="9343908" algn="l"/>
              </a:tabLst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94138" y="0"/>
            <a:ext cx="29718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9" tIns="48677" rIns="93609" bIns="486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65627" algn="l"/>
                <a:tab pos="932905" algn="l"/>
                <a:tab pos="1400183" algn="l"/>
                <a:tab pos="1867461" algn="l"/>
                <a:tab pos="2334738" algn="l"/>
                <a:tab pos="2802017" algn="l"/>
                <a:tab pos="3269294" algn="l"/>
                <a:tab pos="3736573" algn="l"/>
                <a:tab pos="4203850" algn="l"/>
                <a:tab pos="4671129" algn="l"/>
                <a:tab pos="5138406" algn="l"/>
                <a:tab pos="5605684" algn="l"/>
                <a:tab pos="6072962" algn="l"/>
                <a:tab pos="6540240" algn="l"/>
                <a:tab pos="7007518" algn="l"/>
                <a:tab pos="7474796" algn="l"/>
                <a:tab pos="7942074" algn="l"/>
                <a:tab pos="8409352" algn="l"/>
                <a:tab pos="8876629" algn="l"/>
                <a:tab pos="9343908" algn="l"/>
              </a:tabLst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33425"/>
            <a:ext cx="4884738" cy="3663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643438"/>
            <a:ext cx="5033962" cy="43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9" tIns="48677" rIns="93609" bIns="48677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285288"/>
            <a:ext cx="29718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9" tIns="48677" rIns="93609" bIns="4867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65627" algn="l"/>
                <a:tab pos="932905" algn="l"/>
                <a:tab pos="1400183" algn="l"/>
                <a:tab pos="1867461" algn="l"/>
                <a:tab pos="2334738" algn="l"/>
                <a:tab pos="2802017" algn="l"/>
                <a:tab pos="3269294" algn="l"/>
                <a:tab pos="3736573" algn="l"/>
                <a:tab pos="4203850" algn="l"/>
                <a:tab pos="4671129" algn="l"/>
                <a:tab pos="5138406" algn="l"/>
                <a:tab pos="5605684" algn="l"/>
                <a:tab pos="6072962" algn="l"/>
                <a:tab pos="6540240" algn="l"/>
                <a:tab pos="7007518" algn="l"/>
                <a:tab pos="7474796" algn="l"/>
                <a:tab pos="7942074" algn="l"/>
                <a:tab pos="8409352" algn="l"/>
                <a:tab pos="8876629" algn="l"/>
                <a:tab pos="9343908" algn="l"/>
              </a:tabLst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94138" y="9285288"/>
            <a:ext cx="29718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9" tIns="48677" rIns="93609" bIns="486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65627" algn="l"/>
                <a:tab pos="932905" algn="l"/>
                <a:tab pos="1400183" algn="l"/>
                <a:tab pos="1867461" algn="l"/>
                <a:tab pos="2334738" algn="l"/>
                <a:tab pos="2802017" algn="l"/>
                <a:tab pos="3269294" algn="l"/>
                <a:tab pos="3736573" algn="l"/>
                <a:tab pos="4203850" algn="l"/>
                <a:tab pos="4671129" algn="l"/>
                <a:tab pos="5138406" algn="l"/>
                <a:tab pos="5605684" algn="l"/>
                <a:tab pos="6072962" algn="l"/>
                <a:tab pos="6540240" algn="l"/>
                <a:tab pos="7007518" algn="l"/>
                <a:tab pos="7474796" algn="l"/>
                <a:tab pos="7942074" algn="l"/>
                <a:tab pos="8409352" algn="l"/>
                <a:tab pos="8876629" algn="l"/>
                <a:tab pos="9343908" algn="l"/>
              </a:tabLst>
              <a:defRPr sz="12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fld id="{E15AC667-BFDC-432F-AC4E-5036BBDBD0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/>
              <a:buNone/>
              <a:tabLst>
                <a:tab pos="0" algn="l"/>
                <a:tab pos="465138" algn="l"/>
                <a:tab pos="931863" algn="l"/>
                <a:tab pos="1400175" algn="l"/>
                <a:tab pos="1866900" algn="l"/>
                <a:tab pos="2333625" algn="l"/>
                <a:tab pos="2801938" algn="l"/>
                <a:tab pos="3268663" algn="l"/>
                <a:tab pos="3735388" algn="l"/>
                <a:tab pos="4203700" algn="l"/>
                <a:tab pos="4670425" algn="l"/>
                <a:tab pos="5137150" algn="l"/>
                <a:tab pos="5605463" algn="l"/>
                <a:tab pos="6072188" algn="l"/>
                <a:tab pos="6538913" algn="l"/>
                <a:tab pos="7007225" algn="l"/>
                <a:tab pos="7473950" algn="l"/>
                <a:tab pos="7940675" algn="l"/>
                <a:tab pos="8408988" algn="l"/>
                <a:tab pos="8875713" algn="l"/>
                <a:tab pos="9342438" algn="l"/>
              </a:tabLst>
            </a:pPr>
            <a:fld id="{D62B112D-4D4E-42DE-9961-A6766E43E049}" type="slidenum">
              <a:rPr lang="en-GB" smtClean="0">
                <a:latin typeface="Times"/>
              </a:rPr>
              <a:pPr>
                <a:buFont typeface="Times"/>
                <a:buNone/>
                <a:tabLst>
                  <a:tab pos="0" algn="l"/>
                  <a:tab pos="465138" algn="l"/>
                  <a:tab pos="931863" algn="l"/>
                  <a:tab pos="1400175" algn="l"/>
                  <a:tab pos="1866900" algn="l"/>
                  <a:tab pos="2333625" algn="l"/>
                  <a:tab pos="2801938" algn="l"/>
                  <a:tab pos="3268663" algn="l"/>
                  <a:tab pos="3735388" algn="l"/>
                  <a:tab pos="4203700" algn="l"/>
                  <a:tab pos="4670425" algn="l"/>
                  <a:tab pos="5137150" algn="l"/>
                  <a:tab pos="5605463" algn="l"/>
                  <a:tab pos="6072188" algn="l"/>
                  <a:tab pos="6538913" algn="l"/>
                  <a:tab pos="7007225" algn="l"/>
                  <a:tab pos="7473950" algn="l"/>
                  <a:tab pos="7940675" algn="l"/>
                  <a:tab pos="8408988" algn="l"/>
                  <a:tab pos="8875713" algn="l"/>
                  <a:tab pos="9342438" algn="l"/>
                </a:tabLst>
              </a:pPr>
              <a:t>1</a:t>
            </a:fld>
            <a:endParaRPr lang="en-GB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15AC667-BFDC-432F-AC4E-5036BBDBD0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/>
              <a:buNone/>
              <a:tabLst>
                <a:tab pos="0" algn="l"/>
                <a:tab pos="465138" algn="l"/>
                <a:tab pos="931863" algn="l"/>
                <a:tab pos="1400175" algn="l"/>
                <a:tab pos="1866900" algn="l"/>
                <a:tab pos="2333625" algn="l"/>
                <a:tab pos="2801938" algn="l"/>
                <a:tab pos="3268663" algn="l"/>
                <a:tab pos="3735388" algn="l"/>
                <a:tab pos="4203700" algn="l"/>
                <a:tab pos="4670425" algn="l"/>
                <a:tab pos="5137150" algn="l"/>
                <a:tab pos="5605463" algn="l"/>
                <a:tab pos="6072188" algn="l"/>
                <a:tab pos="6538913" algn="l"/>
                <a:tab pos="7007225" algn="l"/>
                <a:tab pos="7473950" algn="l"/>
                <a:tab pos="7940675" algn="l"/>
                <a:tab pos="8408988" algn="l"/>
                <a:tab pos="8875713" algn="l"/>
                <a:tab pos="9342438" algn="l"/>
              </a:tabLst>
            </a:pPr>
            <a:fld id="{F5D7FFC2-12E0-4AA5-A2D3-F162F80AEEAA}" type="slidenum">
              <a:rPr lang="en-GB" smtClean="0">
                <a:latin typeface="Times"/>
              </a:rPr>
              <a:pPr>
                <a:buFont typeface="Times"/>
                <a:buNone/>
                <a:tabLst>
                  <a:tab pos="0" algn="l"/>
                  <a:tab pos="465138" algn="l"/>
                  <a:tab pos="931863" algn="l"/>
                  <a:tab pos="1400175" algn="l"/>
                  <a:tab pos="1866900" algn="l"/>
                  <a:tab pos="2333625" algn="l"/>
                  <a:tab pos="2801938" algn="l"/>
                  <a:tab pos="3268663" algn="l"/>
                  <a:tab pos="3735388" algn="l"/>
                  <a:tab pos="4203700" algn="l"/>
                  <a:tab pos="4670425" algn="l"/>
                  <a:tab pos="5137150" algn="l"/>
                  <a:tab pos="5605463" algn="l"/>
                  <a:tab pos="6072188" algn="l"/>
                  <a:tab pos="6538913" algn="l"/>
                  <a:tab pos="7007225" algn="l"/>
                  <a:tab pos="7473950" algn="l"/>
                  <a:tab pos="7940675" algn="l"/>
                  <a:tab pos="8408988" algn="l"/>
                  <a:tab pos="8875713" algn="l"/>
                  <a:tab pos="9342438" algn="l"/>
                </a:tabLst>
              </a:pPr>
              <a:t>3</a:t>
            </a:fld>
            <a:endParaRPr lang="en-GB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/>
              <a:buNone/>
              <a:tabLst>
                <a:tab pos="0" algn="l"/>
                <a:tab pos="465138" algn="l"/>
                <a:tab pos="931863" algn="l"/>
                <a:tab pos="1400175" algn="l"/>
                <a:tab pos="1866900" algn="l"/>
                <a:tab pos="2333625" algn="l"/>
                <a:tab pos="2801938" algn="l"/>
                <a:tab pos="3268663" algn="l"/>
                <a:tab pos="3735388" algn="l"/>
                <a:tab pos="4203700" algn="l"/>
                <a:tab pos="4670425" algn="l"/>
                <a:tab pos="5137150" algn="l"/>
                <a:tab pos="5605463" algn="l"/>
                <a:tab pos="6072188" algn="l"/>
                <a:tab pos="6538913" algn="l"/>
                <a:tab pos="7007225" algn="l"/>
                <a:tab pos="7473950" algn="l"/>
                <a:tab pos="7940675" algn="l"/>
                <a:tab pos="8408988" algn="l"/>
                <a:tab pos="8875713" algn="l"/>
                <a:tab pos="9342438" algn="l"/>
              </a:tabLst>
            </a:pPr>
            <a:fld id="{F5D7FFC2-12E0-4AA5-A2D3-F162F80AEEAA}" type="slidenum">
              <a:rPr lang="en-GB" smtClean="0">
                <a:latin typeface="Times"/>
              </a:rPr>
              <a:pPr>
                <a:buFont typeface="Times"/>
                <a:buNone/>
                <a:tabLst>
                  <a:tab pos="0" algn="l"/>
                  <a:tab pos="465138" algn="l"/>
                  <a:tab pos="931863" algn="l"/>
                  <a:tab pos="1400175" algn="l"/>
                  <a:tab pos="1866900" algn="l"/>
                  <a:tab pos="2333625" algn="l"/>
                  <a:tab pos="2801938" algn="l"/>
                  <a:tab pos="3268663" algn="l"/>
                  <a:tab pos="3735388" algn="l"/>
                  <a:tab pos="4203700" algn="l"/>
                  <a:tab pos="4670425" algn="l"/>
                  <a:tab pos="5137150" algn="l"/>
                  <a:tab pos="5605463" algn="l"/>
                  <a:tab pos="6072188" algn="l"/>
                  <a:tab pos="6538913" algn="l"/>
                  <a:tab pos="7007225" algn="l"/>
                  <a:tab pos="7473950" algn="l"/>
                  <a:tab pos="7940675" algn="l"/>
                  <a:tab pos="8408988" algn="l"/>
                  <a:tab pos="8875713" algn="l"/>
                  <a:tab pos="9342438" algn="l"/>
                </a:tabLst>
              </a:pPr>
              <a:t>11</a:t>
            </a:fld>
            <a:endParaRPr lang="en-GB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/>
              <a:buNone/>
              <a:tabLst>
                <a:tab pos="0" algn="l"/>
                <a:tab pos="465138" algn="l"/>
                <a:tab pos="931863" algn="l"/>
                <a:tab pos="1400175" algn="l"/>
                <a:tab pos="1866900" algn="l"/>
                <a:tab pos="2333625" algn="l"/>
                <a:tab pos="2801938" algn="l"/>
                <a:tab pos="3268663" algn="l"/>
                <a:tab pos="3735388" algn="l"/>
                <a:tab pos="4203700" algn="l"/>
                <a:tab pos="4670425" algn="l"/>
                <a:tab pos="5137150" algn="l"/>
                <a:tab pos="5605463" algn="l"/>
                <a:tab pos="6072188" algn="l"/>
                <a:tab pos="6538913" algn="l"/>
                <a:tab pos="7007225" algn="l"/>
                <a:tab pos="7473950" algn="l"/>
                <a:tab pos="7940675" algn="l"/>
                <a:tab pos="8408988" algn="l"/>
                <a:tab pos="8875713" algn="l"/>
                <a:tab pos="9342438" algn="l"/>
              </a:tabLst>
            </a:pPr>
            <a:fld id="{F5D7FFC2-12E0-4AA5-A2D3-F162F80AEEAA}" type="slidenum">
              <a:rPr lang="en-GB" smtClean="0">
                <a:latin typeface="Times"/>
              </a:rPr>
              <a:pPr>
                <a:buFont typeface="Times"/>
                <a:buNone/>
                <a:tabLst>
                  <a:tab pos="0" algn="l"/>
                  <a:tab pos="465138" algn="l"/>
                  <a:tab pos="931863" algn="l"/>
                  <a:tab pos="1400175" algn="l"/>
                  <a:tab pos="1866900" algn="l"/>
                  <a:tab pos="2333625" algn="l"/>
                  <a:tab pos="2801938" algn="l"/>
                  <a:tab pos="3268663" algn="l"/>
                  <a:tab pos="3735388" algn="l"/>
                  <a:tab pos="4203700" algn="l"/>
                  <a:tab pos="4670425" algn="l"/>
                  <a:tab pos="5137150" algn="l"/>
                  <a:tab pos="5605463" algn="l"/>
                  <a:tab pos="6072188" algn="l"/>
                  <a:tab pos="6538913" algn="l"/>
                  <a:tab pos="7007225" algn="l"/>
                  <a:tab pos="7473950" algn="l"/>
                  <a:tab pos="7940675" algn="l"/>
                  <a:tab pos="8408988" algn="l"/>
                  <a:tab pos="8875713" algn="l"/>
                  <a:tab pos="9342438" algn="l"/>
                </a:tabLst>
              </a:pPr>
              <a:t>15</a:t>
            </a:fld>
            <a:endParaRPr lang="en-GB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"/>
              <a:buNone/>
              <a:tabLst>
                <a:tab pos="0" algn="l"/>
                <a:tab pos="465138" algn="l"/>
                <a:tab pos="931863" algn="l"/>
                <a:tab pos="1400175" algn="l"/>
                <a:tab pos="1866900" algn="l"/>
                <a:tab pos="2333625" algn="l"/>
                <a:tab pos="2801938" algn="l"/>
                <a:tab pos="3268663" algn="l"/>
                <a:tab pos="3735388" algn="l"/>
                <a:tab pos="4203700" algn="l"/>
                <a:tab pos="4670425" algn="l"/>
                <a:tab pos="5137150" algn="l"/>
                <a:tab pos="5605463" algn="l"/>
                <a:tab pos="6072188" algn="l"/>
                <a:tab pos="6538913" algn="l"/>
                <a:tab pos="7007225" algn="l"/>
                <a:tab pos="7473950" algn="l"/>
                <a:tab pos="7940675" algn="l"/>
                <a:tab pos="8408988" algn="l"/>
                <a:tab pos="8875713" algn="l"/>
                <a:tab pos="9342438" algn="l"/>
              </a:tabLst>
            </a:pPr>
            <a:fld id="{F5D7FFC2-12E0-4AA5-A2D3-F162F80AEEAA}" type="slidenum">
              <a:rPr lang="en-GB" smtClean="0">
                <a:latin typeface="Times"/>
              </a:rPr>
              <a:pPr>
                <a:buFont typeface="Times"/>
                <a:buNone/>
                <a:tabLst>
                  <a:tab pos="0" algn="l"/>
                  <a:tab pos="465138" algn="l"/>
                  <a:tab pos="931863" algn="l"/>
                  <a:tab pos="1400175" algn="l"/>
                  <a:tab pos="1866900" algn="l"/>
                  <a:tab pos="2333625" algn="l"/>
                  <a:tab pos="2801938" algn="l"/>
                  <a:tab pos="3268663" algn="l"/>
                  <a:tab pos="3735388" algn="l"/>
                  <a:tab pos="4203700" algn="l"/>
                  <a:tab pos="4670425" algn="l"/>
                  <a:tab pos="5137150" algn="l"/>
                  <a:tab pos="5605463" algn="l"/>
                  <a:tab pos="6072188" algn="l"/>
                  <a:tab pos="6538913" algn="l"/>
                  <a:tab pos="7007225" algn="l"/>
                  <a:tab pos="7473950" algn="l"/>
                  <a:tab pos="7940675" algn="l"/>
                  <a:tab pos="8408988" algn="l"/>
                  <a:tab pos="8875713" algn="l"/>
                  <a:tab pos="9342438" algn="l"/>
                </a:tabLst>
              </a:pPr>
              <a:t>20</a:t>
            </a:fld>
            <a:endParaRPr lang="en-GB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5625" y="539750"/>
            <a:ext cx="1941513" cy="554831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3725" cy="554831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67638" cy="11414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8725" y="1978025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09600" cy="686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67638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titteltekstformatet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Klikk for å redigere formatet på disposisjonsteksten</a:t>
            </a:r>
          </a:p>
          <a:p>
            <a:pPr lvl="1"/>
            <a:r>
              <a:rPr lang="en-GB"/>
              <a:t>Andre disposisjonsnivå</a:t>
            </a:r>
          </a:p>
          <a:p>
            <a:pPr lvl="2"/>
            <a:r>
              <a:rPr lang="en-GB"/>
              <a:t>Tredje disposisjonsnivå</a:t>
            </a:r>
          </a:p>
          <a:p>
            <a:pPr lvl="3"/>
            <a:r>
              <a:rPr lang="en-GB"/>
              <a:t>Fjerde disposisjonsnivå</a:t>
            </a:r>
          </a:p>
          <a:p>
            <a:pPr lvl="4"/>
            <a:r>
              <a:rPr lang="en-GB"/>
              <a:t>Femte disposisjonsnivå</a:t>
            </a:r>
          </a:p>
          <a:p>
            <a:pPr lvl="4"/>
            <a:r>
              <a:rPr lang="en-GB"/>
              <a:t>Sjette disposisjonsnivå</a:t>
            </a:r>
          </a:p>
          <a:p>
            <a:pPr lvl="4"/>
            <a:r>
              <a:rPr lang="en-GB"/>
              <a:t>Sjuende disposisjonsnivå</a:t>
            </a:r>
          </a:p>
          <a:p>
            <a:pPr lvl="4"/>
            <a:r>
              <a:rPr lang="en-GB"/>
              <a:t>Åttende disposisjonsnivå</a:t>
            </a:r>
          </a:p>
          <a:p>
            <a:pPr lvl="4"/>
            <a:r>
              <a:rPr lang="en-GB"/>
              <a:t>Niende disposisjonsnivå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934200" y="6243638"/>
            <a:ext cx="190023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0668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u="sng">
                <a:solidFill>
                  <a:srgbClr val="0033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www.skolelab.ntnu.no/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0D2B88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Times" pitchFamily="16" charset="0"/>
              </a:rPr>
              <a:t>		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0" hangingPunct="0">
              <a:buClr>
                <a:srgbClr val="FFFFFF"/>
              </a:buClr>
              <a:buSzPct val="100000"/>
              <a:buFont typeface="Times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197EAD8-19D9-4E57-8A7E-7E7F8C68A8C2}" type="slidenum">
              <a:rPr lang="en-GB" sz="1400">
                <a:solidFill>
                  <a:srgbClr val="FFFFFF"/>
                </a:solidFill>
                <a:latin typeface="Times" pitchFamily="16" charset="0"/>
              </a:rPr>
              <a:pPr algn="ctr" eaLnBrk="0" hangingPunct="0">
                <a:buClr>
                  <a:srgbClr val="FFFFFF"/>
                </a:buClr>
                <a:buSzPct val="100000"/>
                <a:buFont typeface="Times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1400">
              <a:solidFill>
                <a:srgbClr val="FFFFFF"/>
              </a:solidFill>
              <a:latin typeface="Times" pitchFamily="16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6350"/>
            <a:ext cx="609600" cy="686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71438" y="3743325"/>
            <a:ext cx="447675" cy="1795463"/>
          </a:xfrm>
          <a:prstGeom prst="roundRect">
            <a:avLst>
              <a:gd name="adj" fmla="val 352"/>
            </a:avLst>
          </a:prstGeom>
          <a:solidFill>
            <a:srgbClr val="280099"/>
          </a:solidFill>
          <a:ln w="9360">
            <a:solidFill>
              <a:srgbClr val="28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" pitchFamily="16" charset="0"/>
              <a:buNone/>
              <a:defRPr/>
            </a:pPr>
            <a:endParaRPr lang="nb-NO">
              <a:latin typeface="Times" pitchFamily="16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 rot="16200000">
            <a:off x="-1273969" y="4945857"/>
            <a:ext cx="3135313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1">
                <a:solidFill>
                  <a:srgbClr val="FFFFFF"/>
                </a:solidFill>
                <a:latin typeface="Times" pitchFamily="16" charset="0"/>
              </a:rPr>
              <a:t>SKOLELABORATORIET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sldNum="0" hdr="0" dt="0"/>
  <p:txStyles>
    <p:titleStyle>
      <a:lvl1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/>
        <a:defRPr sz="3600">
          <a:solidFill>
            <a:srgbClr val="000000"/>
          </a:solidFill>
          <a:latin typeface="Times" pitchFamily="16" charset="0"/>
        </a:defRPr>
      </a:lvl2pPr>
      <a:lvl3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/>
        <a:defRPr sz="3600">
          <a:solidFill>
            <a:srgbClr val="000000"/>
          </a:solidFill>
          <a:latin typeface="Times" pitchFamily="16" charset="0"/>
        </a:defRPr>
      </a:lvl3pPr>
      <a:lvl4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/>
        <a:defRPr sz="3600">
          <a:solidFill>
            <a:srgbClr val="000000"/>
          </a:solidFill>
          <a:latin typeface="Times" pitchFamily="16" charset="0"/>
        </a:defRPr>
      </a:lvl4pPr>
      <a:lvl5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/>
        <a:defRPr sz="3600">
          <a:solidFill>
            <a:srgbClr val="000000"/>
          </a:solidFill>
          <a:latin typeface="Times" pitchFamily="16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16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16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16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16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8138" indent="-338138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/>
        <a:buChar char="•"/>
        <a:defRPr sz="1600">
          <a:solidFill>
            <a:srgbClr val="000000"/>
          </a:solidFill>
          <a:latin typeface="+mn-lt"/>
        </a:defRPr>
      </a:lvl3pPr>
      <a:lvl4pPr marL="15573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/>
        <a:buChar char="–"/>
        <a:defRPr sz="1600">
          <a:solidFill>
            <a:srgbClr val="000000"/>
          </a:solidFill>
          <a:latin typeface="+mn-lt"/>
        </a:defRPr>
      </a:lvl4pPr>
      <a:lvl5pPr marL="19764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/>
        <a:buChar char="•"/>
        <a:defRPr sz="1600">
          <a:solidFill>
            <a:srgbClr val="000000"/>
          </a:solidFill>
          <a:latin typeface="+mn-lt"/>
        </a:defRPr>
      </a:lvl5pPr>
      <a:lvl6pPr marL="24336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 pitchFamily="16" charset="0"/>
        <a:buChar char="•"/>
        <a:defRPr sz="1600">
          <a:solidFill>
            <a:srgbClr val="000000"/>
          </a:solidFill>
          <a:latin typeface="+mn-lt"/>
        </a:defRPr>
      </a:lvl6pPr>
      <a:lvl7pPr marL="28908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 pitchFamily="16" charset="0"/>
        <a:buChar char="•"/>
        <a:defRPr sz="1600">
          <a:solidFill>
            <a:srgbClr val="000000"/>
          </a:solidFill>
          <a:latin typeface="+mn-lt"/>
        </a:defRPr>
      </a:lvl7pPr>
      <a:lvl8pPr marL="33480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 pitchFamily="16" charset="0"/>
        <a:buChar char="•"/>
        <a:defRPr sz="1600">
          <a:solidFill>
            <a:srgbClr val="000000"/>
          </a:solidFill>
          <a:latin typeface="+mn-lt"/>
        </a:defRPr>
      </a:lvl8pPr>
      <a:lvl9pPr marL="3805238" indent="-228600" algn="l" defTabSz="449263" rtl="0" eaLnBrk="0" fontAlgn="base" hangingPunct="0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" pitchFamily="16" charset="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613186" y="0"/>
            <a:ext cx="8530814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8951" y="741600"/>
            <a:ext cx="8605049" cy="25731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b-NO" sz="4400"/>
              <a:t>Solcelle-laboratorium</a:t>
            </a:r>
            <a:r>
              <a:rPr lang="nb-NO" sz="4800" dirty="0"/>
              <a:t/>
            </a:r>
            <a:br>
              <a:rPr lang="nb-NO" sz="4800" dirty="0"/>
            </a:br>
            <a:r>
              <a:rPr lang="nb-NO" sz="3200" dirty="0"/>
              <a:t>EDU3025 – Energi og klima</a:t>
            </a:r>
            <a:r>
              <a:rPr lang="nb-NO" sz="3200"/>
              <a:t/>
            </a:r>
            <a:br>
              <a:rPr lang="nb-NO" sz="3200"/>
            </a:br>
            <a:r>
              <a:rPr lang="nb-NO" sz="3200"/>
              <a:t>19. mars 2020</a:t>
            </a:r>
            <a:endParaRPr lang="nb-NO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3528060"/>
            <a:ext cx="7767638" cy="2560002"/>
          </a:xfrm>
        </p:spPr>
        <p:txBody>
          <a:bodyPr/>
          <a:lstStyle/>
          <a:p>
            <a:pPr algn="ctr">
              <a:buNone/>
            </a:pPr>
            <a:r>
              <a:rPr lang="nb-NO" sz="2800" dirty="0"/>
              <a:t>av</a:t>
            </a:r>
          </a:p>
          <a:p>
            <a:pPr algn="ctr">
              <a:buNone/>
            </a:pPr>
            <a:endParaRPr lang="nb-NO" sz="2800" dirty="0"/>
          </a:p>
          <a:p>
            <a:pPr algn="ctr">
              <a:buNone/>
            </a:pPr>
            <a:r>
              <a:rPr lang="nb-NO" sz="2800" dirty="0"/>
              <a:t>Nils Kr. Rossing</a:t>
            </a:r>
          </a:p>
          <a:p>
            <a:pPr algn="ctr">
              <a:buNone/>
            </a:pPr>
            <a:r>
              <a:rPr lang="nb-NO" sz="1800" dirty="0"/>
              <a:t>Skolelaboratoriet ved NTNU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Koble opp fire solcellepaneler</a:t>
            </a:r>
            <a:br>
              <a:rPr lang="nb-NO" dirty="0"/>
            </a:br>
            <a:r>
              <a:rPr lang="nb-NO" sz="2400" dirty="0"/>
              <a:t>og få en radio til å spille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9200" y="1600200"/>
            <a:ext cx="3463200" cy="4525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dirty="0"/>
              <a:t>Koble sammen flere solcellepaneler for å få radioen til å spille.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dirty="0"/>
              <a:t>Hvordan skal cellene kobles og hvor mange trengs?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dirty="0">
                <a:solidFill>
                  <a:srgbClr val="FF0000"/>
                </a:solidFill>
              </a:rPr>
              <a:t>Tegn et enkelt  koblingsskjema</a:t>
            </a:r>
            <a:r>
              <a:rPr lang="nb-NO" dirty="0"/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8573" y="1714338"/>
            <a:ext cx="4543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613186" y="0"/>
            <a:ext cx="8530814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12" y="2517191"/>
            <a:ext cx="7994469" cy="129101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sz="4000" dirty="0"/>
              <a:t>Karakterisering av solceller</a:t>
            </a:r>
            <a:endParaRPr lang="nb-NO" sz="20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Karakterisering av solceller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sz="2800" dirty="0">
                <a:solidFill>
                  <a:schemeClr val="tx1"/>
                </a:solidFill>
              </a:rPr>
              <a:t>Oppkobling</a:t>
            </a:r>
          </a:p>
          <a:p>
            <a:pPr>
              <a:lnSpc>
                <a:spcPct val="100000"/>
              </a:lnSpc>
            </a:pPr>
            <a:r>
              <a:rPr lang="nb-NO" sz="2800" dirty="0">
                <a:solidFill>
                  <a:schemeClr val="tx1"/>
                </a:solidFill>
              </a:rPr>
              <a:t>Kortslutningsstrøm, </a:t>
            </a:r>
            <a:r>
              <a:rPr lang="nb-NO" sz="2800" i="1" dirty="0" err="1">
                <a:solidFill>
                  <a:schemeClr val="tx1"/>
                </a:solidFill>
              </a:rPr>
              <a:t>I</a:t>
            </a:r>
            <a:r>
              <a:rPr lang="nb-NO" sz="2800" i="1" baseline="-25000" dirty="0" err="1">
                <a:solidFill>
                  <a:schemeClr val="tx1"/>
                </a:solidFill>
              </a:rPr>
              <a:t>sc</a:t>
            </a:r>
            <a:endParaRPr lang="nb-NO" sz="2800" i="1" baseline="-25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b-NO" sz="2800" dirty="0">
                <a:solidFill>
                  <a:schemeClr val="tx1"/>
                </a:solidFill>
              </a:rPr>
              <a:t>Tomgangsspenningen, </a:t>
            </a:r>
            <a:r>
              <a:rPr lang="nb-NO" sz="2800" i="1" dirty="0" err="1">
                <a:solidFill>
                  <a:schemeClr val="tx1"/>
                </a:solidFill>
              </a:rPr>
              <a:t>U</a:t>
            </a:r>
            <a:r>
              <a:rPr lang="nb-NO" sz="2800" i="1" baseline="-25000" dirty="0" err="1">
                <a:solidFill>
                  <a:schemeClr val="tx1"/>
                </a:solidFill>
              </a:rPr>
              <a:t>oc</a:t>
            </a:r>
            <a:endParaRPr lang="nb-NO" sz="2800" i="1" baseline="-25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b-NO" sz="2800" dirty="0">
                <a:solidFill>
                  <a:schemeClr val="tx1"/>
                </a:solidFill>
              </a:rPr>
              <a:t>Strøm-spenningsdiagram, </a:t>
            </a:r>
            <a:r>
              <a:rPr lang="nb-NO" sz="2800" dirty="0" err="1">
                <a:solidFill>
                  <a:schemeClr val="tx1"/>
                </a:solidFill>
              </a:rPr>
              <a:t>UI-diagram</a:t>
            </a:r>
            <a:endParaRPr lang="nb-NO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b-NO" sz="2800" dirty="0">
                <a:solidFill>
                  <a:schemeClr val="tx1"/>
                </a:solidFill>
              </a:rPr>
              <a:t>Levert effekt som funksjon av lastmotstand</a:t>
            </a:r>
          </a:p>
          <a:p>
            <a:pPr>
              <a:lnSpc>
                <a:spcPct val="100000"/>
              </a:lnSpc>
            </a:pPr>
            <a:r>
              <a:rPr lang="nb-NO" sz="2800" dirty="0"/>
              <a:t>Optimal last, </a:t>
            </a:r>
            <a:r>
              <a:rPr lang="nb-NO" sz="2800" i="1" dirty="0" err="1"/>
              <a:t>R</a:t>
            </a:r>
            <a:r>
              <a:rPr lang="nb-NO" sz="2800" i="1" baseline="-25000" dirty="0" err="1"/>
              <a:t>pmax</a:t>
            </a:r>
            <a:endParaRPr lang="nb-NO" sz="2800" i="1" baseline="-25000" dirty="0"/>
          </a:p>
          <a:p>
            <a:pPr>
              <a:lnSpc>
                <a:spcPct val="100000"/>
              </a:lnSpc>
            </a:pPr>
            <a:r>
              <a:rPr lang="nb-NO" sz="2800" dirty="0"/>
              <a:t>Virkningsgrad, </a:t>
            </a:r>
            <a:r>
              <a:rPr lang="el-GR" sz="2800" dirty="0"/>
              <a:t>ή</a:t>
            </a:r>
            <a:endParaRPr lang="nb-NO" sz="2800" dirty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7120" y="135891"/>
            <a:ext cx="7767638" cy="793750"/>
          </a:xfrm>
        </p:spPr>
        <p:txBody>
          <a:bodyPr/>
          <a:lstStyle/>
          <a:p>
            <a:pPr algn="ctr"/>
            <a:r>
              <a:rPr lang="nb-NO" dirty="0"/>
              <a:t>Prinsipiell oppkobling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1" y="927901"/>
            <a:ext cx="7398726" cy="50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4947281" y="4293326"/>
            <a:ext cx="337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Lyskilde 150 - 500 W</a:t>
            </a: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2 stk. multimetre</a:t>
            </a: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Motstandsbrett</a:t>
            </a: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Lysintensitetsmåler</a:t>
            </a: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Lab. Ledninger og krokodilleklemmer </a:t>
            </a:r>
            <a:endParaRPr lang="nb-NO" sz="20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6160" y="265431"/>
            <a:ext cx="7767638" cy="847090"/>
          </a:xfrm>
        </p:spPr>
        <p:txBody>
          <a:bodyPr/>
          <a:lstStyle/>
          <a:p>
            <a:pPr algn="ctr"/>
            <a:r>
              <a:rPr lang="nb-NO" dirty="0"/>
              <a:t>Praktisk oppkoblingen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Picture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150620" y="1177290"/>
            <a:ext cx="7486628" cy="49415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613186" y="0"/>
            <a:ext cx="8530814" cy="6858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12" y="2517191"/>
            <a:ext cx="7994469" cy="129101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sz="4000" dirty="0"/>
              <a:t>I/U-karakteristikk og</a:t>
            </a:r>
            <a:br>
              <a:rPr lang="nb-NO" sz="4000" dirty="0"/>
            </a:br>
            <a:r>
              <a:rPr lang="nb-NO" sz="4000" dirty="0"/>
              <a:t>fyllfaktor</a:t>
            </a:r>
            <a:endParaRPr lang="nb-NO" sz="20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3236" y="396812"/>
            <a:ext cx="7767638" cy="897148"/>
          </a:xfrm>
        </p:spPr>
        <p:txBody>
          <a:bodyPr/>
          <a:lstStyle/>
          <a:p>
            <a:pPr algn="ctr"/>
            <a:r>
              <a:rPr lang="nb-NO" dirty="0"/>
              <a:t>Karakterisering av solcellene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784863" y="1632962"/>
          <a:ext cx="77282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33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Resistans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Målt spenning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Målt strøm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Effekt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2141221" y="3815748"/>
            <a:ext cx="364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tx1"/>
                </a:solidFill>
              </a:rPr>
              <a:t>Tomgangsspenning:_____V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141221" y="4396593"/>
            <a:ext cx="485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tx1"/>
                </a:solidFill>
              </a:rPr>
              <a:t>Kortslutningsstrøm:_____mA</a:t>
            </a:r>
            <a:r>
              <a:rPr lang="nb-NO" dirty="0">
                <a:solidFill>
                  <a:schemeClr val="tx1"/>
                </a:solidFill>
              </a:rPr>
              <a:t> (SC)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141221" y="4977438"/>
            <a:ext cx="358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Maksimal </a:t>
            </a:r>
            <a:r>
              <a:rPr lang="nb-NO" dirty="0" err="1">
                <a:solidFill>
                  <a:schemeClr val="tx1"/>
                </a:solidFill>
              </a:rPr>
              <a:t>effekt:_____mW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141221" y="5558284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Optimal belastningsmotstand:_____</a:t>
            </a:r>
            <a:r>
              <a:rPr lang="el-GR" dirty="0">
                <a:solidFill>
                  <a:schemeClr val="tx1"/>
                </a:solidFill>
              </a:rPr>
              <a:t>Ω</a:t>
            </a:r>
            <a:endParaRPr lang="nb-N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/>
              <a:t>Tomgangsspenning og kortslutningsstrøm</a:t>
            </a:r>
          </a:p>
        </p:txBody>
      </p:sp>
      <p:grpSp>
        <p:nvGrpSpPr>
          <p:cNvPr id="3" name="Gruppe 18"/>
          <p:cNvGrpSpPr/>
          <p:nvPr/>
        </p:nvGrpSpPr>
        <p:grpSpPr>
          <a:xfrm>
            <a:off x="1502413" y="2523744"/>
            <a:ext cx="3484115" cy="2877312"/>
            <a:chOff x="1502413" y="2535936"/>
            <a:chExt cx="3484115" cy="2877312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2413" y="3394193"/>
              <a:ext cx="19335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ihåndsform 6"/>
            <p:cNvSpPr/>
            <p:nvPr/>
          </p:nvSpPr>
          <p:spPr bwMode="auto">
            <a:xfrm>
              <a:off x="2450592" y="2535936"/>
              <a:ext cx="2218944" cy="2877312"/>
            </a:xfrm>
            <a:custGeom>
              <a:avLst/>
              <a:gdLst>
                <a:gd name="connsiteX0" fmla="*/ 0 w 2206752"/>
                <a:gd name="connsiteY0" fmla="*/ 829056 h 2791968"/>
                <a:gd name="connsiteX1" fmla="*/ 0 w 2206752"/>
                <a:gd name="connsiteY1" fmla="*/ 0 h 2791968"/>
                <a:gd name="connsiteX2" fmla="*/ 2206752 w 2206752"/>
                <a:gd name="connsiteY2" fmla="*/ 0 h 2791968"/>
                <a:gd name="connsiteX3" fmla="*/ 2194560 w 2206752"/>
                <a:gd name="connsiteY3" fmla="*/ 2791968 h 2791968"/>
                <a:gd name="connsiteX4" fmla="*/ 0 w 2206752"/>
                <a:gd name="connsiteY4" fmla="*/ 2791968 h 2791968"/>
                <a:gd name="connsiteX5" fmla="*/ 0 w 2206752"/>
                <a:gd name="connsiteY5" fmla="*/ 2170176 h 2791968"/>
                <a:gd name="connsiteX0" fmla="*/ 12192 w 2218944"/>
                <a:gd name="connsiteY0" fmla="*/ 829056 h 2791968"/>
                <a:gd name="connsiteX1" fmla="*/ 12192 w 2218944"/>
                <a:gd name="connsiteY1" fmla="*/ 0 h 2791968"/>
                <a:gd name="connsiteX2" fmla="*/ 2218944 w 2218944"/>
                <a:gd name="connsiteY2" fmla="*/ 0 h 2791968"/>
                <a:gd name="connsiteX3" fmla="*/ 2206752 w 2218944"/>
                <a:gd name="connsiteY3" fmla="*/ 2791968 h 2791968"/>
                <a:gd name="connsiteX4" fmla="*/ 12192 w 2218944"/>
                <a:gd name="connsiteY4" fmla="*/ 2791968 h 2791968"/>
                <a:gd name="connsiteX5" fmla="*/ 0 w 2218944"/>
                <a:gd name="connsiteY5" fmla="*/ 1413032 h 279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4" h="2791968">
                  <a:moveTo>
                    <a:pt x="12192" y="829056"/>
                  </a:moveTo>
                  <a:lnTo>
                    <a:pt x="12192" y="0"/>
                  </a:lnTo>
                  <a:lnTo>
                    <a:pt x="2218944" y="0"/>
                  </a:lnTo>
                  <a:lnTo>
                    <a:pt x="2206752" y="2791968"/>
                  </a:lnTo>
                  <a:lnTo>
                    <a:pt x="12192" y="2791968"/>
                  </a:lnTo>
                  <a:lnTo>
                    <a:pt x="0" y="141303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2523744" y="29138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2097024" y="4706112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4303776" y="3706368"/>
              <a:ext cx="682752" cy="68275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4413504" y="3767328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b="1" dirty="0"/>
                <a:t>V</a:t>
              </a:r>
            </a:p>
          </p:txBody>
        </p:sp>
      </p:grpSp>
      <p:grpSp>
        <p:nvGrpSpPr>
          <p:cNvPr id="4" name="Gruppe 19"/>
          <p:cNvGrpSpPr/>
          <p:nvPr/>
        </p:nvGrpSpPr>
        <p:grpSpPr>
          <a:xfrm>
            <a:off x="5367277" y="2523744"/>
            <a:ext cx="3484115" cy="2877312"/>
            <a:chOff x="5367277" y="2511552"/>
            <a:chExt cx="3484115" cy="2877312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7277" y="3369809"/>
              <a:ext cx="19335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ihåndsform 13"/>
            <p:cNvSpPr/>
            <p:nvPr/>
          </p:nvSpPr>
          <p:spPr bwMode="auto">
            <a:xfrm>
              <a:off x="6315456" y="2511552"/>
              <a:ext cx="2218944" cy="2877312"/>
            </a:xfrm>
            <a:custGeom>
              <a:avLst/>
              <a:gdLst>
                <a:gd name="connsiteX0" fmla="*/ 0 w 2206752"/>
                <a:gd name="connsiteY0" fmla="*/ 829056 h 2791968"/>
                <a:gd name="connsiteX1" fmla="*/ 0 w 2206752"/>
                <a:gd name="connsiteY1" fmla="*/ 0 h 2791968"/>
                <a:gd name="connsiteX2" fmla="*/ 2206752 w 2206752"/>
                <a:gd name="connsiteY2" fmla="*/ 0 h 2791968"/>
                <a:gd name="connsiteX3" fmla="*/ 2194560 w 2206752"/>
                <a:gd name="connsiteY3" fmla="*/ 2791968 h 2791968"/>
                <a:gd name="connsiteX4" fmla="*/ 0 w 2206752"/>
                <a:gd name="connsiteY4" fmla="*/ 2791968 h 2791968"/>
                <a:gd name="connsiteX5" fmla="*/ 0 w 2206752"/>
                <a:gd name="connsiteY5" fmla="*/ 2170176 h 2791968"/>
                <a:gd name="connsiteX0" fmla="*/ 12192 w 2218944"/>
                <a:gd name="connsiteY0" fmla="*/ 829056 h 2791968"/>
                <a:gd name="connsiteX1" fmla="*/ 12192 w 2218944"/>
                <a:gd name="connsiteY1" fmla="*/ 0 h 2791968"/>
                <a:gd name="connsiteX2" fmla="*/ 2218944 w 2218944"/>
                <a:gd name="connsiteY2" fmla="*/ 0 h 2791968"/>
                <a:gd name="connsiteX3" fmla="*/ 2206752 w 2218944"/>
                <a:gd name="connsiteY3" fmla="*/ 2791968 h 2791968"/>
                <a:gd name="connsiteX4" fmla="*/ 12192 w 2218944"/>
                <a:gd name="connsiteY4" fmla="*/ 2791968 h 2791968"/>
                <a:gd name="connsiteX5" fmla="*/ 0 w 2218944"/>
                <a:gd name="connsiteY5" fmla="*/ 1413032 h 279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4" h="2791968">
                  <a:moveTo>
                    <a:pt x="12192" y="829056"/>
                  </a:moveTo>
                  <a:lnTo>
                    <a:pt x="12192" y="0"/>
                  </a:lnTo>
                  <a:lnTo>
                    <a:pt x="2218944" y="0"/>
                  </a:lnTo>
                  <a:lnTo>
                    <a:pt x="2206752" y="2791968"/>
                  </a:lnTo>
                  <a:lnTo>
                    <a:pt x="12192" y="2791968"/>
                  </a:lnTo>
                  <a:lnTo>
                    <a:pt x="0" y="1413032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6388608" y="288950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5961888" y="468172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8168640" y="3681984"/>
              <a:ext cx="682752" cy="682752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8278368" y="374294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b="1" dirty="0"/>
                <a:t>A</a:t>
              </a:r>
            </a:p>
          </p:txBody>
        </p:sp>
      </p:grpSp>
      <p:sp>
        <p:nvSpPr>
          <p:cNvPr id="21" name="TekstSylinder 20"/>
          <p:cNvSpPr txBox="1"/>
          <p:nvPr/>
        </p:nvSpPr>
        <p:spPr>
          <a:xfrm>
            <a:off x="6327648" y="5547360"/>
            <a:ext cx="241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Måleområde:10 A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2414016" y="5583936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Måleområde: 2 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6160" y="0"/>
            <a:ext cx="7767638" cy="1141413"/>
          </a:xfrm>
        </p:spPr>
        <p:txBody>
          <a:bodyPr/>
          <a:lstStyle/>
          <a:p>
            <a:pPr algn="ctr"/>
            <a:r>
              <a:rPr lang="nb-NO" dirty="0"/>
              <a:t>Plott I/U-karakteristikk og effekt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80"/>
          <p:cNvPicPr/>
          <p:nvPr/>
        </p:nvPicPr>
        <p:blipFill>
          <a:blip r:embed="rId2"/>
          <a:stretch>
            <a:fillRect/>
          </a:stretch>
        </p:blipFill>
        <p:spPr>
          <a:xfrm>
            <a:off x="906780" y="1468754"/>
            <a:ext cx="7949388" cy="4589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326390"/>
            <a:ext cx="7767638" cy="11414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dirty="0"/>
              <a:t>Eksempel på målinger </a:t>
            </a:r>
            <a:br>
              <a:rPr lang="nb-NO" dirty="0"/>
            </a:br>
            <a:r>
              <a:rPr lang="nb-NO" dirty="0"/>
              <a:t>og beregning av fyllfaktor</a:t>
            </a:r>
          </a:p>
        </p:txBody>
      </p:sp>
      <p:pic>
        <p:nvPicPr>
          <p:cNvPr id="5" name="Pictur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876300" y="1785244"/>
            <a:ext cx="7875967" cy="3503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 5"/>
          <p:cNvSpPr/>
          <p:nvPr/>
        </p:nvSpPr>
        <p:spPr bwMode="auto">
          <a:xfrm>
            <a:off x="1744980" y="3215640"/>
            <a:ext cx="3954780" cy="126492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752600" y="2758440"/>
            <a:ext cx="4808220" cy="172212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52823"/>
          <a:stretch>
            <a:fillRect/>
          </a:stretch>
        </p:blipFill>
        <p:spPr bwMode="auto">
          <a:xfrm>
            <a:off x="3148050" y="5499759"/>
            <a:ext cx="2810790" cy="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6160" y="242571"/>
            <a:ext cx="7767638" cy="687070"/>
          </a:xfrm>
        </p:spPr>
        <p:txBody>
          <a:bodyPr/>
          <a:lstStyle/>
          <a:p>
            <a:pPr algn="ctr"/>
            <a:r>
              <a:rPr lang="nb-NO" dirty="0"/>
              <a:t>Program for dagen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2940" y="952500"/>
            <a:ext cx="8481060" cy="5707380"/>
          </a:xfrm>
        </p:spPr>
        <p:txBody>
          <a:bodyPr/>
          <a:lstStyle/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08:15 – 09:00	</a:t>
            </a:r>
            <a:r>
              <a:rPr lang="nb-NO" sz="1800" b="1" dirty="0">
                <a:solidFill>
                  <a:schemeClr val="accent4"/>
                </a:solidFill>
              </a:rPr>
              <a:t>Velkommen </a:t>
            </a:r>
            <a:r>
              <a:rPr lang="nb-NO" sz="1800" b="1">
                <a:solidFill>
                  <a:schemeClr val="accent4"/>
                </a:solidFill>
              </a:rPr>
              <a:t>og praktisk</a:t>
            </a:r>
            <a:r>
              <a:rPr lang="nb-NO" sz="1800">
                <a:solidFill>
                  <a:schemeClr val="accent4"/>
                </a:solidFill>
              </a:rPr>
              <a:t> (C2-101) </a:t>
            </a:r>
            <a:r>
              <a:rPr lang="nb-NO" sz="1800" dirty="0">
                <a:solidFill>
                  <a:schemeClr val="accent4"/>
                </a:solidFill>
              </a:rPr>
              <a:t/>
            </a:r>
            <a:br>
              <a:rPr lang="nb-NO" sz="1800" dirty="0">
                <a:solidFill>
                  <a:schemeClr val="accent4"/>
                </a:solidFill>
              </a:rPr>
            </a:br>
            <a:r>
              <a:rPr lang="nb-NO" sz="1800" dirty="0">
                <a:solidFill>
                  <a:schemeClr val="accent4"/>
                </a:solidFill>
              </a:rPr>
              <a:t> – Introduksjon </a:t>
            </a:r>
            <a:r>
              <a:rPr lang="nb-NO" sz="1800">
                <a:solidFill>
                  <a:schemeClr val="accent4"/>
                </a:solidFill>
              </a:rPr>
              <a:t>til solcelleteknologi</a:t>
            </a:r>
            <a:endParaRPr lang="nb-NO" sz="1800" dirty="0">
              <a:solidFill>
                <a:schemeClr val="accent4"/>
              </a:solidFill>
            </a:endParaRPr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09:00 – 09:15	</a:t>
            </a:r>
            <a:r>
              <a:rPr lang="nb-NO" sz="1800" b="1" dirty="0"/>
              <a:t>Pause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09:15 – 10:30	</a:t>
            </a:r>
            <a:r>
              <a:rPr lang="nb-NO" sz="1800" b="1" dirty="0">
                <a:solidFill>
                  <a:srgbClr val="FF0000"/>
                </a:solidFill>
              </a:rPr>
              <a:t>Framstilling og karakterisering av </a:t>
            </a:r>
            <a:r>
              <a:rPr lang="nb-NO" sz="1800" b="1">
                <a:solidFill>
                  <a:srgbClr val="FF0000"/>
                </a:solidFill>
              </a:rPr>
              <a:t>solcellepaneler </a:t>
            </a:r>
            <a:r>
              <a:rPr lang="nb-NO" sz="1800">
                <a:solidFill>
                  <a:srgbClr val="FF0000"/>
                </a:solidFill>
              </a:rPr>
              <a:t>(C2-101) </a:t>
            </a:r>
            <a:r>
              <a:rPr lang="nb-NO" sz="1800" b="1" dirty="0">
                <a:solidFill>
                  <a:srgbClr val="FF0000"/>
                </a:solidFill>
              </a:rPr>
              <a:t/>
            </a:r>
            <a:br>
              <a:rPr lang="nb-NO" sz="1800" b="1" dirty="0">
                <a:solidFill>
                  <a:srgbClr val="FF0000"/>
                </a:solidFill>
              </a:rPr>
            </a:br>
            <a:r>
              <a:rPr lang="nb-NO" sz="1800">
                <a:solidFill>
                  <a:srgbClr val="FF0000"/>
                </a:solidFill>
              </a:rPr>
              <a:t>– Laboratorium</a:t>
            </a:r>
            <a:endParaRPr lang="nb-NO" sz="1800" dirty="0">
              <a:solidFill>
                <a:srgbClr val="FF0000"/>
              </a:solidFill>
            </a:endParaRPr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10:30 – 10:45	</a:t>
            </a:r>
            <a:r>
              <a:rPr lang="nb-NO" sz="1800" b="1" dirty="0"/>
              <a:t>Pause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10:45 – 11:30</a:t>
            </a:r>
            <a:r>
              <a:rPr lang="nb-NO" sz="1800" b="1" dirty="0"/>
              <a:t>	Ulike solcelleprosjekter for </a:t>
            </a:r>
            <a:r>
              <a:rPr lang="nb-NO" sz="1800" b="1"/>
              <a:t>undervisning </a:t>
            </a:r>
            <a:r>
              <a:rPr lang="nb-NO" sz="1800"/>
              <a:t>(C2-101) </a:t>
            </a:r>
            <a:r>
              <a:rPr lang="nb-NO" sz="1800" b="1" dirty="0"/>
              <a:t/>
            </a:r>
            <a:br>
              <a:rPr lang="nb-NO" sz="1800" b="1" dirty="0"/>
            </a:br>
            <a:r>
              <a:rPr lang="nb-NO" sz="1800" dirty="0"/>
              <a:t>– Presentasjon </a:t>
            </a:r>
            <a:r>
              <a:rPr lang="nb-NO" sz="1800"/>
              <a:t>med demo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11:30 – 12:00	</a:t>
            </a:r>
            <a:r>
              <a:rPr lang="nb-NO" sz="1800" b="1" dirty="0"/>
              <a:t>Lunsj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 dirty="0"/>
              <a:t>12:00 – 12:45</a:t>
            </a:r>
            <a:r>
              <a:rPr lang="nb-NO" sz="1800" b="1" dirty="0"/>
              <a:t>	Introduksjon </a:t>
            </a:r>
            <a:r>
              <a:rPr lang="nb-NO" sz="1800" b="1"/>
              <a:t>til varmepumper </a:t>
            </a:r>
            <a:r>
              <a:rPr lang="nb-NO" sz="1800"/>
              <a:t>(C2-101) </a:t>
            </a:r>
            <a:r>
              <a:rPr lang="nb-NO" sz="1800" b="1" dirty="0"/>
              <a:t/>
            </a:r>
            <a:br>
              <a:rPr lang="nb-NO" sz="1800" b="1" dirty="0"/>
            </a:br>
            <a:r>
              <a:rPr lang="nb-NO" sz="1800"/>
              <a:t>– Didaktisk tilnærming med demonstrasjoner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/>
              <a:t>12:45 – 13:00	</a:t>
            </a:r>
            <a:r>
              <a:rPr lang="nb-NO" sz="1800" b="1"/>
              <a:t>Pause </a:t>
            </a:r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/>
              <a:t>13:00 – 14:00</a:t>
            </a:r>
            <a:r>
              <a:rPr lang="nb-NO" sz="1800" b="1"/>
              <a:t>	Registrering av fordampningsvarmen hos vann </a:t>
            </a:r>
            <a:r>
              <a:rPr lang="nb-NO" sz="1800"/>
              <a:t>(C2-101)</a:t>
            </a:r>
            <a:r>
              <a:rPr lang="nb-NO" sz="1800" b="1" dirty="0"/>
              <a:t/>
            </a:r>
            <a:br>
              <a:rPr lang="nb-NO" sz="1800" b="1" dirty="0"/>
            </a:br>
            <a:r>
              <a:rPr lang="nb-NO" sz="1800" dirty="0"/>
              <a:t>– </a:t>
            </a:r>
            <a:r>
              <a:rPr lang="nb-NO" sz="1800"/>
              <a:t>Kort presentasjon</a:t>
            </a:r>
            <a:r>
              <a:rPr lang="nb-NO" sz="1800" b="1" dirty="0"/>
              <a:t/>
            </a:r>
            <a:br>
              <a:rPr lang="nb-NO" sz="1800" b="1" dirty="0"/>
            </a:br>
            <a:r>
              <a:rPr lang="nb-NO" sz="1800"/>
              <a:t>– Arbeid på lab m/oppsummering og refleksjon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/>
              <a:t>14:00 – 14:45</a:t>
            </a:r>
            <a:r>
              <a:rPr lang="nb-NO" sz="1800" b="1" dirty="0"/>
              <a:t>	Måling av </a:t>
            </a:r>
            <a:r>
              <a:rPr lang="nb-NO" sz="1800" b="1"/>
              <a:t>virkningsgrad hos varmepumpe </a:t>
            </a:r>
            <a:r>
              <a:rPr lang="nb-NO" sz="1800"/>
              <a:t>(varmeteknisk lab)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/>
              <a:t>– Laboratorium m/kort intro</a:t>
            </a:r>
            <a:endParaRPr lang="nb-NO" sz="1800" dirty="0"/>
          </a:p>
          <a:p>
            <a:pPr marL="1524000" indent="-1524000">
              <a:lnSpc>
                <a:spcPct val="100000"/>
              </a:lnSpc>
              <a:buNone/>
            </a:pPr>
            <a:r>
              <a:rPr lang="nb-NO" sz="1800"/>
              <a:t>14:45 – 15:00</a:t>
            </a:r>
            <a:r>
              <a:rPr lang="nb-NO" sz="1800" dirty="0"/>
              <a:t>	</a:t>
            </a:r>
            <a:r>
              <a:rPr lang="nb-NO" sz="1800" b="1" dirty="0"/>
              <a:t>Oppsummering</a:t>
            </a:r>
            <a:br>
              <a:rPr lang="nb-NO" sz="1800" b="1" dirty="0"/>
            </a:br>
            <a:endParaRPr lang="nb-NO" sz="1800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613186" y="0"/>
            <a:ext cx="8530814" cy="6858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12" y="2517191"/>
            <a:ext cx="7994469" cy="129101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sz="4000" dirty="0"/>
              <a:t>Virkningsgrad</a:t>
            </a:r>
            <a:endParaRPr lang="nb-NO" sz="2000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5116" y="621364"/>
            <a:ext cx="7767638" cy="1141413"/>
          </a:xfrm>
        </p:spPr>
        <p:txBody>
          <a:bodyPr/>
          <a:lstStyle/>
          <a:p>
            <a:pPr algn="ctr"/>
            <a:r>
              <a:rPr lang="nb-NO" dirty="0"/>
              <a:t>Virkningsgrad</a:t>
            </a:r>
          </a:p>
        </p:txBody>
      </p:sp>
      <p:grpSp>
        <p:nvGrpSpPr>
          <p:cNvPr id="3" name="Gruppe 17"/>
          <p:cNvGrpSpPr/>
          <p:nvPr/>
        </p:nvGrpSpPr>
        <p:grpSpPr>
          <a:xfrm>
            <a:off x="680513" y="2083090"/>
            <a:ext cx="8229601" cy="1156996"/>
            <a:chOff x="802433" y="1436914"/>
            <a:chExt cx="8229601" cy="115699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5553" y="1607649"/>
              <a:ext cx="7995496" cy="85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ktangel 16"/>
            <p:cNvSpPr/>
            <p:nvPr/>
          </p:nvSpPr>
          <p:spPr bwMode="auto">
            <a:xfrm>
              <a:off x="802433" y="1436914"/>
              <a:ext cx="8229601" cy="11569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</p:grpSp>
      <p:grpSp>
        <p:nvGrpSpPr>
          <p:cNvPr id="4" name="Gruppe 31"/>
          <p:cNvGrpSpPr/>
          <p:nvPr/>
        </p:nvGrpSpPr>
        <p:grpSpPr>
          <a:xfrm>
            <a:off x="5620512" y="4242816"/>
            <a:ext cx="3267456" cy="1305294"/>
            <a:chOff x="5620512" y="4242816"/>
            <a:chExt cx="3267456" cy="1305294"/>
          </a:xfrm>
        </p:grpSpPr>
        <p:sp>
          <p:nvSpPr>
            <p:cNvPr id="24" name="TekstSylinder 23"/>
            <p:cNvSpPr txBox="1"/>
            <p:nvPr/>
          </p:nvSpPr>
          <p:spPr>
            <a:xfrm>
              <a:off x="7217664" y="4840224"/>
              <a:ext cx="6783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dirty="0">
                  <a:solidFill>
                    <a:schemeClr val="tx1"/>
                  </a:solidFill>
                </a:rPr>
                <a:t>P</a:t>
              </a:r>
              <a:r>
                <a:rPr lang="nb-NO" sz="4000" baseline="-25000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6486144" y="4242816"/>
              <a:ext cx="6783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4000" dirty="0">
                  <a:solidFill>
                    <a:schemeClr val="tx1"/>
                  </a:solidFill>
                </a:rPr>
                <a:t>P</a:t>
              </a:r>
              <a:r>
                <a:rPr lang="nb-NO" sz="4000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5620512" y="4620768"/>
              <a:ext cx="1024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dirty="0">
                  <a:solidFill>
                    <a:schemeClr val="tx1"/>
                  </a:solidFill>
                </a:rPr>
                <a:t>ν</a:t>
              </a:r>
              <a:r>
                <a:rPr lang="nb-NO" sz="4000" dirty="0">
                  <a:solidFill>
                    <a:schemeClr val="tx1"/>
                  </a:solidFill>
                </a:rPr>
                <a:t> =</a:t>
              </a:r>
              <a:endParaRPr lang="nb-NO" sz="40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Rett linje 27"/>
            <p:cNvCxnSpPr/>
            <p:nvPr/>
          </p:nvCxnSpPr>
          <p:spPr bwMode="auto">
            <a:xfrm>
              <a:off x="6437376" y="4974336"/>
              <a:ext cx="209702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kstSylinder 28"/>
            <p:cNvSpPr txBox="1"/>
            <p:nvPr/>
          </p:nvSpPr>
          <p:spPr>
            <a:xfrm>
              <a:off x="7205472" y="4267200"/>
              <a:ext cx="1682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000" dirty="0">
                  <a:solidFill>
                    <a:schemeClr val="tx1"/>
                  </a:solidFill>
                </a:rPr>
                <a:t>100 %</a:t>
              </a:r>
              <a:endParaRPr lang="nb-NO" sz="4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7156704" y="4596384"/>
              <a:ext cx="97536" cy="9753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</p:grpSp>
      <p:grpSp>
        <p:nvGrpSpPr>
          <p:cNvPr id="6" name="Gruppe 34"/>
          <p:cNvGrpSpPr/>
          <p:nvPr/>
        </p:nvGrpSpPr>
        <p:grpSpPr>
          <a:xfrm>
            <a:off x="743712" y="4169664"/>
            <a:ext cx="4579831" cy="2058817"/>
            <a:chOff x="743712" y="4169664"/>
            <a:chExt cx="4579831" cy="2058817"/>
          </a:xfrm>
        </p:grpSpPr>
        <p:grpSp>
          <p:nvGrpSpPr>
            <p:cNvPr id="7" name="Gruppe 32"/>
            <p:cNvGrpSpPr/>
            <p:nvPr/>
          </p:nvGrpSpPr>
          <p:grpSpPr>
            <a:xfrm>
              <a:off x="743712" y="4169664"/>
              <a:ext cx="4579831" cy="1609344"/>
              <a:chOff x="743712" y="4169664"/>
              <a:chExt cx="4579831" cy="1609344"/>
            </a:xfrm>
          </p:grpSpPr>
          <p:sp>
            <p:nvSpPr>
              <p:cNvPr id="19" name="Rektangel 18"/>
              <p:cNvSpPr/>
              <p:nvPr/>
            </p:nvSpPr>
            <p:spPr bwMode="auto">
              <a:xfrm>
                <a:off x="3240891" y="4169664"/>
                <a:ext cx="73152" cy="1609344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" pitchFamily="16" charset="0"/>
                  <a:buNone/>
                  <a:tabLst/>
                </a:pPr>
                <a:endParaRPr kumimoji="0" lang="nb-NO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endParaRPr>
              </a:p>
            </p:txBody>
          </p:sp>
          <p:sp>
            <p:nvSpPr>
              <p:cNvPr id="20" name="Pil høyre 19"/>
              <p:cNvSpPr/>
              <p:nvPr/>
            </p:nvSpPr>
            <p:spPr bwMode="auto">
              <a:xfrm>
                <a:off x="3490393" y="4866132"/>
                <a:ext cx="978408" cy="216408"/>
              </a:xfrm>
              <a:prstGeom prst="right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" pitchFamily="16" charset="0"/>
                  <a:buNone/>
                  <a:tabLst/>
                </a:pPr>
                <a:endParaRPr kumimoji="0" lang="nb-NO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endParaRPr>
              </a:p>
            </p:txBody>
          </p:sp>
          <p:sp>
            <p:nvSpPr>
              <p:cNvPr id="21" name="Pil høyre 20"/>
              <p:cNvSpPr/>
              <p:nvPr/>
            </p:nvSpPr>
            <p:spPr bwMode="auto">
              <a:xfrm>
                <a:off x="1598453" y="4578096"/>
                <a:ext cx="1466088" cy="792480"/>
              </a:xfrm>
              <a:prstGeom prst="rightArrow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" pitchFamily="16" charset="0"/>
                  <a:buNone/>
                  <a:tabLst/>
                </a:pPr>
                <a:endParaRPr kumimoji="0" lang="nb-NO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" pitchFamily="16" charset="0"/>
                </a:endParaRP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4645152" y="462039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000" dirty="0">
                    <a:solidFill>
                      <a:schemeClr val="tx1"/>
                    </a:solidFill>
                  </a:rPr>
                  <a:t>P</a:t>
                </a:r>
                <a:r>
                  <a:rPr lang="nb-NO" sz="4000" baseline="-250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743712" y="462039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000" dirty="0">
                    <a:solidFill>
                      <a:schemeClr val="tx1"/>
                    </a:solidFill>
                  </a:rPr>
                  <a:t>P</a:t>
                </a:r>
                <a:r>
                  <a:rPr lang="nb-NO" sz="4000" baseline="-25000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</p:grpSp>
        <p:sp>
          <p:nvSpPr>
            <p:cNvPr id="34" name="TekstSylinder 33"/>
            <p:cNvSpPr txBox="1"/>
            <p:nvPr/>
          </p:nvSpPr>
          <p:spPr>
            <a:xfrm>
              <a:off x="2706624" y="5766816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tx1"/>
                  </a:solidFill>
                </a:rPr>
                <a:t>Solcelle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7120" y="135891"/>
            <a:ext cx="7767638" cy="793750"/>
          </a:xfrm>
        </p:spPr>
        <p:txBody>
          <a:bodyPr/>
          <a:lstStyle/>
          <a:p>
            <a:pPr algn="ctr"/>
            <a:r>
              <a:rPr lang="nb-NO" dirty="0"/>
              <a:t>Prinsipiell oppkobling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1" y="927901"/>
            <a:ext cx="7398726" cy="505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4993001" y="5520146"/>
            <a:ext cx="3377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Lyskilde 300 - 500 W</a:t>
            </a: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 err="1">
                <a:solidFill>
                  <a:schemeClr val="tx1"/>
                </a:solidFill>
              </a:rPr>
              <a:t>Multimetere</a:t>
            </a:r>
            <a:endParaRPr lang="nb-NO" sz="2000" dirty="0">
              <a:solidFill>
                <a:schemeClr val="tx1"/>
              </a:solidFill>
            </a:endParaRPr>
          </a:p>
          <a:p>
            <a:pPr marL="177800" indent="-177800">
              <a:lnSpc>
                <a:spcPct val="100000"/>
              </a:lnSpc>
              <a:buFont typeface="Arial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Lysintensitetsmåler </a:t>
            </a:r>
            <a:endParaRPr lang="nb-NO" sz="2000" baseline="30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DCIM\101CASIO\CIMG0284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6797" t="3281" r="26680" b="2656"/>
          <a:stretch>
            <a:fillRect/>
          </a:stretch>
        </p:blipFill>
        <p:spPr bwMode="auto">
          <a:xfrm>
            <a:off x="5242560" y="3924299"/>
            <a:ext cx="978132" cy="1483213"/>
          </a:xfrm>
          <a:prstGeom prst="rect">
            <a:avLst/>
          </a:prstGeom>
          <a:noFill/>
        </p:spPr>
      </p:pic>
      <p:pic>
        <p:nvPicPr>
          <p:cNvPr id="3075" name="Picture 3" descr="E:\DCIM\101CASIO\CIMG0285.JPG"/>
          <p:cNvPicPr>
            <a:picLocks noChangeAspect="1" noChangeArrowheads="1"/>
          </p:cNvPicPr>
          <p:nvPr/>
        </p:nvPicPr>
        <p:blipFill>
          <a:blip r:embed="rId4" cstate="print"/>
          <a:srcRect l="29609" t="11250" r="33711" b="15781"/>
          <a:stretch>
            <a:fillRect/>
          </a:stretch>
        </p:blipFill>
        <p:spPr bwMode="auto">
          <a:xfrm>
            <a:off x="6400800" y="3939540"/>
            <a:ext cx="975475" cy="1455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Måling av virkningsgrad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4840" y="1653540"/>
            <a:ext cx="8427720" cy="44345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Velg den lastmotstanden som er nærmest toppnivået for effektkurven (optimal last)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Sett lampen ca. 40 cm fra lysmåleren og mål lysintensiteten. </a:t>
            </a:r>
            <a:br>
              <a:rPr lang="nb-NO" sz="2200" dirty="0"/>
            </a:br>
            <a:r>
              <a:rPr lang="nb-NO" sz="2200" dirty="0"/>
              <a:t>For en 500 W lyskaster vil den være ca. 500W/m</a:t>
            </a:r>
            <a:r>
              <a:rPr lang="nb-NO" sz="2200" baseline="30000" dirty="0"/>
              <a:t>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Beregn tilført effekt til solcellen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Plasser solcellepanelet i samme avstand og mål strømmen i (</a:t>
            </a:r>
            <a:r>
              <a:rPr lang="nb-NO" sz="2200" dirty="0" err="1"/>
              <a:t>I</a:t>
            </a:r>
            <a:r>
              <a:rPr lang="nb-NO" sz="2200" dirty="0"/>
              <a:t>), og spenning (U) over lastmotstanden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Beregn levert elektrisk effekt (P = I×U)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353140"/>
            <a:ext cx="7767638" cy="1141413"/>
          </a:xfrm>
        </p:spPr>
        <p:txBody>
          <a:bodyPr/>
          <a:lstStyle/>
          <a:p>
            <a:pPr algn="ctr"/>
            <a:r>
              <a:rPr lang="nb-NO" dirty="0"/>
              <a:t>Virkningsgraden</a:t>
            </a:r>
          </a:p>
        </p:txBody>
      </p:sp>
      <p:grpSp>
        <p:nvGrpSpPr>
          <p:cNvPr id="3" name="Gruppe 18"/>
          <p:cNvGrpSpPr/>
          <p:nvPr/>
        </p:nvGrpSpPr>
        <p:grpSpPr>
          <a:xfrm>
            <a:off x="874987" y="2749918"/>
            <a:ext cx="7512185" cy="810656"/>
            <a:chOff x="690468" y="3993502"/>
            <a:chExt cx="7512185" cy="810656"/>
          </a:xfrm>
        </p:grpSpPr>
        <p:sp>
          <p:nvSpPr>
            <p:cNvPr id="7" name="TekstSylinder 6"/>
            <p:cNvSpPr txBox="1"/>
            <p:nvPr/>
          </p:nvSpPr>
          <p:spPr>
            <a:xfrm>
              <a:off x="690468" y="4404048"/>
              <a:ext cx="7512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Målt lyseffekt _____W/m</a:t>
              </a:r>
              <a:r>
                <a:rPr lang="nb-NO" sz="2000" baseline="30000" dirty="0">
                  <a:solidFill>
                    <a:schemeClr val="tx1"/>
                  </a:solidFill>
                </a:rPr>
                <a:t>2</a:t>
              </a:r>
              <a:r>
                <a:rPr lang="nb-NO" sz="2000" dirty="0">
                  <a:solidFill>
                    <a:schemeClr val="tx1"/>
                  </a:solidFill>
                </a:rPr>
                <a:t> x Solcelleareal  _____m</a:t>
              </a:r>
              <a:r>
                <a:rPr lang="nb-NO" sz="2000" baseline="30000" dirty="0">
                  <a:solidFill>
                    <a:schemeClr val="tx1"/>
                  </a:solidFill>
                </a:rPr>
                <a:t>2</a:t>
              </a:r>
              <a:r>
                <a:rPr lang="nb-NO" sz="2000" dirty="0">
                  <a:solidFill>
                    <a:schemeClr val="tx1"/>
                  </a:solidFill>
                </a:rPr>
                <a:t> = _______W</a:t>
              </a: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691360" y="3993502"/>
              <a:ext cx="3250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Lyseffekt levert til solcellen =</a:t>
              </a:r>
            </a:p>
          </p:txBody>
        </p:sp>
      </p:grpSp>
      <p:grpSp>
        <p:nvGrpSpPr>
          <p:cNvPr id="4" name="Gruppe 19"/>
          <p:cNvGrpSpPr/>
          <p:nvPr/>
        </p:nvGrpSpPr>
        <p:grpSpPr>
          <a:xfrm>
            <a:off x="885540" y="5038531"/>
            <a:ext cx="7623105" cy="950483"/>
            <a:chOff x="995268" y="5038531"/>
            <a:chExt cx="7623105" cy="950483"/>
          </a:xfrm>
        </p:grpSpPr>
        <p:sp>
          <p:nvSpPr>
            <p:cNvPr id="8" name="TekstSylinder 7"/>
            <p:cNvSpPr txBox="1"/>
            <p:nvPr/>
          </p:nvSpPr>
          <p:spPr>
            <a:xfrm>
              <a:off x="995268" y="5336363"/>
              <a:ext cx="192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Virkningsgrad = </a:t>
              </a:r>
            </a:p>
          </p:txBody>
        </p:sp>
        <p:cxnSp>
          <p:nvCxnSpPr>
            <p:cNvPr id="13" name="Rett linje 12"/>
            <p:cNvCxnSpPr/>
            <p:nvPr/>
          </p:nvCxnSpPr>
          <p:spPr bwMode="auto">
            <a:xfrm flipV="1">
              <a:off x="2868106" y="5523722"/>
              <a:ext cx="4484420" cy="689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kstSylinder 13"/>
            <p:cNvSpPr txBox="1"/>
            <p:nvPr/>
          </p:nvSpPr>
          <p:spPr>
            <a:xfrm>
              <a:off x="2893392" y="5038531"/>
              <a:ext cx="389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Lyseffekt levert til solcellen x 100%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2986693" y="5542384"/>
              <a:ext cx="3687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Elektrisk effekt levert til motstand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7391755" y="5281128"/>
              <a:ext cx="1226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1"/>
                  </a:solidFill>
                </a:rPr>
                <a:t>=_______</a:t>
              </a:r>
            </a:p>
            <a:p>
              <a:endParaRPr lang="nb-NO" sz="2000" dirty="0"/>
            </a:p>
          </p:txBody>
        </p:sp>
      </p:grpSp>
      <p:grpSp>
        <p:nvGrpSpPr>
          <p:cNvPr id="6" name="Gruppe 17"/>
          <p:cNvGrpSpPr/>
          <p:nvPr/>
        </p:nvGrpSpPr>
        <p:grpSpPr>
          <a:xfrm>
            <a:off x="802433" y="1436914"/>
            <a:ext cx="8229601" cy="1156996"/>
            <a:chOff x="802433" y="1436914"/>
            <a:chExt cx="8229601" cy="115699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5553" y="1607649"/>
              <a:ext cx="7995496" cy="85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ktangel 16"/>
            <p:cNvSpPr/>
            <p:nvPr/>
          </p:nvSpPr>
          <p:spPr bwMode="auto">
            <a:xfrm>
              <a:off x="802433" y="1436914"/>
              <a:ext cx="8229601" cy="11569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6" charset="0"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" pitchFamily="16" charset="0"/>
              </a:endParaRPr>
            </a:p>
          </p:txBody>
        </p:sp>
      </p:grpSp>
      <p:sp>
        <p:nvSpPr>
          <p:cNvPr id="18" name="TekstSylinder 17"/>
          <p:cNvSpPr txBox="1"/>
          <p:nvPr/>
        </p:nvSpPr>
        <p:spPr>
          <a:xfrm>
            <a:off x="891260" y="3900198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Levert elektrisk effekt til belastningsmotstanden:</a:t>
            </a:r>
            <a:br>
              <a:rPr lang="nb-NO" sz="2000" dirty="0">
                <a:solidFill>
                  <a:schemeClr val="tx1"/>
                </a:solidFill>
              </a:rPr>
            </a:br>
            <a:r>
              <a:rPr lang="nb-NO" sz="2000" dirty="0">
                <a:solidFill>
                  <a:schemeClr val="tx1"/>
                </a:solidFill>
              </a:rPr>
              <a:t>Strøm x Spenning (v/optimal motstand: _____</a:t>
            </a:r>
            <a:r>
              <a:rPr lang="el-GR" sz="2000" dirty="0">
                <a:solidFill>
                  <a:schemeClr val="tx1"/>
                </a:solidFill>
              </a:rPr>
              <a:t>Ω</a:t>
            </a:r>
            <a:r>
              <a:rPr lang="nb-NO" sz="2000" dirty="0">
                <a:solidFill>
                  <a:schemeClr val="tx1"/>
                </a:solidFill>
              </a:rPr>
              <a:t>)  = </a:t>
            </a:r>
            <a:r>
              <a:rPr lang="nb-NO" sz="2000" dirty="0" err="1">
                <a:solidFill>
                  <a:schemeClr val="tx1"/>
                </a:solidFill>
              </a:rPr>
              <a:t>I</a:t>
            </a:r>
            <a:r>
              <a:rPr lang="nb-NO" sz="2000" baseline="-25000" dirty="0" err="1">
                <a:solidFill>
                  <a:schemeClr val="tx1"/>
                </a:solidFill>
              </a:rPr>
              <a:t>o</a:t>
            </a:r>
            <a:r>
              <a:rPr lang="nb-NO" sz="2000" dirty="0">
                <a:solidFill>
                  <a:schemeClr val="tx1"/>
                </a:solidFill>
              </a:rPr>
              <a:t> x </a:t>
            </a:r>
            <a:r>
              <a:rPr lang="nb-NO" sz="2000" dirty="0" err="1">
                <a:solidFill>
                  <a:schemeClr val="tx1"/>
                </a:solidFill>
              </a:rPr>
              <a:t>U</a:t>
            </a:r>
            <a:r>
              <a:rPr lang="nb-NO" sz="2000" baseline="-25000" dirty="0" err="1">
                <a:solidFill>
                  <a:schemeClr val="tx1"/>
                </a:solidFill>
              </a:rPr>
              <a:t>o</a:t>
            </a:r>
            <a:r>
              <a:rPr lang="nb-NO" sz="2000" dirty="0">
                <a:solidFill>
                  <a:schemeClr val="tx1"/>
                </a:solidFill>
              </a:rPr>
              <a:t>= ______W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8872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dirty="0"/>
              <a:t>Virkningsgraden til solcellepanelet</a:t>
            </a:r>
            <a:br>
              <a:rPr lang="nb-NO" dirty="0"/>
            </a:br>
            <a:r>
              <a:rPr lang="nb-NO" sz="2200" dirty="0"/>
              <a:t>Mål kortslutningsstrøm, tomgangsspenning og virkningsgrad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0800" y="1192960"/>
            <a:ext cx="5212800" cy="5409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Slå på lyset og sett lampa i en avstand så du får I</a:t>
            </a:r>
            <a:r>
              <a:rPr lang="nb-NO" baseline="-25000" dirty="0"/>
              <a:t>L</a:t>
            </a:r>
            <a:r>
              <a:rPr lang="nb-NO" dirty="0"/>
              <a:t> = 800 W/m</a:t>
            </a:r>
            <a:r>
              <a:rPr lang="nb-NO" baseline="30000" dirty="0"/>
              <a:t>2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Mål tomgangsspenning</a:t>
            </a:r>
            <a:br>
              <a:rPr lang="nb-NO" dirty="0"/>
            </a:br>
            <a:r>
              <a:rPr lang="nb-NO" sz="2000" dirty="0"/>
              <a:t>(spenning uten belastning)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Mål kortslutningsstrøm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(strøm når lasten er kortsluttet)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Bergen lyseffekt som treffer panelet</a:t>
            </a:r>
            <a:br>
              <a:rPr lang="nb-NO" dirty="0"/>
            </a:br>
            <a:r>
              <a:rPr lang="nb-NO" dirty="0"/>
              <a:t>(I</a:t>
            </a:r>
            <a:r>
              <a:rPr lang="nb-NO" baseline="-25000" dirty="0"/>
              <a:t>L</a:t>
            </a:r>
            <a:r>
              <a:rPr lang="nb-NO" dirty="0"/>
              <a:t> ∙ A</a:t>
            </a:r>
            <a:r>
              <a:rPr lang="nb-NO" baseline="-25000" dirty="0"/>
              <a:t>S</a:t>
            </a:r>
            <a:r>
              <a:rPr lang="nb-NO" dirty="0"/>
              <a:t>) hvor A</a:t>
            </a:r>
            <a:r>
              <a:rPr lang="nb-NO" baseline="-25000" dirty="0"/>
              <a:t>S</a:t>
            </a:r>
            <a:r>
              <a:rPr lang="nb-NO" dirty="0"/>
              <a:t> er arealet av solcellene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Mål strøm (I) og spenning (U) i belastningen (lastmotstanden)en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Beregn levert effekt til belastning </a:t>
            </a:r>
            <a:br>
              <a:rPr lang="nb-NO" dirty="0"/>
            </a:br>
            <a:r>
              <a:rPr lang="nb-NO" dirty="0"/>
              <a:t>(P = U ∙ I)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dirty="0"/>
              <a:t>Beregn virkningsgrad = U ∙ I / I</a:t>
            </a:r>
            <a:r>
              <a:rPr lang="nb-NO" baseline="-25000" dirty="0"/>
              <a:t>L</a:t>
            </a:r>
            <a:r>
              <a:rPr lang="nb-NO" dirty="0"/>
              <a:t> ∙ A</a:t>
            </a:r>
            <a:r>
              <a:rPr lang="nb-NO" baseline="-25000" dirty="0"/>
              <a:t>S</a:t>
            </a:r>
            <a:endParaRPr lang="nb-NO" dirty="0"/>
          </a:p>
          <a:p>
            <a:endParaRPr lang="nb-NO" baseline="30000" dirty="0"/>
          </a:p>
          <a:p>
            <a:endParaRPr lang="nb-NO" dirty="0"/>
          </a:p>
        </p:txBody>
      </p:sp>
      <p:grpSp>
        <p:nvGrpSpPr>
          <p:cNvPr id="5" name="Gruppe 15"/>
          <p:cNvGrpSpPr/>
          <p:nvPr/>
        </p:nvGrpSpPr>
        <p:grpSpPr>
          <a:xfrm>
            <a:off x="6091791" y="1598686"/>
            <a:ext cx="2767422" cy="3766602"/>
            <a:chOff x="5522734" y="1582007"/>
            <a:chExt cx="3100483" cy="4043673"/>
          </a:xfrm>
        </p:grpSpPr>
        <p:grpSp>
          <p:nvGrpSpPr>
            <p:cNvPr id="16" name="Gruppe 4"/>
            <p:cNvGrpSpPr/>
            <p:nvPr/>
          </p:nvGrpSpPr>
          <p:grpSpPr>
            <a:xfrm>
              <a:off x="5730494" y="1582007"/>
              <a:ext cx="2361613" cy="1579030"/>
              <a:chOff x="5441430" y="1678898"/>
              <a:chExt cx="2608288" cy="1579030"/>
            </a:xfrm>
          </p:grpSpPr>
          <p:pic>
            <p:nvPicPr>
              <p:cNvPr id="6" name="Bilde 5" descr="CIMG4968.JPG"/>
              <p:cNvPicPr>
                <a:picLocks noChangeAspect="1"/>
              </p:cNvPicPr>
              <p:nvPr/>
            </p:nvPicPr>
            <p:blipFill>
              <a:blip r:embed="rId2" cstate="print"/>
              <a:srcRect l="19973" t="29349" r="18402" b="19445"/>
              <a:stretch>
                <a:fillRect/>
              </a:stretch>
            </p:blipFill>
            <p:spPr>
              <a:xfrm>
                <a:off x="5646698" y="1780355"/>
                <a:ext cx="2370956" cy="1477573"/>
              </a:xfrm>
              <a:prstGeom prst="rect">
                <a:avLst/>
              </a:prstGeom>
            </p:spPr>
          </p:pic>
          <p:sp>
            <p:nvSpPr>
              <p:cNvPr id="7" name="Rektangel 6"/>
              <p:cNvSpPr/>
              <p:nvPr/>
            </p:nvSpPr>
            <p:spPr>
              <a:xfrm>
                <a:off x="5441430" y="1678898"/>
                <a:ext cx="2608288" cy="1573967"/>
              </a:xfrm>
              <a:prstGeom prst="rect">
                <a:avLst/>
              </a:prstGeom>
              <a:noFill/>
              <a:ln w="3175">
                <a:solidFill>
                  <a:srgbClr val="BBAC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" name="Frihåndsform 7"/>
            <p:cNvSpPr/>
            <p:nvPr/>
          </p:nvSpPr>
          <p:spPr>
            <a:xfrm>
              <a:off x="5522734" y="2337473"/>
              <a:ext cx="2846145" cy="2337473"/>
            </a:xfrm>
            <a:custGeom>
              <a:avLst/>
              <a:gdLst>
                <a:gd name="connsiteX0" fmla="*/ 2519141 w 2846145"/>
                <a:gd name="connsiteY0" fmla="*/ 6055 h 2337473"/>
                <a:gd name="connsiteX1" fmla="*/ 2827979 w 2846145"/>
                <a:gd name="connsiteY1" fmla="*/ 0 h 2337473"/>
                <a:gd name="connsiteX2" fmla="*/ 2846145 w 2846145"/>
                <a:gd name="connsiteY2" fmla="*/ 2337473 h 2337473"/>
                <a:gd name="connsiteX3" fmla="*/ 0 w 2846145"/>
                <a:gd name="connsiteY3" fmla="*/ 2331417 h 2337473"/>
                <a:gd name="connsiteX4" fmla="*/ 18167 w 2846145"/>
                <a:gd name="connsiteY4" fmla="*/ 42389 h 2337473"/>
                <a:gd name="connsiteX5" fmla="*/ 448116 w 2846145"/>
                <a:gd name="connsiteY5" fmla="*/ 42389 h 233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145" h="2337473">
                  <a:moveTo>
                    <a:pt x="2519141" y="6055"/>
                  </a:moveTo>
                  <a:lnTo>
                    <a:pt x="2827979" y="0"/>
                  </a:lnTo>
                  <a:lnTo>
                    <a:pt x="2846145" y="2337473"/>
                  </a:lnTo>
                  <a:lnTo>
                    <a:pt x="0" y="2331417"/>
                  </a:lnTo>
                  <a:lnTo>
                    <a:pt x="18167" y="42389"/>
                  </a:lnTo>
                  <a:lnTo>
                    <a:pt x="448116" y="4238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Ellipse 8"/>
            <p:cNvSpPr/>
            <p:nvPr/>
          </p:nvSpPr>
          <p:spPr>
            <a:xfrm>
              <a:off x="8084266" y="3348763"/>
              <a:ext cx="538951" cy="53895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6527967" y="4572000"/>
              <a:ext cx="799343" cy="2119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ihåndsform 10"/>
            <p:cNvSpPr/>
            <p:nvPr/>
          </p:nvSpPr>
          <p:spPr>
            <a:xfrm>
              <a:off x="6037462" y="4656779"/>
              <a:ext cx="1719799" cy="702453"/>
            </a:xfrm>
            <a:custGeom>
              <a:avLst/>
              <a:gdLst>
                <a:gd name="connsiteX0" fmla="*/ 12112 w 1719799"/>
                <a:gd name="connsiteY0" fmla="*/ 0 h 702453"/>
                <a:gd name="connsiteX1" fmla="*/ 0 w 1719799"/>
                <a:gd name="connsiteY1" fmla="*/ 702453 h 702453"/>
                <a:gd name="connsiteX2" fmla="*/ 1713743 w 1719799"/>
                <a:gd name="connsiteY2" fmla="*/ 702453 h 702453"/>
                <a:gd name="connsiteX3" fmla="*/ 1719799 w 1719799"/>
                <a:gd name="connsiteY3" fmla="*/ 18167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9799" h="702453">
                  <a:moveTo>
                    <a:pt x="12112" y="0"/>
                  </a:moveTo>
                  <a:lnTo>
                    <a:pt x="0" y="702453"/>
                  </a:lnTo>
                  <a:lnTo>
                    <a:pt x="1713743" y="702453"/>
                  </a:lnTo>
                  <a:cubicBezTo>
                    <a:pt x="1715762" y="474358"/>
                    <a:pt x="1717780" y="246262"/>
                    <a:pt x="1719799" y="1816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667249" y="5086729"/>
              <a:ext cx="538951" cy="53895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2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7696705" y="4626501"/>
              <a:ext cx="115057" cy="11505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996082" y="4621454"/>
              <a:ext cx="115057" cy="11505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6243353" y="4172328"/>
              <a:ext cx="1455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Lastmotstand</a:t>
              </a:r>
            </a:p>
          </p:txBody>
        </p:sp>
      </p:grpSp>
      <p:pic>
        <p:nvPicPr>
          <p:cNvPr id="4" name="Bilde 3" descr="CIMG497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8689" t="22732" r="16721" b="24153"/>
          <a:stretch>
            <a:fillRect/>
          </a:stretch>
        </p:blipFill>
        <p:spPr>
          <a:xfrm rot="16200000">
            <a:off x="4923515" y="2258350"/>
            <a:ext cx="5110268" cy="29188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613186" y="0"/>
            <a:ext cx="8530814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6" charset="0"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pitchFamily="1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675" y="2302043"/>
            <a:ext cx="7175351" cy="20351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b-NO" sz="4400" dirty="0"/>
              <a:t>Enkelt solcellepanel </a:t>
            </a:r>
            <a:br>
              <a:rPr lang="nb-NO" sz="4400" dirty="0"/>
            </a:br>
            <a:r>
              <a:rPr lang="nb-NO" sz="4400" dirty="0"/>
              <a:t>med tre celler</a:t>
            </a:r>
            <a:br>
              <a:rPr lang="nb-NO" sz="4400" dirty="0"/>
            </a:br>
            <a:r>
              <a:rPr lang="nb-NO" sz="2400" dirty="0"/>
              <a:t>Brukt under Energiløypa ved NTNU</a:t>
            </a:r>
            <a:endParaRPr lang="nb-NO" sz="4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Lag solcellepanel</a:t>
            </a:r>
            <a:br>
              <a:rPr lang="nb-NO" dirty="0"/>
            </a:br>
            <a:r>
              <a:rPr lang="nb-NO" sz="2000" dirty="0"/>
              <a:t>Skjær til  </a:t>
            </a:r>
            <a:r>
              <a:rPr lang="nb-NO" sz="2000" dirty="0" err="1"/>
              <a:t>solcellebitene</a:t>
            </a:r>
            <a:r>
              <a:rPr lang="nb-NO" sz="2000" dirty="0"/>
              <a:t> og koblingsbåndet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2800" y="1600200"/>
            <a:ext cx="2957157" cy="4525963"/>
          </a:xfrm>
        </p:spPr>
        <p:txBody>
          <a:bodyPr/>
          <a:lstStyle/>
          <a:p>
            <a:pPr marL="324000">
              <a:lnSpc>
                <a:spcPct val="100000"/>
              </a:lnSpc>
              <a:spcBef>
                <a:spcPts val="1200"/>
              </a:spcBef>
            </a:pPr>
            <a:r>
              <a:rPr lang="nb-NO" dirty="0"/>
              <a:t>Bruk tre solcelle </a:t>
            </a:r>
            <a:br>
              <a:rPr lang="nb-NO" dirty="0"/>
            </a:br>
            <a:r>
              <a:rPr lang="nb-NO" dirty="0"/>
              <a:t>biter a 2,5 x 7,5 cm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</a:pPr>
            <a:r>
              <a:rPr lang="nb-NO" dirty="0"/>
              <a:t>Pass på at </a:t>
            </a:r>
            <a:br>
              <a:rPr lang="nb-NO" dirty="0"/>
            </a:br>
            <a:r>
              <a:rPr lang="nb-NO" dirty="0"/>
              <a:t>strømskinna</a:t>
            </a:r>
            <a:br>
              <a:rPr lang="nb-NO" dirty="0"/>
            </a:br>
            <a:r>
              <a:rPr lang="nb-NO" dirty="0"/>
              <a:t>er på samme </a:t>
            </a:r>
            <a:br>
              <a:rPr lang="nb-NO" dirty="0"/>
            </a:br>
            <a:r>
              <a:rPr lang="nb-NO" dirty="0"/>
              <a:t>side av cella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</a:pPr>
            <a:r>
              <a:rPr lang="nb-NO" dirty="0"/>
              <a:t>Mål opp 2 x 5 cm</a:t>
            </a:r>
            <a:br>
              <a:rPr lang="nb-NO" dirty="0"/>
            </a:br>
            <a:r>
              <a:rPr lang="nb-NO" dirty="0"/>
              <a:t>og 2 x 10 cm </a:t>
            </a:r>
            <a:br>
              <a:rPr lang="nb-NO" dirty="0"/>
            </a:br>
            <a:r>
              <a:rPr lang="nb-NO" dirty="0"/>
              <a:t>koblingsbånd</a:t>
            </a:r>
          </a:p>
        </p:txBody>
      </p:sp>
      <p:pic>
        <p:nvPicPr>
          <p:cNvPr id="6" name="Bilde 5" descr="Skjermbilde.JPG"/>
          <p:cNvPicPr>
            <a:picLocks noChangeAspect="1"/>
          </p:cNvPicPr>
          <p:nvPr/>
        </p:nvPicPr>
        <p:blipFill>
          <a:blip r:embed="rId2"/>
          <a:srcRect l="2234" r="2234"/>
          <a:stretch>
            <a:fillRect/>
          </a:stretch>
        </p:blipFill>
        <p:spPr>
          <a:xfrm>
            <a:off x="3694670" y="1737975"/>
            <a:ext cx="5184643" cy="36310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83557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1519238" algn="l"/>
              </a:tabLst>
            </a:pPr>
            <a:r>
              <a:rPr lang="nb-NO" dirty="0"/>
              <a:t>Lag solcellepanel</a:t>
            </a:r>
            <a:br>
              <a:rPr lang="nb-NO" dirty="0"/>
            </a:br>
            <a:r>
              <a:rPr lang="nb-NO" sz="2000" dirty="0"/>
              <a:t>fest koblingsbåndene på oversiden som vist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5833" y="1961356"/>
            <a:ext cx="7759923" cy="38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223200"/>
            <a:ext cx="7767638" cy="14579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dirty="0"/>
              <a:t>Lag solcellepanel</a:t>
            </a:r>
            <a:br>
              <a:rPr lang="nb-NO" dirty="0"/>
            </a:br>
            <a:r>
              <a:rPr lang="nb-NO" sz="2400" dirty="0"/>
              <a:t>fest </a:t>
            </a:r>
            <a:r>
              <a:rPr lang="nb-NO" sz="2400" dirty="0" err="1"/>
              <a:t>koblingbåndene</a:t>
            </a:r>
            <a:r>
              <a:rPr lang="nb-NO" sz="2400" dirty="0"/>
              <a:t> til baksiden, sørg for at forsiden kobles til baksiden på neste side (seriekobling)</a:t>
            </a:r>
            <a:endParaRPr lang="nb-N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412" y="1863031"/>
            <a:ext cx="8445990" cy="43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dirty="0"/>
              <a:t>Lag solcellepanel</a:t>
            </a:r>
            <a:br>
              <a:rPr lang="nb-NO" dirty="0"/>
            </a:br>
            <a:r>
              <a:rPr lang="nb-NO" sz="2400" dirty="0"/>
              <a:t>Legg cellene mellom lamineringsplast (husk sveiset kant)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183" y="1485255"/>
            <a:ext cx="59626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222950"/>
            <a:ext cx="7767638" cy="11414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dirty="0"/>
              <a:t>Lag solcellepanel</a:t>
            </a:r>
            <a:br>
              <a:rPr lang="nb-NO" dirty="0"/>
            </a:br>
            <a:r>
              <a:rPr lang="nb-NO" sz="2400" dirty="0"/>
              <a:t>brett inn koblingsbåndene som stikker ut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360" y="1500758"/>
            <a:ext cx="6810223" cy="48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b-NO" dirty="0"/>
              <a:t>Lag solcellepanel</a:t>
            </a:r>
            <a:br>
              <a:rPr lang="nb-NO" dirty="0"/>
            </a:br>
            <a:r>
              <a:rPr lang="nb-NO" sz="2400" dirty="0"/>
              <a:t>Laminering av solcellepanelene</a:t>
            </a:r>
            <a:endParaRPr lang="nb-N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200" y="1986630"/>
            <a:ext cx="8065979" cy="37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34362</TotalTime>
  <Words>286</Words>
  <Application>Microsoft Office PowerPoint</Application>
  <PresentationFormat>Skjermfremvisning (4:3)</PresentationFormat>
  <Paragraphs>121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Standard utforming</vt:lpstr>
      <vt:lpstr>Solcelle-laboratorium EDU3025 – Energi og klima 19. mars 2020</vt:lpstr>
      <vt:lpstr>Program for dagen</vt:lpstr>
      <vt:lpstr>Enkelt solcellepanel  med tre celler Brukt under Energiløypa ved NTNU</vt:lpstr>
      <vt:lpstr>Lag solcellepanel Skjær til  solcellebitene og koblingsbåndet</vt:lpstr>
      <vt:lpstr>Lag solcellepanel fest koblingsbåndene på oversiden som vist</vt:lpstr>
      <vt:lpstr>Lag solcellepanel fest koblingbåndene til baksiden, sørg for at forsiden kobles til baksiden på neste side (seriekobling)</vt:lpstr>
      <vt:lpstr>Lag solcellepanel Legg cellene mellom lamineringsplast (husk sveiset kant)</vt:lpstr>
      <vt:lpstr>Lag solcellepanel brett inn koblingsbåndene som stikker ut</vt:lpstr>
      <vt:lpstr>Lag solcellepanel Laminering av solcellepanelene</vt:lpstr>
      <vt:lpstr>Koble opp fire solcellepaneler og få en radio til å spille</vt:lpstr>
      <vt:lpstr>Karakterisering av solceller</vt:lpstr>
      <vt:lpstr>Karakterisering av solceller</vt:lpstr>
      <vt:lpstr>Prinsipiell oppkobling</vt:lpstr>
      <vt:lpstr>Praktisk oppkoblingen</vt:lpstr>
      <vt:lpstr>I/U-karakteristikk og fyllfaktor</vt:lpstr>
      <vt:lpstr>Karakterisering av solcellene</vt:lpstr>
      <vt:lpstr>Tomgangsspenning og kortslutningsstrøm</vt:lpstr>
      <vt:lpstr>Plott I/U-karakteristikk og effekt</vt:lpstr>
      <vt:lpstr>Eksempel på målinger  og beregning av fyllfaktor</vt:lpstr>
      <vt:lpstr>Virkningsgrad</vt:lpstr>
      <vt:lpstr>Virkningsgrad</vt:lpstr>
      <vt:lpstr>Prinsipiell oppkobling</vt:lpstr>
      <vt:lpstr>Måling av virkningsgrad</vt:lpstr>
      <vt:lpstr>Virkningsgraden</vt:lpstr>
      <vt:lpstr>Virkningsgraden til solcellepanelet Mål kortslutningsstrøm, tomgangsspenning og virkningsgrad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Matematisk modellering i læreplanen</dc:title>
  <dc:creator>Nikro</dc:creator>
  <cp:lastModifiedBy>Nikro</cp:lastModifiedBy>
  <cp:revision>882</cp:revision>
  <dcterms:modified xsi:type="dcterms:W3CDTF">2020-03-23T14:59:32Z</dcterms:modified>
</cp:coreProperties>
</file>