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89" r:id="rId2"/>
    <p:sldId id="626" r:id="rId3"/>
    <p:sldId id="743" r:id="rId4"/>
    <p:sldId id="741" r:id="rId5"/>
    <p:sldId id="742" r:id="rId6"/>
    <p:sldId id="442"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4" r:id="rId27"/>
    <p:sldId id="786" r:id="rId28"/>
    <p:sldId id="787" r:id="rId29"/>
    <p:sldId id="630" r:id="rId30"/>
    <p:sldId id="631" r:id="rId31"/>
    <p:sldId id="632" r:id="rId32"/>
    <p:sldId id="633" r:id="rId33"/>
    <p:sldId id="634" r:id="rId34"/>
    <p:sldId id="635" r:id="rId35"/>
    <p:sldId id="636" r:id="rId36"/>
    <p:sldId id="637" r:id="rId37"/>
    <p:sldId id="716" r:id="rId38"/>
    <p:sldId id="717" r:id="rId39"/>
    <p:sldId id="718" r:id="rId40"/>
    <p:sldId id="719" r:id="rId41"/>
    <p:sldId id="720" r:id="rId42"/>
    <p:sldId id="721" r:id="rId43"/>
    <p:sldId id="722" r:id="rId44"/>
    <p:sldId id="723" r:id="rId45"/>
  </p:sldIdLst>
  <p:sldSz cx="9144000" cy="6858000" type="screen4x3"/>
  <p:notesSz cx="6870700" cy="9774238"/>
  <p:defaultTextStyle>
    <a:defPPr>
      <a:defRPr lang="en-GB"/>
    </a:defPPr>
    <a:lvl1pPr algn="l" defTabSz="449263" rtl="0" fontAlgn="base">
      <a:spcBef>
        <a:spcPct val="0"/>
      </a:spcBef>
      <a:spcAft>
        <a:spcPct val="0"/>
      </a:spcAft>
      <a:defRPr sz="2400" kern="1200">
        <a:solidFill>
          <a:schemeClr val="bg1"/>
        </a:solidFill>
        <a:latin typeface="Times"/>
        <a:ea typeface="+mn-ea"/>
        <a:cs typeface="+mn-cs"/>
      </a:defRPr>
    </a:lvl1pPr>
    <a:lvl2pPr marL="457200" algn="l" defTabSz="449263" rtl="0" fontAlgn="base">
      <a:spcBef>
        <a:spcPct val="0"/>
      </a:spcBef>
      <a:spcAft>
        <a:spcPct val="0"/>
      </a:spcAft>
      <a:defRPr sz="2400" kern="1200">
        <a:solidFill>
          <a:schemeClr val="bg1"/>
        </a:solidFill>
        <a:latin typeface="Times"/>
        <a:ea typeface="+mn-ea"/>
        <a:cs typeface="+mn-cs"/>
      </a:defRPr>
    </a:lvl2pPr>
    <a:lvl3pPr marL="914400" algn="l" defTabSz="449263" rtl="0" fontAlgn="base">
      <a:spcBef>
        <a:spcPct val="0"/>
      </a:spcBef>
      <a:spcAft>
        <a:spcPct val="0"/>
      </a:spcAft>
      <a:defRPr sz="2400" kern="1200">
        <a:solidFill>
          <a:schemeClr val="bg1"/>
        </a:solidFill>
        <a:latin typeface="Times"/>
        <a:ea typeface="+mn-ea"/>
        <a:cs typeface="+mn-cs"/>
      </a:defRPr>
    </a:lvl3pPr>
    <a:lvl4pPr marL="1371600" algn="l" defTabSz="449263" rtl="0" fontAlgn="base">
      <a:spcBef>
        <a:spcPct val="0"/>
      </a:spcBef>
      <a:spcAft>
        <a:spcPct val="0"/>
      </a:spcAft>
      <a:defRPr sz="2400" kern="1200">
        <a:solidFill>
          <a:schemeClr val="bg1"/>
        </a:solidFill>
        <a:latin typeface="Times"/>
        <a:ea typeface="+mn-ea"/>
        <a:cs typeface="+mn-cs"/>
      </a:defRPr>
    </a:lvl4pPr>
    <a:lvl5pPr marL="1828800" algn="l" defTabSz="449263" rtl="0" fontAlgn="base">
      <a:spcBef>
        <a:spcPct val="0"/>
      </a:spcBef>
      <a:spcAft>
        <a:spcPct val="0"/>
      </a:spcAft>
      <a:defRPr sz="2400" kern="1200">
        <a:solidFill>
          <a:schemeClr val="bg1"/>
        </a:solidFill>
        <a:latin typeface="Times"/>
        <a:ea typeface="+mn-ea"/>
        <a:cs typeface="+mn-cs"/>
      </a:defRPr>
    </a:lvl5pPr>
    <a:lvl6pPr marL="2286000" algn="l" defTabSz="914400" rtl="0" eaLnBrk="1" latinLnBrk="0" hangingPunct="1">
      <a:defRPr sz="2400" kern="1200">
        <a:solidFill>
          <a:schemeClr val="bg1"/>
        </a:solidFill>
        <a:latin typeface="Times"/>
        <a:ea typeface="+mn-ea"/>
        <a:cs typeface="+mn-cs"/>
      </a:defRPr>
    </a:lvl6pPr>
    <a:lvl7pPr marL="2743200" algn="l" defTabSz="914400" rtl="0" eaLnBrk="1" latinLnBrk="0" hangingPunct="1">
      <a:defRPr sz="2400" kern="1200">
        <a:solidFill>
          <a:schemeClr val="bg1"/>
        </a:solidFill>
        <a:latin typeface="Times"/>
        <a:ea typeface="+mn-ea"/>
        <a:cs typeface="+mn-cs"/>
      </a:defRPr>
    </a:lvl7pPr>
    <a:lvl8pPr marL="3200400" algn="l" defTabSz="914400" rtl="0" eaLnBrk="1" latinLnBrk="0" hangingPunct="1">
      <a:defRPr sz="2400" kern="1200">
        <a:solidFill>
          <a:schemeClr val="bg1"/>
        </a:solidFill>
        <a:latin typeface="Times"/>
        <a:ea typeface="+mn-ea"/>
        <a:cs typeface="+mn-cs"/>
      </a:defRPr>
    </a:lvl8pPr>
    <a:lvl9pPr marL="3657600" algn="l" defTabSz="914400" rtl="0" eaLnBrk="1" latinLnBrk="0" hangingPunct="1">
      <a:defRPr sz="2400" kern="1200">
        <a:solidFill>
          <a:schemeClr val="bg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62F"/>
    <a:srgbClr val="0000FF"/>
    <a:srgbClr val="CD33B7"/>
    <a:srgbClr val="00FF00"/>
    <a:srgbClr val="FF00FF"/>
    <a:srgbClr val="CE02A7"/>
    <a:srgbClr val="EC951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ddels stil 4 - aks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iddels stil 4 - aks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832" autoAdjust="0"/>
  </p:normalViewPr>
  <p:slideViewPr>
    <p:cSldViewPr snapToGrid="0">
      <p:cViewPr varScale="1">
        <p:scale>
          <a:sx n="54" d="100"/>
          <a:sy n="54" d="100"/>
        </p:scale>
        <p:origin x="1406" y="36"/>
      </p:cViewPr>
      <p:guideLst>
        <p:guide orient="horz" pos="2160"/>
        <p:guide pos="2880"/>
      </p:guideLst>
    </p:cSldViewPr>
  </p:slideViewPr>
  <p:outlineViewPr>
    <p:cViewPr varScale="1">
      <p:scale>
        <a:sx n="170" d="200"/>
        <a:sy n="170" d="200"/>
      </p:scale>
      <p:origin x="127" y="55951"/>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3079"/>
        <p:guide pos="21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95107" tIns="47553" rIns="95107" bIns="47553" numCol="1" anchor="t" anchorCtr="0" compatLnSpc="1">
            <a:prstTxWarp prst="textNoShape">
              <a:avLst/>
            </a:prstTxWarp>
          </a:bodyPr>
          <a:lstStyle>
            <a:lvl1pPr eaLnBrk="0" hangingPunct="0">
              <a:lnSpc>
                <a:spcPct val="81000"/>
              </a:lnSpc>
              <a:buClr>
                <a:srgbClr val="000000"/>
              </a:buClr>
              <a:buSzPct val="100000"/>
              <a:buFont typeface="Times" pitchFamily="16" charset="0"/>
              <a:buNone/>
              <a:defRPr sz="1200">
                <a:solidFill>
                  <a:srgbClr val="000000"/>
                </a:solidFill>
                <a:latin typeface="Times" pitchFamily="16" charset="0"/>
              </a:defRPr>
            </a:lvl1pPr>
          </a:lstStyle>
          <a:p>
            <a:pPr>
              <a:defRPr/>
            </a:pPr>
            <a:endParaRPr lang="nb-NO"/>
          </a:p>
        </p:txBody>
      </p:sp>
      <p:sp>
        <p:nvSpPr>
          <p:cNvPr id="63491" name="Rectangle 3"/>
          <p:cNvSpPr>
            <a:spLocks noGrp="1" noChangeArrowheads="1"/>
          </p:cNvSpPr>
          <p:nvPr>
            <p:ph type="dt" sz="quarter" idx="1"/>
          </p:nvPr>
        </p:nvSpPr>
        <p:spPr bwMode="auto">
          <a:xfrm>
            <a:off x="3892550" y="0"/>
            <a:ext cx="2976563" cy="488950"/>
          </a:xfrm>
          <a:prstGeom prst="rect">
            <a:avLst/>
          </a:prstGeom>
          <a:noFill/>
          <a:ln w="9525">
            <a:noFill/>
            <a:miter lim="800000"/>
            <a:headEnd/>
            <a:tailEnd/>
          </a:ln>
          <a:effectLst/>
        </p:spPr>
        <p:txBody>
          <a:bodyPr vert="horz" wrap="square" lIns="95107" tIns="47553" rIns="95107" bIns="47553" numCol="1" anchor="t" anchorCtr="0" compatLnSpc="1">
            <a:prstTxWarp prst="textNoShape">
              <a:avLst/>
            </a:prstTxWarp>
          </a:bodyPr>
          <a:lstStyle>
            <a:lvl1pPr algn="r" eaLnBrk="0" hangingPunct="0">
              <a:lnSpc>
                <a:spcPct val="81000"/>
              </a:lnSpc>
              <a:buClr>
                <a:srgbClr val="000000"/>
              </a:buClr>
              <a:buSzPct val="100000"/>
              <a:buFont typeface="Times" pitchFamily="16" charset="0"/>
              <a:buNone/>
              <a:defRPr sz="1200">
                <a:solidFill>
                  <a:srgbClr val="000000"/>
                </a:solidFill>
                <a:latin typeface="Times" pitchFamily="16" charset="0"/>
              </a:defRPr>
            </a:lvl1pPr>
          </a:lstStyle>
          <a:p>
            <a:pPr>
              <a:defRPr/>
            </a:pPr>
            <a:endParaRPr lang="nb-NO"/>
          </a:p>
        </p:txBody>
      </p:sp>
      <p:sp>
        <p:nvSpPr>
          <p:cNvPr id="63492" name="Rectangle 4"/>
          <p:cNvSpPr>
            <a:spLocks noGrp="1" noChangeArrowheads="1"/>
          </p:cNvSpPr>
          <p:nvPr>
            <p:ph type="ftr" sz="quarter" idx="2"/>
          </p:nvPr>
        </p:nvSpPr>
        <p:spPr bwMode="auto">
          <a:xfrm>
            <a:off x="0" y="9283700"/>
            <a:ext cx="2976563" cy="488950"/>
          </a:xfrm>
          <a:prstGeom prst="rect">
            <a:avLst/>
          </a:prstGeom>
          <a:noFill/>
          <a:ln w="9525">
            <a:noFill/>
            <a:miter lim="800000"/>
            <a:headEnd/>
            <a:tailEnd/>
          </a:ln>
          <a:effectLst/>
        </p:spPr>
        <p:txBody>
          <a:bodyPr vert="horz" wrap="square" lIns="95107" tIns="47553" rIns="95107" bIns="47553" numCol="1" anchor="b" anchorCtr="0" compatLnSpc="1">
            <a:prstTxWarp prst="textNoShape">
              <a:avLst/>
            </a:prstTxWarp>
          </a:bodyPr>
          <a:lstStyle>
            <a:lvl1pPr eaLnBrk="0" hangingPunct="0">
              <a:lnSpc>
                <a:spcPct val="81000"/>
              </a:lnSpc>
              <a:buClr>
                <a:srgbClr val="000000"/>
              </a:buClr>
              <a:buSzPct val="100000"/>
              <a:buFont typeface="Times" pitchFamily="16" charset="0"/>
              <a:buNone/>
              <a:defRPr sz="1200">
                <a:solidFill>
                  <a:srgbClr val="000000"/>
                </a:solidFill>
                <a:latin typeface="Times" pitchFamily="16" charset="0"/>
              </a:defRPr>
            </a:lvl1pPr>
          </a:lstStyle>
          <a:p>
            <a:pPr>
              <a:defRPr/>
            </a:pPr>
            <a:endParaRPr lang="nb-NO"/>
          </a:p>
        </p:txBody>
      </p:sp>
      <p:sp>
        <p:nvSpPr>
          <p:cNvPr id="63493" name="Rectangle 5"/>
          <p:cNvSpPr>
            <a:spLocks noGrp="1" noChangeArrowheads="1"/>
          </p:cNvSpPr>
          <p:nvPr>
            <p:ph type="sldNum" sz="quarter" idx="3"/>
          </p:nvPr>
        </p:nvSpPr>
        <p:spPr bwMode="auto">
          <a:xfrm>
            <a:off x="3892550" y="9283700"/>
            <a:ext cx="2976563" cy="488950"/>
          </a:xfrm>
          <a:prstGeom prst="rect">
            <a:avLst/>
          </a:prstGeom>
          <a:noFill/>
          <a:ln w="9525">
            <a:noFill/>
            <a:miter lim="800000"/>
            <a:headEnd/>
            <a:tailEnd/>
          </a:ln>
          <a:effectLst/>
        </p:spPr>
        <p:txBody>
          <a:bodyPr vert="horz" wrap="square" lIns="95107" tIns="47553" rIns="95107" bIns="47553" numCol="1" anchor="b" anchorCtr="0" compatLnSpc="1">
            <a:prstTxWarp prst="textNoShape">
              <a:avLst/>
            </a:prstTxWarp>
          </a:bodyPr>
          <a:lstStyle>
            <a:lvl1pPr algn="r" eaLnBrk="0" hangingPunct="0">
              <a:lnSpc>
                <a:spcPct val="81000"/>
              </a:lnSpc>
              <a:buClr>
                <a:srgbClr val="000000"/>
              </a:buClr>
              <a:buSzPct val="100000"/>
              <a:buFont typeface="Times" pitchFamily="16" charset="0"/>
              <a:buNone/>
              <a:defRPr sz="1200">
                <a:solidFill>
                  <a:srgbClr val="000000"/>
                </a:solidFill>
                <a:latin typeface="Times" pitchFamily="16" charset="0"/>
              </a:defRPr>
            </a:lvl1pPr>
          </a:lstStyle>
          <a:p>
            <a:pPr>
              <a:defRPr/>
            </a:pPr>
            <a:fld id="{0D132B98-EF09-448E-A627-72E3F220057A}" type="slidenum">
              <a:rPr lang="nb-NO"/>
              <a:pPr>
                <a:defRPr/>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70700" cy="9774238"/>
          </a:xfrm>
          <a:prstGeom prst="roundRect">
            <a:avLst>
              <a:gd name="adj" fmla="val 23"/>
            </a:avLst>
          </a:prstGeom>
          <a:solidFill>
            <a:srgbClr val="FFFFFF"/>
          </a:solidFill>
          <a:ln w="9360">
            <a:noFill/>
            <a:miter lim="800000"/>
            <a:headEnd/>
            <a:tailEnd/>
          </a:ln>
          <a:effectLst/>
        </p:spPr>
        <p:txBody>
          <a:bodyPr wrap="none" lIns="95107" tIns="47553" rIns="95107" bIns="47553" anchor="ctr"/>
          <a:lstStyle/>
          <a:p>
            <a:pPr eaLnBrk="0" hangingPunct="0">
              <a:lnSpc>
                <a:spcPct val="81000"/>
              </a:lnSpc>
              <a:buClr>
                <a:srgbClr val="000000"/>
              </a:buClr>
              <a:buSzPct val="100000"/>
              <a:buFont typeface="Times" pitchFamily="16" charset="0"/>
              <a:buNone/>
              <a:defRPr/>
            </a:pPr>
            <a:endParaRPr lang="nb-NO">
              <a:latin typeface="Times" pitchFamily="16" charset="0"/>
            </a:endParaRPr>
          </a:p>
        </p:txBody>
      </p:sp>
      <p:sp>
        <p:nvSpPr>
          <p:cNvPr id="2050" name="AutoShape 2"/>
          <p:cNvSpPr>
            <a:spLocks noChangeArrowheads="1"/>
          </p:cNvSpPr>
          <p:nvPr/>
        </p:nvSpPr>
        <p:spPr bwMode="auto">
          <a:xfrm>
            <a:off x="0" y="0"/>
            <a:ext cx="6870700" cy="9774238"/>
          </a:xfrm>
          <a:prstGeom prst="roundRect">
            <a:avLst>
              <a:gd name="adj" fmla="val 23"/>
            </a:avLst>
          </a:prstGeom>
          <a:solidFill>
            <a:srgbClr val="FFFFFF"/>
          </a:solidFill>
          <a:ln w="9525">
            <a:noFill/>
            <a:round/>
            <a:headEnd/>
            <a:tailEnd/>
          </a:ln>
          <a:effectLst/>
        </p:spPr>
        <p:txBody>
          <a:bodyPr wrap="none" lIns="95107" tIns="47553" rIns="95107" bIns="47553" anchor="ctr"/>
          <a:lstStyle/>
          <a:p>
            <a:pPr eaLnBrk="0" hangingPunct="0">
              <a:lnSpc>
                <a:spcPct val="81000"/>
              </a:lnSpc>
              <a:buClr>
                <a:srgbClr val="000000"/>
              </a:buClr>
              <a:buSzPct val="100000"/>
              <a:buFont typeface="Times" pitchFamily="16" charset="0"/>
              <a:buNone/>
              <a:defRPr/>
            </a:pPr>
            <a:endParaRPr lang="nb-NO">
              <a:latin typeface="Times" pitchFamily="16" charset="0"/>
            </a:endParaRPr>
          </a:p>
        </p:txBody>
      </p:sp>
      <p:sp>
        <p:nvSpPr>
          <p:cNvPr id="2051" name="AutoShape 3"/>
          <p:cNvSpPr>
            <a:spLocks noChangeArrowheads="1"/>
          </p:cNvSpPr>
          <p:nvPr/>
        </p:nvSpPr>
        <p:spPr bwMode="auto">
          <a:xfrm>
            <a:off x="0" y="0"/>
            <a:ext cx="6870700" cy="9774238"/>
          </a:xfrm>
          <a:prstGeom prst="roundRect">
            <a:avLst>
              <a:gd name="adj" fmla="val 23"/>
            </a:avLst>
          </a:prstGeom>
          <a:solidFill>
            <a:srgbClr val="FFFFFF"/>
          </a:solidFill>
          <a:ln w="9525">
            <a:noFill/>
            <a:round/>
            <a:headEnd/>
            <a:tailEnd/>
          </a:ln>
          <a:effectLst/>
        </p:spPr>
        <p:txBody>
          <a:bodyPr wrap="none" lIns="95107" tIns="47553" rIns="95107" bIns="47553" anchor="ctr"/>
          <a:lstStyle/>
          <a:p>
            <a:pPr eaLnBrk="0" hangingPunct="0">
              <a:lnSpc>
                <a:spcPct val="81000"/>
              </a:lnSpc>
              <a:buClr>
                <a:srgbClr val="000000"/>
              </a:buClr>
              <a:buSzPct val="100000"/>
              <a:buFont typeface="Times" pitchFamily="16" charset="0"/>
              <a:buNone/>
              <a:defRPr/>
            </a:pPr>
            <a:endParaRPr lang="nb-NO">
              <a:latin typeface="Times" pitchFamily="16" charset="0"/>
            </a:endParaRPr>
          </a:p>
        </p:txBody>
      </p:sp>
      <p:sp>
        <p:nvSpPr>
          <p:cNvPr id="2052" name="Rectangle 4"/>
          <p:cNvSpPr>
            <a:spLocks noGrp="1" noChangeArrowheads="1"/>
          </p:cNvSpPr>
          <p:nvPr>
            <p:ph type="hdr"/>
          </p:nvPr>
        </p:nvSpPr>
        <p:spPr bwMode="auto">
          <a:xfrm>
            <a:off x="0" y="0"/>
            <a:ext cx="2971800" cy="487363"/>
          </a:xfrm>
          <a:prstGeom prst="rect">
            <a:avLst/>
          </a:prstGeom>
          <a:noFill/>
          <a:ln w="9525">
            <a:noFill/>
            <a:round/>
            <a:headEnd/>
            <a:tailEnd/>
          </a:ln>
          <a:effectLst/>
        </p:spPr>
        <p:txBody>
          <a:bodyPr vert="horz" wrap="square" lIns="93609" tIns="48677" rIns="93609" bIns="48677" numCol="1" anchor="t" anchorCtr="0" compatLnSpc="1">
            <a:prstTxWarp prst="textNoShape">
              <a:avLst/>
            </a:prstTxWarp>
          </a:bodyPr>
          <a:lstStyle>
            <a:lvl1pPr eaLnBrk="0" hangingPunct="0">
              <a:lnSpc>
                <a:spcPct val="100000"/>
              </a:lnSpc>
              <a:buClr>
                <a:srgbClr val="000000"/>
              </a:buClr>
              <a:buSzPct val="100000"/>
              <a:buFont typeface="Times" pitchFamily="16" charset="0"/>
              <a:buNone/>
              <a:tabLst>
                <a:tab pos="0" algn="l"/>
                <a:tab pos="465627" algn="l"/>
                <a:tab pos="932905" algn="l"/>
                <a:tab pos="1400183" algn="l"/>
                <a:tab pos="1867461" algn="l"/>
                <a:tab pos="2334738" algn="l"/>
                <a:tab pos="2802017" algn="l"/>
                <a:tab pos="3269294" algn="l"/>
                <a:tab pos="3736573" algn="l"/>
                <a:tab pos="4203850" algn="l"/>
                <a:tab pos="4671129" algn="l"/>
                <a:tab pos="5138406" algn="l"/>
                <a:tab pos="5605684" algn="l"/>
                <a:tab pos="6072962" algn="l"/>
                <a:tab pos="6540240" algn="l"/>
                <a:tab pos="7007518" algn="l"/>
                <a:tab pos="7474796" algn="l"/>
                <a:tab pos="7942074" algn="l"/>
                <a:tab pos="8409352" algn="l"/>
                <a:tab pos="8876629" algn="l"/>
                <a:tab pos="9343908" algn="l"/>
              </a:tabLst>
              <a:defRPr sz="1200">
                <a:solidFill>
                  <a:srgbClr val="000000"/>
                </a:solidFill>
                <a:latin typeface="Times" pitchFamily="16" charset="0"/>
              </a:defRPr>
            </a:lvl1pPr>
          </a:lstStyle>
          <a:p>
            <a:pPr>
              <a:defRPr/>
            </a:pPr>
            <a:endParaRPr lang="en-GB"/>
          </a:p>
        </p:txBody>
      </p:sp>
      <p:sp>
        <p:nvSpPr>
          <p:cNvPr id="2053" name="Rectangle 5"/>
          <p:cNvSpPr>
            <a:spLocks noGrp="1" noChangeArrowheads="1"/>
          </p:cNvSpPr>
          <p:nvPr>
            <p:ph type="dt"/>
          </p:nvPr>
        </p:nvSpPr>
        <p:spPr bwMode="auto">
          <a:xfrm>
            <a:off x="3894138" y="0"/>
            <a:ext cx="2971800" cy="487363"/>
          </a:xfrm>
          <a:prstGeom prst="rect">
            <a:avLst/>
          </a:prstGeom>
          <a:noFill/>
          <a:ln w="9525">
            <a:noFill/>
            <a:round/>
            <a:headEnd/>
            <a:tailEnd/>
          </a:ln>
          <a:effectLst/>
        </p:spPr>
        <p:txBody>
          <a:bodyPr vert="horz" wrap="square" lIns="93609" tIns="48677" rIns="93609" bIns="48677" numCol="1" anchor="t" anchorCtr="0" compatLnSpc="1">
            <a:prstTxWarp prst="textNoShape">
              <a:avLst/>
            </a:prstTxWarp>
          </a:bodyPr>
          <a:lstStyle>
            <a:lvl1pPr algn="r" eaLnBrk="0" hangingPunct="0">
              <a:lnSpc>
                <a:spcPct val="100000"/>
              </a:lnSpc>
              <a:buClr>
                <a:srgbClr val="000000"/>
              </a:buClr>
              <a:buSzPct val="100000"/>
              <a:buFont typeface="Times" pitchFamily="16" charset="0"/>
              <a:buNone/>
              <a:tabLst>
                <a:tab pos="0" algn="l"/>
                <a:tab pos="465627" algn="l"/>
                <a:tab pos="932905" algn="l"/>
                <a:tab pos="1400183" algn="l"/>
                <a:tab pos="1867461" algn="l"/>
                <a:tab pos="2334738" algn="l"/>
                <a:tab pos="2802017" algn="l"/>
                <a:tab pos="3269294" algn="l"/>
                <a:tab pos="3736573" algn="l"/>
                <a:tab pos="4203850" algn="l"/>
                <a:tab pos="4671129" algn="l"/>
                <a:tab pos="5138406" algn="l"/>
                <a:tab pos="5605684" algn="l"/>
                <a:tab pos="6072962" algn="l"/>
                <a:tab pos="6540240" algn="l"/>
                <a:tab pos="7007518" algn="l"/>
                <a:tab pos="7474796" algn="l"/>
                <a:tab pos="7942074" algn="l"/>
                <a:tab pos="8409352" algn="l"/>
                <a:tab pos="8876629" algn="l"/>
                <a:tab pos="9343908" algn="l"/>
              </a:tabLst>
              <a:defRPr sz="1200">
                <a:solidFill>
                  <a:srgbClr val="000000"/>
                </a:solidFill>
                <a:latin typeface="Times" pitchFamily="16" charset="0"/>
              </a:defRPr>
            </a:lvl1pPr>
          </a:lstStyle>
          <a:p>
            <a:pPr>
              <a:defRPr/>
            </a:pPr>
            <a:endParaRPr lang="en-GB"/>
          </a:p>
        </p:txBody>
      </p:sp>
      <p:sp>
        <p:nvSpPr>
          <p:cNvPr id="16391" name="Rectangle 6"/>
          <p:cNvSpPr>
            <a:spLocks noGrp="1" noRot="1" noChangeAspect="1" noChangeArrowheads="1"/>
          </p:cNvSpPr>
          <p:nvPr>
            <p:ph type="sldImg"/>
          </p:nvPr>
        </p:nvSpPr>
        <p:spPr bwMode="auto">
          <a:xfrm>
            <a:off x="990600" y="733425"/>
            <a:ext cx="4884738" cy="3663950"/>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915988" y="4643438"/>
            <a:ext cx="5033962" cy="4395787"/>
          </a:xfrm>
          <a:prstGeom prst="rect">
            <a:avLst/>
          </a:prstGeom>
          <a:noFill/>
          <a:ln w="9525">
            <a:noFill/>
            <a:round/>
            <a:headEnd/>
            <a:tailEnd/>
          </a:ln>
          <a:effectLst/>
        </p:spPr>
        <p:txBody>
          <a:bodyPr vert="horz" wrap="square" lIns="93609" tIns="48677" rIns="93609" bIns="48677" numCol="1" anchor="t" anchorCtr="0" compatLnSpc="1">
            <a:prstTxWarp prst="textNoShape">
              <a:avLst/>
            </a:prstTxWarp>
          </a:bodyPr>
          <a:lstStyle/>
          <a:p>
            <a:pPr lvl="0"/>
            <a:endParaRPr lang="nb-NO" noProof="0"/>
          </a:p>
        </p:txBody>
      </p:sp>
      <p:sp>
        <p:nvSpPr>
          <p:cNvPr id="2056" name="Rectangle 8"/>
          <p:cNvSpPr>
            <a:spLocks noGrp="1" noChangeArrowheads="1"/>
          </p:cNvSpPr>
          <p:nvPr>
            <p:ph type="ftr"/>
          </p:nvPr>
        </p:nvSpPr>
        <p:spPr bwMode="auto">
          <a:xfrm>
            <a:off x="0" y="9285288"/>
            <a:ext cx="2971800" cy="487362"/>
          </a:xfrm>
          <a:prstGeom prst="rect">
            <a:avLst/>
          </a:prstGeom>
          <a:noFill/>
          <a:ln w="9525">
            <a:noFill/>
            <a:round/>
            <a:headEnd/>
            <a:tailEnd/>
          </a:ln>
          <a:effectLst/>
        </p:spPr>
        <p:txBody>
          <a:bodyPr vert="horz" wrap="square" lIns="93609" tIns="48677" rIns="93609" bIns="48677" numCol="1" anchor="b" anchorCtr="0" compatLnSpc="1">
            <a:prstTxWarp prst="textNoShape">
              <a:avLst/>
            </a:prstTxWarp>
          </a:bodyPr>
          <a:lstStyle>
            <a:lvl1pPr eaLnBrk="0" hangingPunct="0">
              <a:lnSpc>
                <a:spcPct val="100000"/>
              </a:lnSpc>
              <a:buClr>
                <a:srgbClr val="000000"/>
              </a:buClr>
              <a:buSzPct val="100000"/>
              <a:buFont typeface="Times" pitchFamily="16" charset="0"/>
              <a:buNone/>
              <a:tabLst>
                <a:tab pos="0" algn="l"/>
                <a:tab pos="465627" algn="l"/>
                <a:tab pos="932905" algn="l"/>
                <a:tab pos="1400183" algn="l"/>
                <a:tab pos="1867461" algn="l"/>
                <a:tab pos="2334738" algn="l"/>
                <a:tab pos="2802017" algn="l"/>
                <a:tab pos="3269294" algn="l"/>
                <a:tab pos="3736573" algn="l"/>
                <a:tab pos="4203850" algn="l"/>
                <a:tab pos="4671129" algn="l"/>
                <a:tab pos="5138406" algn="l"/>
                <a:tab pos="5605684" algn="l"/>
                <a:tab pos="6072962" algn="l"/>
                <a:tab pos="6540240" algn="l"/>
                <a:tab pos="7007518" algn="l"/>
                <a:tab pos="7474796" algn="l"/>
                <a:tab pos="7942074" algn="l"/>
                <a:tab pos="8409352" algn="l"/>
                <a:tab pos="8876629" algn="l"/>
                <a:tab pos="9343908" algn="l"/>
              </a:tabLst>
              <a:defRPr sz="1200">
                <a:solidFill>
                  <a:srgbClr val="000000"/>
                </a:solidFill>
                <a:latin typeface="Times" pitchFamily="16" charset="0"/>
              </a:defRPr>
            </a:lvl1pPr>
          </a:lstStyle>
          <a:p>
            <a:pPr>
              <a:defRPr/>
            </a:pPr>
            <a:endParaRPr lang="en-GB"/>
          </a:p>
        </p:txBody>
      </p:sp>
      <p:sp>
        <p:nvSpPr>
          <p:cNvPr id="2057" name="Rectangle 9"/>
          <p:cNvSpPr>
            <a:spLocks noGrp="1" noChangeArrowheads="1"/>
          </p:cNvSpPr>
          <p:nvPr>
            <p:ph type="sldNum"/>
          </p:nvPr>
        </p:nvSpPr>
        <p:spPr bwMode="auto">
          <a:xfrm>
            <a:off x="3894138" y="9285288"/>
            <a:ext cx="2971800" cy="487362"/>
          </a:xfrm>
          <a:prstGeom prst="rect">
            <a:avLst/>
          </a:prstGeom>
          <a:noFill/>
          <a:ln w="9525">
            <a:noFill/>
            <a:round/>
            <a:headEnd/>
            <a:tailEnd/>
          </a:ln>
          <a:effectLst/>
        </p:spPr>
        <p:txBody>
          <a:bodyPr vert="horz" wrap="square" lIns="93609" tIns="48677" rIns="93609" bIns="48677" numCol="1" anchor="b" anchorCtr="0" compatLnSpc="1">
            <a:prstTxWarp prst="textNoShape">
              <a:avLst/>
            </a:prstTxWarp>
          </a:bodyPr>
          <a:lstStyle>
            <a:lvl1pPr algn="r" eaLnBrk="0" hangingPunct="0">
              <a:lnSpc>
                <a:spcPct val="100000"/>
              </a:lnSpc>
              <a:buClr>
                <a:srgbClr val="000000"/>
              </a:buClr>
              <a:buSzPct val="100000"/>
              <a:buFont typeface="Times" pitchFamily="16" charset="0"/>
              <a:buNone/>
              <a:tabLst>
                <a:tab pos="0" algn="l"/>
                <a:tab pos="465627" algn="l"/>
                <a:tab pos="932905" algn="l"/>
                <a:tab pos="1400183" algn="l"/>
                <a:tab pos="1867461" algn="l"/>
                <a:tab pos="2334738" algn="l"/>
                <a:tab pos="2802017" algn="l"/>
                <a:tab pos="3269294" algn="l"/>
                <a:tab pos="3736573" algn="l"/>
                <a:tab pos="4203850" algn="l"/>
                <a:tab pos="4671129" algn="l"/>
                <a:tab pos="5138406" algn="l"/>
                <a:tab pos="5605684" algn="l"/>
                <a:tab pos="6072962" algn="l"/>
                <a:tab pos="6540240" algn="l"/>
                <a:tab pos="7007518" algn="l"/>
                <a:tab pos="7474796" algn="l"/>
                <a:tab pos="7942074" algn="l"/>
                <a:tab pos="8409352" algn="l"/>
                <a:tab pos="8876629" algn="l"/>
                <a:tab pos="9343908" algn="l"/>
              </a:tabLst>
              <a:defRPr sz="1200">
                <a:solidFill>
                  <a:srgbClr val="000000"/>
                </a:solidFill>
                <a:latin typeface="Times" pitchFamily="16" charset="0"/>
              </a:defRPr>
            </a:lvl1pPr>
          </a:lstStyle>
          <a:p>
            <a:pPr>
              <a:defRPr/>
            </a:pPr>
            <a:fld id="{E15AC667-BFDC-432F-AC4E-5036BBDBD07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p:spPr>
        <p:txBody>
          <a:bodyPr/>
          <a:lstStyle/>
          <a:p>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fld id="{D62B112D-4D4E-42DE-9961-A6766E43E049}" type="slidenum">
              <a:rPr lang="en-GB" smtClean="0">
                <a:latin typeface="Times"/>
              </a:rPr>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t>1</a:t>
            </a:fld>
            <a:endParaRPr lang="en-GB">
              <a:latin typeface="Time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Vi ser at Tyskland og Spania er ledende mht å ta i bruk solceller. Spania har hatt den klart største veksten de seneste årene og har tatt igjen Tyskland.</a:t>
            </a:r>
            <a:r>
              <a:rPr lang="nb-NO" baseline="0" dirty="0"/>
              <a:t> Sør Korea er også rask voksende.</a:t>
            </a:r>
            <a:endParaRPr lang="nb-NO" dirty="0"/>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22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Kurven viser energi som funksjon av investert</a:t>
            </a:r>
            <a:r>
              <a:rPr lang="nb-NO" baseline="0" dirty="0"/>
              <a:t> $. Siden levetiden til solceller lever i mange år og prisen er gått ned vil lønnsomheten i forhold til olje skyte i været. Kurvene må derfor betraktes som </a:t>
            </a:r>
            <a:r>
              <a:rPr lang="nb-NO" baseline="0" dirty="0" err="1"/>
              <a:t>lønsomhet</a:t>
            </a:r>
            <a:r>
              <a:rPr lang="nb-NO" baseline="0" dirty="0"/>
              <a:t> over leve tid.</a:t>
            </a:r>
            <a:endParaRPr lang="nb-NO" dirty="0"/>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25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29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ssholder for lysbilde 1"/>
          <p:cNvSpPr>
            <a:spLocks noGrp="1" noRot="1" noChangeAspect="1" noTextEdit="1"/>
          </p:cNvSpPr>
          <p:nvPr>
            <p:ph type="sldImg"/>
          </p:nvPr>
        </p:nvSpPr>
        <p:spPr>
          <a:ln/>
        </p:spPr>
      </p:sp>
      <p:sp>
        <p:nvSpPr>
          <p:cNvPr id="96259" name="Plassholder for notater 2"/>
          <p:cNvSpPr>
            <a:spLocks noGrp="1"/>
          </p:cNvSpPr>
          <p:nvPr>
            <p:ph type="body" idx="1"/>
          </p:nvPr>
        </p:nvSpPr>
        <p:spPr>
          <a:noFill/>
          <a:ln/>
        </p:spPr>
        <p:txBody>
          <a:bodyPr/>
          <a:lstStyle/>
          <a:p>
            <a:endParaRPr lang="nb-NO"/>
          </a:p>
        </p:txBody>
      </p:sp>
      <p:sp>
        <p:nvSpPr>
          <p:cNvPr id="96260" name="Plassholder for lysbildenummer 3"/>
          <p:cNvSpPr>
            <a:spLocks noGrp="1"/>
          </p:cNvSpPr>
          <p:nvPr>
            <p:ph type="sldNum" sz="quarter"/>
          </p:nvPr>
        </p:nvSpPr>
        <p:spPr>
          <a:noFill/>
        </p:spPr>
        <p:txBody>
          <a:bodyPr/>
          <a:lstStyle/>
          <a:p>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fld id="{CAC861ED-6407-48BA-A231-EBFDE62E2A05}" type="slidenum">
              <a:rPr lang="en-GB" smtClean="0">
                <a:latin typeface="Times"/>
              </a:rPr>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t>33</a:t>
            </a:fld>
            <a:endParaRPr lang="en-GB">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ssholder for lysbilde 1"/>
          <p:cNvSpPr>
            <a:spLocks noGrp="1" noRot="1" noChangeAspect="1" noTextEdit="1"/>
          </p:cNvSpPr>
          <p:nvPr>
            <p:ph type="sldImg"/>
          </p:nvPr>
        </p:nvSpPr>
        <p:spPr>
          <a:ln/>
        </p:spPr>
      </p:sp>
      <p:sp>
        <p:nvSpPr>
          <p:cNvPr id="97283" name="Plassholder for notater 2"/>
          <p:cNvSpPr>
            <a:spLocks noGrp="1"/>
          </p:cNvSpPr>
          <p:nvPr>
            <p:ph type="body" idx="1"/>
          </p:nvPr>
        </p:nvSpPr>
        <p:spPr>
          <a:noFill/>
          <a:ln/>
        </p:spPr>
        <p:txBody>
          <a:bodyPr/>
          <a:lstStyle/>
          <a:p>
            <a:endParaRPr lang="nb-NO"/>
          </a:p>
        </p:txBody>
      </p:sp>
      <p:sp>
        <p:nvSpPr>
          <p:cNvPr id="97284" name="Plassholder for lysbildenummer 3"/>
          <p:cNvSpPr>
            <a:spLocks noGrp="1"/>
          </p:cNvSpPr>
          <p:nvPr>
            <p:ph type="sldNum" sz="quarter"/>
          </p:nvPr>
        </p:nvSpPr>
        <p:spPr>
          <a:noFill/>
        </p:spPr>
        <p:txBody>
          <a:bodyPr/>
          <a:lstStyle/>
          <a:p>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fld id="{F5494883-D363-455F-BA8C-B11111B9F52A}" type="slidenum">
              <a:rPr lang="en-GB" smtClean="0">
                <a:latin typeface="Times"/>
              </a:rPr>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t>34</a:t>
            </a:fld>
            <a:endParaRPr lang="en-GB">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ssholder for lysbilde 1"/>
          <p:cNvSpPr>
            <a:spLocks noGrp="1" noRot="1" noChangeAspect="1" noTextEdit="1"/>
          </p:cNvSpPr>
          <p:nvPr>
            <p:ph type="sldImg"/>
          </p:nvPr>
        </p:nvSpPr>
        <p:spPr>
          <a:ln/>
        </p:spPr>
      </p:sp>
      <p:sp>
        <p:nvSpPr>
          <p:cNvPr id="98307" name="Plassholder for notater 2"/>
          <p:cNvSpPr>
            <a:spLocks noGrp="1"/>
          </p:cNvSpPr>
          <p:nvPr>
            <p:ph type="body" idx="1"/>
          </p:nvPr>
        </p:nvSpPr>
        <p:spPr>
          <a:noFill/>
          <a:ln/>
        </p:spPr>
        <p:txBody>
          <a:bodyPr/>
          <a:lstStyle/>
          <a:p>
            <a:endParaRPr lang="nb-NO"/>
          </a:p>
        </p:txBody>
      </p:sp>
      <p:sp>
        <p:nvSpPr>
          <p:cNvPr id="98308" name="Plassholder for lysbildenummer 3"/>
          <p:cNvSpPr>
            <a:spLocks noGrp="1"/>
          </p:cNvSpPr>
          <p:nvPr>
            <p:ph type="sldNum" sz="quarter"/>
          </p:nvPr>
        </p:nvSpPr>
        <p:spPr>
          <a:noFill/>
        </p:spPr>
        <p:txBody>
          <a:bodyPr/>
          <a:lstStyle/>
          <a:p>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fld id="{95C07879-BBC0-4BAD-ACFE-1698187E9DBB}" type="slidenum">
              <a:rPr lang="en-GB" smtClean="0">
                <a:latin typeface="Times"/>
              </a:rPr>
              <a:pPr>
                <a:buFont typeface="Times"/>
                <a:buNone/>
                <a:tabLst>
                  <a:tab pos="0" algn="l"/>
                  <a:tab pos="465138" algn="l"/>
                  <a:tab pos="931863" algn="l"/>
                  <a:tab pos="1400175" algn="l"/>
                  <a:tab pos="1866900" algn="l"/>
                  <a:tab pos="2333625" algn="l"/>
                  <a:tab pos="2801938" algn="l"/>
                  <a:tab pos="3268663" algn="l"/>
                  <a:tab pos="3735388" algn="l"/>
                  <a:tab pos="4203700" algn="l"/>
                  <a:tab pos="4670425" algn="l"/>
                  <a:tab pos="5137150" algn="l"/>
                  <a:tab pos="5605463" algn="l"/>
                  <a:tab pos="6072188" algn="l"/>
                  <a:tab pos="6538913" algn="l"/>
                  <a:tab pos="7007225" algn="l"/>
                  <a:tab pos="7473950" algn="l"/>
                  <a:tab pos="7940675" algn="l"/>
                  <a:tab pos="8408988" algn="l"/>
                  <a:tab pos="8875713" algn="l"/>
                  <a:tab pos="9342438" algn="l"/>
                </a:tabLst>
              </a:pPr>
              <a:t>35</a:t>
            </a:fld>
            <a:endParaRPr lang="en-GB">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37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a:ln/>
        </p:spPr>
      </p:sp>
      <p:sp>
        <p:nvSpPr>
          <p:cNvPr id="87043" name="Plassholder for notater 2"/>
          <p:cNvSpPr>
            <a:spLocks noGrp="1"/>
          </p:cNvSpPr>
          <p:nvPr>
            <p:ph type="body" idx="1"/>
          </p:nvPr>
        </p:nvSpPr>
        <p:spPr>
          <a:noFill/>
          <a:ln/>
        </p:spPr>
        <p:txBody>
          <a:bodyPr/>
          <a:lstStyle/>
          <a:p>
            <a:endParaRPr lang="nb-NO"/>
          </a:p>
        </p:txBody>
      </p:sp>
      <p:sp>
        <p:nvSpPr>
          <p:cNvPr id="87044" name="Plassholder for lysbildenummer 3"/>
          <p:cNvSpPr>
            <a:spLocks noGrp="1"/>
          </p:cNvSpPr>
          <p:nvPr>
            <p:ph type="sldNum" sz="quarter"/>
          </p:nvPr>
        </p:nvSpPr>
        <p:spPr>
          <a:noFill/>
        </p:spPr>
        <p:txBody>
          <a:bodyPr/>
          <a:lstStyle/>
          <a:p>
            <a:pPr>
              <a:buFont typeface="Times"/>
              <a:buNone/>
            </a:pPr>
            <a:fld id="{34AF40BB-0155-44D6-A9B5-015D2C00643B}" type="slidenum">
              <a:rPr lang="en-GB" smtClean="0">
                <a:latin typeface="Times"/>
              </a:rPr>
              <a:pPr>
                <a:buFont typeface="Times"/>
                <a:buNone/>
              </a:pPr>
              <a:t>38</a:t>
            </a:fld>
            <a:endParaRPr lang="en-GB">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39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a:ln/>
        </p:spPr>
      </p:sp>
      <p:sp>
        <p:nvSpPr>
          <p:cNvPr id="88067" name="Plassholder for notater 2"/>
          <p:cNvSpPr>
            <a:spLocks noGrp="1"/>
          </p:cNvSpPr>
          <p:nvPr>
            <p:ph type="body" idx="1"/>
          </p:nvPr>
        </p:nvSpPr>
        <p:spPr>
          <a:noFill/>
          <a:ln/>
        </p:spPr>
        <p:txBody>
          <a:bodyPr/>
          <a:lstStyle/>
          <a:p>
            <a:endParaRPr lang="nb-NO"/>
          </a:p>
        </p:txBody>
      </p:sp>
      <p:sp>
        <p:nvSpPr>
          <p:cNvPr id="88068" name="Plassholder for lysbildenummer 3"/>
          <p:cNvSpPr>
            <a:spLocks noGrp="1"/>
          </p:cNvSpPr>
          <p:nvPr>
            <p:ph type="sldNum" sz="quarter"/>
          </p:nvPr>
        </p:nvSpPr>
        <p:spPr>
          <a:noFill/>
        </p:spPr>
        <p:txBody>
          <a:bodyPr/>
          <a:lstStyle/>
          <a:p>
            <a:pPr>
              <a:buFont typeface="Times"/>
              <a:buNone/>
            </a:pPr>
            <a:fld id="{7C5F107F-F81B-41BB-BB8B-55AE437E4323}" type="slidenum">
              <a:rPr lang="en-GB" smtClean="0">
                <a:latin typeface="Times"/>
              </a:rPr>
              <a:pPr>
                <a:buFont typeface="Times"/>
                <a:buNone/>
              </a:pPr>
              <a:t>40</a:t>
            </a:fld>
            <a:endParaRPr lang="en-GB">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Ti – </a:t>
            </a:r>
            <a:r>
              <a:rPr lang="nb-NO" dirty="0" err="1"/>
              <a:t>Titanium</a:t>
            </a:r>
            <a:br>
              <a:rPr lang="nb-NO" dirty="0"/>
            </a:br>
            <a:r>
              <a:rPr lang="nb-NO" dirty="0"/>
              <a:t>Pd – Palladium , </a:t>
            </a:r>
            <a:r>
              <a:rPr lang="nb-NO" dirty="0" err="1"/>
              <a:t>antikorroderende</a:t>
            </a:r>
            <a:endParaRPr lang="nb-NO" dirty="0"/>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44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dirty="0"/>
              <a:t>Eric </a:t>
            </a:r>
            <a:r>
              <a:rPr lang="nb-NO" dirty="0" err="1"/>
              <a:t>Mazur</a:t>
            </a:r>
            <a:r>
              <a:rPr lang="nb-NO" dirty="0"/>
              <a:t> er fysiker og underviser grunnkurs i fysikk ved Harvard </a:t>
            </a:r>
            <a:r>
              <a:rPr lang="nb-NO" dirty="0" err="1"/>
              <a:t>university</a:t>
            </a:r>
            <a:r>
              <a:rPr lang="nb-NO" dirty="0"/>
              <a:t> nær Boston. På 80-tallet fikk han ry</a:t>
            </a:r>
            <a:r>
              <a:rPr lang="nb-NO" baseline="0" dirty="0"/>
              <a:t> for å være en god formilder og studentene gjorde det bra til eksamen og var i stand til å løse kompliserte regneoppgaver. Alt så derfor ut til å være i sin skjønneste orden. Helt til han på begynnelsen av 90-tallet kom over noen artikler som syntes å vise at studenter som hadde gjennomført grunnkurset i fysikk fortsatt hadde en rekke grove hverdagsforestillinger om fysikk, selv etter at de hadde avlagt eksamen i faget. Et typisk eksempel var forståelse av Newtons tredje lov, som sier at kraft er lik motkraft.</a:t>
            </a:r>
          </a:p>
          <a:p>
            <a:endParaRPr lang="nb-NO" baseline="0" dirty="0"/>
          </a:p>
          <a:p>
            <a:r>
              <a:rPr lang="nb-NO" baseline="0" dirty="0"/>
              <a:t>Han bestemte seg derfor å prøve disse testene på sine egne studenter, tester han anså for å være temmelig elementære. Et første varsku fikk han da en av studentene spurte </a:t>
            </a:r>
            <a:r>
              <a:rPr lang="nb-NO" i="1" baseline="0" dirty="0"/>
              <a:t>hvordan de skulle svare på disse spørsmålene, slik Eric hadde lært dem at det var eller slik han følte at det var</a:t>
            </a:r>
            <a:r>
              <a:rPr lang="nb-NO" baseline="0" dirty="0"/>
              <a:t>. Og resultatene var skremmende.  Det viste seg at elever som gjorde det bra på konvensjonelle regneoppgaver ofte hadde liten </a:t>
            </a:r>
            <a:r>
              <a:rPr lang="nb-NO" baseline="0" dirty="0" err="1"/>
              <a:t>konseptuell</a:t>
            </a:r>
            <a:r>
              <a:rPr lang="nb-NO" baseline="0" dirty="0"/>
              <a:t> forståelse for den bakenforliggende fysikken.</a:t>
            </a:r>
          </a:p>
          <a:p>
            <a:endParaRPr lang="nb-NO" baseline="0" dirty="0"/>
          </a:p>
          <a:p>
            <a:r>
              <a:rPr lang="nb-NO" baseline="0" dirty="0"/>
              <a:t>I løpet av de neste årene la han om undervisningen totalt. Han begynte å legge mye større vekt på den konseptuelle forståelsen:</a:t>
            </a:r>
            <a:br>
              <a:rPr lang="nb-NO" baseline="0" dirty="0"/>
            </a:br>
            <a:r>
              <a:rPr lang="nb-NO" baseline="0" dirty="0"/>
              <a:t>1. Han ba studentene lese fagstoffet på forhånd for undervisningstimene (</a:t>
            </a:r>
            <a:r>
              <a:rPr lang="nb-NO" baseline="0" dirty="0" err="1"/>
              <a:t>Flipped</a:t>
            </a:r>
            <a:r>
              <a:rPr lang="nb-NO" baseline="0" dirty="0"/>
              <a:t> </a:t>
            </a:r>
            <a:r>
              <a:rPr lang="nb-NO" baseline="0" dirty="0" err="1"/>
              <a:t>Classrom</a:t>
            </a:r>
            <a:r>
              <a:rPr lang="nb-NO" baseline="0" dirty="0"/>
              <a:t>)</a:t>
            </a:r>
            <a:br>
              <a:rPr lang="nb-NO" baseline="0" dirty="0"/>
            </a:br>
            <a:r>
              <a:rPr lang="nb-NO" baseline="0" dirty="0"/>
              <a:t>2. Han laget spørsmål knyttet til konseptuelle problemstillinger som han viste på tavla (overhead)</a:t>
            </a:r>
            <a:br>
              <a:rPr lang="nb-NO" baseline="0" dirty="0"/>
            </a:br>
            <a:r>
              <a:rPr lang="nb-NO" baseline="0" dirty="0"/>
              <a:t>3. Han begynte å bruke ”</a:t>
            </a:r>
            <a:r>
              <a:rPr lang="nb-NO" baseline="0" dirty="0" err="1"/>
              <a:t>klikkere</a:t>
            </a:r>
            <a:r>
              <a:rPr lang="nb-NO" baseline="0" dirty="0"/>
              <a:t>” hvor studentene ”stemte” over hvilke svar som var riktig</a:t>
            </a:r>
            <a:br>
              <a:rPr lang="nb-NO" baseline="0" dirty="0"/>
            </a:br>
            <a:r>
              <a:rPr lang="nb-NO" baseline="0" dirty="0"/>
              <a:t>4. Han satte dem sammen i grupper hvor de fikk anledning til å diskutere spørsmålene før …</a:t>
            </a:r>
            <a:br>
              <a:rPr lang="nb-NO" baseline="0" dirty="0"/>
            </a:br>
            <a:r>
              <a:rPr lang="nb-NO" baseline="0" dirty="0"/>
              <a:t>5. … de foretok en ny avstemning.</a:t>
            </a:r>
            <a:br>
              <a:rPr lang="nb-NO" baseline="0" dirty="0"/>
            </a:br>
            <a:r>
              <a:rPr lang="nb-NO" baseline="0" dirty="0"/>
              <a:t>6. Om det fortsatt var store avvik fra konvensjonell vitenskapelig forståelse gikk han gjennom det på tavla</a:t>
            </a:r>
            <a:endParaRPr lang="nb-NO" dirty="0"/>
          </a:p>
        </p:txBody>
      </p:sp>
      <p:sp>
        <p:nvSpPr>
          <p:cNvPr id="4" name="Plassholder for lysbildenummer 3"/>
          <p:cNvSpPr>
            <a:spLocks noGrp="1"/>
          </p:cNvSpPr>
          <p:nvPr>
            <p:ph type="sldNum" sz="quarter" idx="10"/>
          </p:nvPr>
        </p:nvSpPr>
        <p:spPr/>
        <p:txBody>
          <a:bodyPr/>
          <a:lstStyle/>
          <a:p>
            <a:fld id="{81BE885D-171C-4FB9-9700-F4BBA52D3ECF}" type="slidenum">
              <a:rPr lang="nb-NO" smtClean="0"/>
              <a:pPr/>
              <a:t>4</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 er viktig å lære problemløsning.</a:t>
            </a:r>
          </a:p>
          <a:p>
            <a:r>
              <a:rPr lang="nb-NO" dirty="0"/>
              <a:t>Et virkelig problem er en utfordring hvor vi vet svaret, vi vet hvor vi skal hen, men ikke hvordan vi kommer oss dit. Slik er de alle fleste problemene, et kjent resultat, men med en ukjent vei til det ønsket resultatet.</a:t>
            </a:r>
          </a:p>
          <a:p>
            <a:endParaRPr lang="nb-NO" dirty="0"/>
          </a:p>
          <a:p>
            <a:r>
              <a:rPr lang="nb-NO" dirty="0"/>
              <a:t>Det fleste problemer i lærebøker</a:t>
            </a:r>
            <a:r>
              <a:rPr lang="nb-NO" baseline="0" dirty="0"/>
              <a:t> er av en helt annen type. Her er oppgaven som oftest, fra et kjent utgangspunkt, med en kjent framgangsmåte å finne et ukjent resultat, altså temmelig forskjellig fra ”virkelige problemer”. </a:t>
            </a:r>
          </a:p>
          <a:p>
            <a:endParaRPr lang="nb-NO" baseline="0" dirty="0"/>
          </a:p>
          <a:p>
            <a:r>
              <a:rPr lang="nb-NO" baseline="0" dirty="0"/>
              <a:t>Siden framgangsmåten burde være kjent så er det naturlig å let etter en eller flere formeler som inneholder det aktuelle kjente og ukjente parametere for så å regne ut den ukjente.</a:t>
            </a:r>
            <a:endParaRPr lang="nb-NO" dirty="0"/>
          </a:p>
        </p:txBody>
      </p:sp>
      <p:sp>
        <p:nvSpPr>
          <p:cNvPr id="4" name="Plassholder for lysbildenummer 3"/>
          <p:cNvSpPr>
            <a:spLocks noGrp="1"/>
          </p:cNvSpPr>
          <p:nvPr>
            <p:ph type="sldNum" sz="quarter" idx="10"/>
          </p:nvPr>
        </p:nvSpPr>
        <p:spPr/>
        <p:txBody>
          <a:bodyPr/>
          <a:lstStyle/>
          <a:p>
            <a:fld id="{81BE885D-171C-4FB9-9700-F4BBA52D3ECF}" type="slidenum">
              <a:rPr lang="nb-NO" smtClean="0"/>
              <a:pPr/>
              <a:t>5</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p-dopet silisium,</a:t>
            </a:r>
            <a:r>
              <a:rPr lang="nb-NO" baseline="0" dirty="0"/>
              <a:t> dopet med typisk 10</a:t>
            </a:r>
            <a:r>
              <a:rPr lang="nb-NO" baseline="30000" dirty="0"/>
              <a:t>16</a:t>
            </a:r>
            <a:r>
              <a:rPr lang="nb-NO" baseline="0" dirty="0"/>
              <a:t> B pr. cm</a:t>
            </a:r>
            <a:r>
              <a:rPr lang="nb-NO" baseline="30000" dirty="0"/>
              <a:t>3</a:t>
            </a:r>
            <a:r>
              <a:rPr lang="nb-NO" baseline="0" dirty="0"/>
              <a:t>. Dette gir en motstand på typisk 1 – 3 </a:t>
            </a:r>
            <a:r>
              <a:rPr lang="el-GR" baseline="0" dirty="0">
                <a:latin typeface="Times New Roman"/>
                <a:cs typeface="Times New Roman"/>
              </a:rPr>
              <a:t>Ω</a:t>
            </a:r>
            <a:r>
              <a:rPr lang="nb-NO" baseline="0" dirty="0"/>
              <a:t>.</a:t>
            </a:r>
          </a:p>
          <a:p>
            <a:r>
              <a:rPr lang="nb-NO" baseline="0" dirty="0"/>
              <a:t>n-dopet silisium, dopet med typisk 10</a:t>
            </a:r>
            <a:r>
              <a:rPr lang="nb-NO" baseline="30000" dirty="0"/>
              <a:t>18</a:t>
            </a:r>
            <a:r>
              <a:rPr lang="nb-NO" baseline="0" dirty="0"/>
              <a:t> P pr. cm</a:t>
            </a:r>
            <a:r>
              <a:rPr lang="nb-NO" baseline="30000" dirty="0"/>
              <a:t>3</a:t>
            </a:r>
            <a:r>
              <a:rPr lang="nb-NO" baseline="0" dirty="0"/>
              <a:t>. Diffunderer inn i p-materialet</a:t>
            </a:r>
            <a:br>
              <a:rPr lang="nb-NO" baseline="0" dirty="0"/>
            </a:br>
            <a:endParaRPr lang="nb-NO" dirty="0"/>
          </a:p>
        </p:txBody>
      </p:sp>
      <p:sp>
        <p:nvSpPr>
          <p:cNvPr id="4" name="Plassholder for lysbildenummer 3"/>
          <p:cNvSpPr>
            <a:spLocks noGrp="1"/>
          </p:cNvSpPr>
          <p:nvPr>
            <p:ph type="sldNum" idx="10"/>
          </p:nvPr>
        </p:nvSpPr>
        <p:spPr/>
        <p:txBody>
          <a:bodyPr/>
          <a:lstStyle/>
          <a:p>
            <a:pPr>
              <a:defRPr/>
            </a:pPr>
            <a:fld id="{E15AC667-BFDC-432F-AC4E-5036BBDBD079}" type="slidenum">
              <a:rPr lang="en-GB" smtClean="0"/>
              <a:pPr>
                <a:defRPr/>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idx="10"/>
          </p:nvPr>
        </p:nvSpPr>
        <p:spPr/>
        <p:txBody>
          <a:bodyPr/>
          <a:lstStyle/>
          <a:p>
            <a:pPr>
              <a:defRPr/>
            </a:pPr>
            <a:fld id="{954342ED-1DF3-483C-B17B-FD8F8B2B1363}" type="slidenum">
              <a:rPr lang="en-GB" smtClean="0"/>
              <a:pPr>
                <a:defRPr/>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905625" y="539750"/>
            <a:ext cx="1941513" cy="5548313"/>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79500" y="539750"/>
            <a:ext cx="5673725" cy="554831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1079500" y="539750"/>
            <a:ext cx="7767638" cy="1141413"/>
          </a:xfrm>
        </p:spPr>
        <p:txBody>
          <a:bodyPr/>
          <a:lstStyle/>
          <a:p>
            <a:r>
              <a:rPr lang="nb-NO"/>
              <a:t>Klikk for å redigere tittelstil</a:t>
            </a:r>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79500" y="1978025"/>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038725" y="1978025"/>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idx="10"/>
          </p:nvPr>
        </p:nvSpPr>
        <p:spPr>
          <a:ln/>
        </p:spPr>
        <p:txBody>
          <a:bodyPr/>
          <a:lstStyle>
            <a:lvl1pPr>
              <a:defRPr/>
            </a:lvl1pPr>
          </a:lstStyle>
          <a:p>
            <a:pPr>
              <a:defRPr/>
            </a:pPr>
            <a:endParaRPr lang="en-GB"/>
          </a:p>
        </p:txBody>
      </p:sp>
      <p:sp>
        <p:nvSpPr>
          <p:cNvPr id="8"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GB"/>
          </a:p>
        </p:txBody>
      </p:sp>
      <p:sp>
        <p:nvSpPr>
          <p:cNvPr id="3"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srcRect/>
          <a:stretch>
            <a:fillRect/>
          </a:stretch>
        </p:blipFill>
        <p:spPr bwMode="auto">
          <a:xfrm>
            <a:off x="0" y="0"/>
            <a:ext cx="609600" cy="6865938"/>
          </a:xfrm>
          <a:prstGeom prst="rect">
            <a:avLst/>
          </a:prstGeom>
          <a:noFill/>
          <a:ln w="9525">
            <a:noFill/>
            <a:round/>
            <a:headEnd/>
            <a:tailEnd/>
          </a:ln>
        </p:spPr>
      </p:pic>
      <p:sp>
        <p:nvSpPr>
          <p:cNvPr id="1027" name="Rectangle 2"/>
          <p:cNvSpPr>
            <a:spLocks noGrp="1" noChangeArrowheads="1"/>
          </p:cNvSpPr>
          <p:nvPr>
            <p:ph type="title"/>
          </p:nvPr>
        </p:nvSpPr>
        <p:spPr bwMode="auto">
          <a:xfrm>
            <a:off x="1079500" y="539750"/>
            <a:ext cx="7767638"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Klikk for å redigere titteltekstformatet</a:t>
            </a:r>
          </a:p>
        </p:txBody>
      </p:sp>
      <p:sp>
        <p:nvSpPr>
          <p:cNvPr id="1028" name="Rectangle 3"/>
          <p:cNvSpPr>
            <a:spLocks noGrp="1" noChangeArrowheads="1"/>
          </p:cNvSpPr>
          <p:nvPr>
            <p:ph type="body" idx="1"/>
          </p:nvPr>
        </p:nvSpPr>
        <p:spPr bwMode="auto">
          <a:xfrm>
            <a:off x="1079500" y="1978025"/>
            <a:ext cx="7767638" cy="41100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Klikk for å redigere formatet på disposisjonsteksten</a:t>
            </a:r>
          </a:p>
          <a:p>
            <a:pPr lvl="1"/>
            <a:r>
              <a:rPr lang="en-GB"/>
              <a:t>Andre disposisjonsnivå</a:t>
            </a:r>
          </a:p>
          <a:p>
            <a:pPr lvl="2"/>
            <a:r>
              <a:rPr lang="en-GB"/>
              <a:t>Tredje disposisjonsnivå</a:t>
            </a:r>
          </a:p>
          <a:p>
            <a:pPr lvl="3"/>
            <a:r>
              <a:rPr lang="en-GB"/>
              <a:t>Fjerde disposisjonsnivå</a:t>
            </a:r>
          </a:p>
          <a:p>
            <a:pPr lvl="4"/>
            <a:r>
              <a:rPr lang="en-GB"/>
              <a:t>Femte disposisjonsnivå</a:t>
            </a:r>
          </a:p>
          <a:p>
            <a:pPr lvl="4"/>
            <a:r>
              <a:rPr lang="en-GB"/>
              <a:t>Sjette disposisjonsnivå</a:t>
            </a:r>
          </a:p>
          <a:p>
            <a:pPr lvl="4"/>
            <a:r>
              <a:rPr lang="en-GB"/>
              <a:t>Sjuende disposisjonsnivå</a:t>
            </a:r>
          </a:p>
          <a:p>
            <a:pPr lvl="4"/>
            <a:r>
              <a:rPr lang="en-GB"/>
              <a:t>Åttende disposisjonsnivå</a:t>
            </a:r>
          </a:p>
          <a:p>
            <a:pPr lvl="4"/>
            <a:r>
              <a:rPr lang="en-GB"/>
              <a:t>Niende disposisjonsnivå</a:t>
            </a:r>
          </a:p>
        </p:txBody>
      </p:sp>
      <p:sp>
        <p:nvSpPr>
          <p:cNvPr id="2" name="Rectangle 4"/>
          <p:cNvSpPr>
            <a:spLocks noGrp="1" noChangeArrowheads="1"/>
          </p:cNvSpPr>
          <p:nvPr>
            <p:ph type="dt"/>
          </p:nvPr>
        </p:nvSpPr>
        <p:spPr bwMode="auto">
          <a:xfrm>
            <a:off x="6934200" y="6243638"/>
            <a:ext cx="1900238"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0" hangingPunct="0">
              <a:lnSpc>
                <a:spcPct val="100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pitchFamily="16" charset="0"/>
              </a:defRPr>
            </a:lvl1pPr>
          </a:lstStyle>
          <a:p>
            <a:pPr>
              <a:defRPr/>
            </a:pPr>
            <a:endParaRPr lang="en-GB"/>
          </a:p>
        </p:txBody>
      </p:sp>
      <p:sp>
        <p:nvSpPr>
          <p:cNvPr id="1029" name="Rectangle 5"/>
          <p:cNvSpPr>
            <a:spLocks noGrp="1" noChangeArrowheads="1"/>
          </p:cNvSpPr>
          <p:nvPr>
            <p:ph type="ftr"/>
          </p:nvPr>
        </p:nvSpPr>
        <p:spPr bwMode="auto">
          <a:xfrm>
            <a:off x="10668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lnSpc>
                <a:spcPct val="100000"/>
              </a:lnSpc>
              <a:buClr>
                <a:srgbClr val="003399"/>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u="sng">
                <a:solidFill>
                  <a:srgbClr val="003399"/>
                </a:solidFill>
                <a:latin typeface="Arial" charset="0"/>
              </a:defRPr>
            </a:lvl1pPr>
          </a:lstStyle>
          <a:p>
            <a:pPr>
              <a:defRPr/>
            </a:pPr>
            <a:r>
              <a:rPr lang="en-GB"/>
              <a:t>www.skolelab.ntnu.no/</a:t>
            </a:r>
          </a:p>
        </p:txBody>
      </p:sp>
      <p:sp>
        <p:nvSpPr>
          <p:cNvPr id="1030" name="Rectangle 6"/>
          <p:cNvSpPr>
            <a:spLocks noChangeArrowheads="1"/>
          </p:cNvSpPr>
          <p:nvPr/>
        </p:nvSpPr>
        <p:spPr bwMode="auto">
          <a:xfrm>
            <a:off x="0" y="0"/>
            <a:ext cx="9144000" cy="6858000"/>
          </a:xfrm>
          <a:prstGeom prst="rect">
            <a:avLst/>
          </a:prstGeom>
          <a:noFill/>
          <a:ln w="28440">
            <a:solidFill>
              <a:srgbClr val="0D2B88"/>
            </a:solidFill>
            <a:miter lim="800000"/>
            <a:headEnd/>
            <a:tailEnd/>
          </a:ln>
          <a:effectLst/>
        </p:spPr>
        <p:txBody>
          <a:bodyPr wrap="none" lIns="90000" tIns="46800" rIns="90000" bIns="46800" anchor="ctr"/>
          <a:lstStyle/>
          <a:p>
            <a:pPr algn="ctr" eaLnBrk="0" hangingPunct="0">
              <a:buClr>
                <a:srgbClr val="000000"/>
              </a:buClr>
              <a:buSzPct val="100000"/>
              <a:buFont typeface="Times"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pPr>
            <a:r>
              <a:rPr lang="en-GB" sz="3600">
                <a:solidFill>
                  <a:srgbClr val="000000"/>
                </a:solidFill>
                <a:latin typeface="Times" pitchFamily="16" charset="0"/>
              </a:rPr>
              <a:t>		</a:t>
            </a:r>
          </a:p>
        </p:txBody>
      </p:sp>
      <p:sp>
        <p:nvSpPr>
          <p:cNvPr id="1031" name="Rectangle 7"/>
          <p:cNvSpPr>
            <a:spLocks noChangeArrowheads="1"/>
          </p:cNvSpPr>
          <p:nvPr/>
        </p:nvSpPr>
        <p:spPr bwMode="auto">
          <a:xfrm>
            <a:off x="76200" y="6315075"/>
            <a:ext cx="420688" cy="381000"/>
          </a:xfrm>
          <a:prstGeom prst="rect">
            <a:avLst/>
          </a:prstGeom>
          <a:noFill/>
          <a:ln w="9525">
            <a:noFill/>
            <a:round/>
            <a:headEnd/>
            <a:tailEnd/>
          </a:ln>
          <a:effectLst/>
        </p:spPr>
        <p:txBody>
          <a:bodyPr lIns="90000" tIns="46800" rIns="90000" bIns="46800"/>
          <a:lstStyle/>
          <a:p>
            <a:pPr algn="ctr" eaLnBrk="0" hangingPunct="0">
              <a:buClr>
                <a:srgbClr val="FFFFFF"/>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197EAD8-19D9-4E57-8A7E-7E7F8C68A8C2}" type="slidenum">
              <a:rPr lang="en-GB" sz="1400">
                <a:solidFill>
                  <a:srgbClr val="FFFFFF"/>
                </a:solidFill>
                <a:latin typeface="Times" pitchFamily="16" charset="0"/>
              </a:rPr>
              <a:pPr algn="ctr" eaLnBrk="0" hangingPunct="0">
                <a:buClr>
                  <a:srgbClr val="FFFFFF"/>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lang="en-GB" sz="1400">
              <a:solidFill>
                <a:srgbClr val="FFFFFF"/>
              </a:solidFill>
              <a:latin typeface="Times" pitchFamily="16" charset="0"/>
            </a:endParaRPr>
          </a:p>
        </p:txBody>
      </p:sp>
      <p:pic>
        <p:nvPicPr>
          <p:cNvPr id="1033" name="Picture 8"/>
          <p:cNvPicPr>
            <a:picLocks noChangeAspect="1" noChangeArrowheads="1"/>
          </p:cNvPicPr>
          <p:nvPr/>
        </p:nvPicPr>
        <p:blipFill>
          <a:blip r:embed="rId15" cstate="print"/>
          <a:srcRect/>
          <a:stretch>
            <a:fillRect/>
          </a:stretch>
        </p:blipFill>
        <p:spPr bwMode="auto">
          <a:xfrm>
            <a:off x="0" y="-6350"/>
            <a:ext cx="609600" cy="6864350"/>
          </a:xfrm>
          <a:prstGeom prst="rect">
            <a:avLst/>
          </a:prstGeom>
          <a:noFill/>
          <a:ln w="9525">
            <a:noFill/>
            <a:round/>
            <a:headEnd/>
            <a:tailEnd/>
          </a:ln>
        </p:spPr>
      </p:pic>
      <p:sp>
        <p:nvSpPr>
          <p:cNvPr id="3" name="AutoShape 9"/>
          <p:cNvSpPr>
            <a:spLocks noChangeArrowheads="1"/>
          </p:cNvSpPr>
          <p:nvPr/>
        </p:nvSpPr>
        <p:spPr bwMode="auto">
          <a:xfrm>
            <a:off x="71438" y="3743325"/>
            <a:ext cx="447675" cy="1795463"/>
          </a:xfrm>
          <a:prstGeom prst="roundRect">
            <a:avLst>
              <a:gd name="adj" fmla="val 352"/>
            </a:avLst>
          </a:prstGeom>
          <a:solidFill>
            <a:srgbClr val="280099"/>
          </a:solidFill>
          <a:ln w="9360">
            <a:solidFill>
              <a:srgbClr val="280099"/>
            </a:solidFill>
            <a:round/>
            <a:headEnd/>
            <a:tailEnd/>
          </a:ln>
          <a:effectLst/>
        </p:spPr>
        <p:txBody>
          <a:bodyPr wrap="none" anchor="ctr"/>
          <a:lstStyle/>
          <a:p>
            <a:pPr eaLnBrk="0" hangingPunct="0">
              <a:lnSpc>
                <a:spcPct val="81000"/>
              </a:lnSpc>
              <a:buClr>
                <a:srgbClr val="000000"/>
              </a:buClr>
              <a:buSzPct val="100000"/>
              <a:buFont typeface="Times" pitchFamily="16" charset="0"/>
              <a:buNone/>
              <a:defRPr/>
            </a:pPr>
            <a:endParaRPr lang="nb-NO">
              <a:latin typeface="Times" pitchFamily="16" charset="0"/>
            </a:endParaRPr>
          </a:p>
        </p:txBody>
      </p:sp>
      <p:sp>
        <p:nvSpPr>
          <p:cNvPr id="1034" name="Text Box 10"/>
          <p:cNvSpPr txBox="1">
            <a:spLocks noChangeArrowheads="1"/>
          </p:cNvSpPr>
          <p:nvPr/>
        </p:nvSpPr>
        <p:spPr bwMode="auto">
          <a:xfrm rot="16200000">
            <a:off x="-1273969" y="4945857"/>
            <a:ext cx="3135313" cy="374650"/>
          </a:xfrm>
          <a:prstGeom prst="rect">
            <a:avLst/>
          </a:prstGeom>
          <a:noFill/>
          <a:ln w="9525">
            <a:noFill/>
            <a:round/>
            <a:headEnd/>
            <a:tailEnd/>
          </a:ln>
          <a:effectLst/>
        </p:spPr>
        <p:txBody>
          <a:bodyPr wrap="none" lIns="90000" tIns="45000" rIns="90000" bIns="45000">
            <a:spAutoFit/>
          </a:bodyPr>
          <a:lstStyle/>
          <a:p>
            <a:pPr eaLnBrk="0" hangingPunct="0">
              <a:lnSpc>
                <a:spcPct val="93000"/>
              </a:lnSpc>
              <a:buClr>
                <a:srgbClr val="000000"/>
              </a:buClr>
              <a:buSzPct val="100000"/>
              <a:buFont typeface="Times"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a:solidFill>
                  <a:srgbClr val="FFFFFF"/>
                </a:solidFill>
                <a:latin typeface="Times" pitchFamily="16" charset="0"/>
              </a:rPr>
              <a:t>SKOLELABORATORIET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hf sldNum="0" hdr="0" dt="0"/>
  <p:txStyles>
    <p:titleStyle>
      <a:lvl1pPr algn="l" defTabSz="449263" rtl="0" eaLnBrk="0" fontAlgn="base" hangingPunct="0">
        <a:lnSpc>
          <a:spcPct val="81000"/>
        </a:lnSpc>
        <a:spcBef>
          <a:spcPct val="0"/>
        </a:spcBef>
        <a:spcAft>
          <a:spcPct val="0"/>
        </a:spcAft>
        <a:buClr>
          <a:srgbClr val="000000"/>
        </a:buClr>
        <a:buSzPct val="100000"/>
        <a:buFont typeface="Times"/>
        <a:defRPr sz="3600">
          <a:solidFill>
            <a:srgbClr val="000000"/>
          </a:solidFill>
          <a:latin typeface="+mj-lt"/>
          <a:ea typeface="+mj-ea"/>
          <a:cs typeface="+mj-cs"/>
        </a:defRPr>
      </a:lvl1pPr>
      <a:lvl2pPr algn="l" defTabSz="449263" rtl="0" eaLnBrk="0" fontAlgn="base" hangingPunct="0">
        <a:lnSpc>
          <a:spcPct val="81000"/>
        </a:lnSpc>
        <a:spcBef>
          <a:spcPct val="0"/>
        </a:spcBef>
        <a:spcAft>
          <a:spcPct val="0"/>
        </a:spcAft>
        <a:buClr>
          <a:srgbClr val="000000"/>
        </a:buClr>
        <a:buSzPct val="100000"/>
        <a:buFont typeface="Times"/>
        <a:defRPr sz="3600">
          <a:solidFill>
            <a:srgbClr val="000000"/>
          </a:solidFill>
          <a:latin typeface="Times" pitchFamily="16" charset="0"/>
        </a:defRPr>
      </a:lvl2pPr>
      <a:lvl3pPr algn="l" defTabSz="449263" rtl="0" eaLnBrk="0" fontAlgn="base" hangingPunct="0">
        <a:lnSpc>
          <a:spcPct val="81000"/>
        </a:lnSpc>
        <a:spcBef>
          <a:spcPct val="0"/>
        </a:spcBef>
        <a:spcAft>
          <a:spcPct val="0"/>
        </a:spcAft>
        <a:buClr>
          <a:srgbClr val="000000"/>
        </a:buClr>
        <a:buSzPct val="100000"/>
        <a:buFont typeface="Times"/>
        <a:defRPr sz="3600">
          <a:solidFill>
            <a:srgbClr val="000000"/>
          </a:solidFill>
          <a:latin typeface="Times" pitchFamily="16" charset="0"/>
        </a:defRPr>
      </a:lvl3pPr>
      <a:lvl4pPr algn="l" defTabSz="449263" rtl="0" eaLnBrk="0" fontAlgn="base" hangingPunct="0">
        <a:lnSpc>
          <a:spcPct val="81000"/>
        </a:lnSpc>
        <a:spcBef>
          <a:spcPct val="0"/>
        </a:spcBef>
        <a:spcAft>
          <a:spcPct val="0"/>
        </a:spcAft>
        <a:buClr>
          <a:srgbClr val="000000"/>
        </a:buClr>
        <a:buSzPct val="100000"/>
        <a:buFont typeface="Times"/>
        <a:defRPr sz="3600">
          <a:solidFill>
            <a:srgbClr val="000000"/>
          </a:solidFill>
          <a:latin typeface="Times" pitchFamily="16" charset="0"/>
        </a:defRPr>
      </a:lvl4pPr>
      <a:lvl5pPr algn="l" defTabSz="449263" rtl="0" eaLnBrk="0" fontAlgn="base" hangingPunct="0">
        <a:lnSpc>
          <a:spcPct val="81000"/>
        </a:lnSpc>
        <a:spcBef>
          <a:spcPct val="0"/>
        </a:spcBef>
        <a:spcAft>
          <a:spcPct val="0"/>
        </a:spcAft>
        <a:buClr>
          <a:srgbClr val="000000"/>
        </a:buClr>
        <a:buSzPct val="100000"/>
        <a:buFont typeface="Times"/>
        <a:defRPr sz="3600">
          <a:solidFill>
            <a:srgbClr val="000000"/>
          </a:solidFill>
          <a:latin typeface="Times" pitchFamily="16" charset="0"/>
        </a:defRPr>
      </a:lvl5pPr>
      <a:lvl6pPr marL="457200" algn="l" defTabSz="449263" rtl="0" eaLnBrk="0" fontAlgn="base" hangingPunct="0">
        <a:spcBef>
          <a:spcPct val="0"/>
        </a:spcBef>
        <a:spcAft>
          <a:spcPct val="0"/>
        </a:spcAft>
        <a:buClr>
          <a:srgbClr val="000000"/>
        </a:buClr>
        <a:buSzPct val="100000"/>
        <a:buFont typeface="Times" pitchFamily="16" charset="0"/>
        <a:defRPr sz="4400">
          <a:solidFill>
            <a:srgbClr val="000000"/>
          </a:solidFill>
          <a:latin typeface="Times New Roman" pitchFamily="18" charset="0"/>
        </a:defRPr>
      </a:lvl6pPr>
      <a:lvl7pPr marL="914400" algn="l" defTabSz="449263" rtl="0" eaLnBrk="0" fontAlgn="base" hangingPunct="0">
        <a:spcBef>
          <a:spcPct val="0"/>
        </a:spcBef>
        <a:spcAft>
          <a:spcPct val="0"/>
        </a:spcAft>
        <a:buClr>
          <a:srgbClr val="000000"/>
        </a:buClr>
        <a:buSzPct val="100000"/>
        <a:buFont typeface="Times" pitchFamily="16" charset="0"/>
        <a:defRPr sz="4400">
          <a:solidFill>
            <a:srgbClr val="000000"/>
          </a:solidFill>
          <a:latin typeface="Times New Roman" pitchFamily="18" charset="0"/>
        </a:defRPr>
      </a:lvl7pPr>
      <a:lvl8pPr marL="1371600" algn="l" defTabSz="449263" rtl="0" eaLnBrk="0" fontAlgn="base" hangingPunct="0">
        <a:spcBef>
          <a:spcPct val="0"/>
        </a:spcBef>
        <a:spcAft>
          <a:spcPct val="0"/>
        </a:spcAft>
        <a:buClr>
          <a:srgbClr val="000000"/>
        </a:buClr>
        <a:buSzPct val="100000"/>
        <a:buFont typeface="Times" pitchFamily="16" charset="0"/>
        <a:defRPr sz="4400">
          <a:solidFill>
            <a:srgbClr val="000000"/>
          </a:solidFill>
          <a:latin typeface="Times New Roman" pitchFamily="18" charset="0"/>
        </a:defRPr>
      </a:lvl8pPr>
      <a:lvl9pPr marL="1828800" algn="l" defTabSz="449263" rtl="0" eaLnBrk="0" fontAlgn="base" hangingPunct="0">
        <a:spcBef>
          <a:spcPct val="0"/>
        </a:spcBef>
        <a:spcAft>
          <a:spcPct val="0"/>
        </a:spcAft>
        <a:buClr>
          <a:srgbClr val="000000"/>
        </a:buClr>
        <a:buSzPct val="100000"/>
        <a:buFont typeface="Times" pitchFamily="16" charset="0"/>
        <a:defRPr sz="4400">
          <a:solidFill>
            <a:srgbClr val="000000"/>
          </a:solidFill>
          <a:latin typeface="Times New Roman" pitchFamily="18" charset="0"/>
        </a:defRPr>
      </a:lvl9pPr>
    </p:titleStyle>
    <p:bodyStyle>
      <a:lvl1pPr marL="338138" indent="-338138" algn="l" defTabSz="449263" rtl="0" eaLnBrk="0" fontAlgn="base" hangingPunct="0">
        <a:lnSpc>
          <a:spcPct val="81000"/>
        </a:lnSpc>
        <a:spcBef>
          <a:spcPts val="500"/>
        </a:spcBef>
        <a:spcAft>
          <a:spcPct val="0"/>
        </a:spcAft>
        <a:buClr>
          <a:srgbClr val="000000"/>
        </a:buClr>
        <a:buSzPct val="100000"/>
        <a:buFont typeface="Times"/>
        <a:buChar char="•"/>
        <a:defRPr sz="2000">
          <a:solidFill>
            <a:srgbClr val="000000"/>
          </a:solidFill>
          <a:latin typeface="+mn-lt"/>
          <a:ea typeface="+mn-ea"/>
          <a:cs typeface="+mn-cs"/>
        </a:defRPr>
      </a:lvl1pPr>
      <a:lvl2pPr marL="738188" indent="-280988" algn="l" defTabSz="449263" rtl="0" eaLnBrk="0" fontAlgn="base" hangingPunct="0">
        <a:lnSpc>
          <a:spcPct val="81000"/>
        </a:lnSpc>
        <a:spcBef>
          <a:spcPts val="450"/>
        </a:spcBef>
        <a:spcAft>
          <a:spcPct val="0"/>
        </a:spcAft>
        <a:buClr>
          <a:srgbClr val="000000"/>
        </a:buClr>
        <a:buSzPct val="100000"/>
        <a:buFont typeface="Times"/>
        <a:buChar char="–"/>
        <a:defRPr sz="2800">
          <a:solidFill>
            <a:srgbClr val="000000"/>
          </a:solidFill>
          <a:latin typeface="+mn-lt"/>
        </a:defRPr>
      </a:lvl2pPr>
      <a:lvl3pPr marL="1143000" indent="-228600" algn="l" defTabSz="449263" rtl="0" eaLnBrk="0" fontAlgn="base" hangingPunct="0">
        <a:lnSpc>
          <a:spcPct val="81000"/>
        </a:lnSpc>
        <a:spcBef>
          <a:spcPts val="400"/>
        </a:spcBef>
        <a:spcAft>
          <a:spcPct val="0"/>
        </a:spcAft>
        <a:buClr>
          <a:srgbClr val="000000"/>
        </a:buClr>
        <a:buSzPct val="100000"/>
        <a:buFont typeface="Times"/>
        <a:buChar char="•"/>
        <a:defRPr sz="1600">
          <a:solidFill>
            <a:srgbClr val="000000"/>
          </a:solidFill>
          <a:latin typeface="+mn-lt"/>
        </a:defRPr>
      </a:lvl3pPr>
      <a:lvl4pPr marL="1557338" indent="-228600" algn="l" defTabSz="449263" rtl="0" eaLnBrk="0" fontAlgn="base" hangingPunct="0">
        <a:lnSpc>
          <a:spcPct val="81000"/>
        </a:lnSpc>
        <a:spcBef>
          <a:spcPts val="400"/>
        </a:spcBef>
        <a:spcAft>
          <a:spcPct val="0"/>
        </a:spcAft>
        <a:buClr>
          <a:srgbClr val="000000"/>
        </a:buClr>
        <a:buSzPct val="100000"/>
        <a:buFont typeface="Times"/>
        <a:buChar char="–"/>
        <a:defRPr sz="1600">
          <a:solidFill>
            <a:srgbClr val="000000"/>
          </a:solidFill>
          <a:latin typeface="+mn-lt"/>
        </a:defRPr>
      </a:lvl4pPr>
      <a:lvl5pPr marL="1976438" indent="-228600" algn="l" defTabSz="449263" rtl="0" eaLnBrk="0" fontAlgn="base" hangingPunct="0">
        <a:lnSpc>
          <a:spcPct val="81000"/>
        </a:lnSpc>
        <a:spcBef>
          <a:spcPts val="400"/>
        </a:spcBef>
        <a:spcAft>
          <a:spcPct val="0"/>
        </a:spcAft>
        <a:buClr>
          <a:srgbClr val="000000"/>
        </a:buClr>
        <a:buSzPct val="100000"/>
        <a:buFont typeface="Times"/>
        <a:buChar char="•"/>
        <a:defRPr sz="1600">
          <a:solidFill>
            <a:srgbClr val="000000"/>
          </a:solidFill>
          <a:latin typeface="+mn-lt"/>
        </a:defRPr>
      </a:lvl5pPr>
      <a:lvl6pPr marL="2433638" indent="-228600" algn="l" defTabSz="449263" rtl="0" eaLnBrk="0" fontAlgn="base" hangingPunct="0">
        <a:lnSpc>
          <a:spcPct val="81000"/>
        </a:lnSpc>
        <a:spcBef>
          <a:spcPts val="400"/>
        </a:spcBef>
        <a:spcAft>
          <a:spcPct val="0"/>
        </a:spcAft>
        <a:buClr>
          <a:srgbClr val="000000"/>
        </a:buClr>
        <a:buSzPct val="100000"/>
        <a:buFont typeface="Times" pitchFamily="16" charset="0"/>
        <a:buChar char="•"/>
        <a:defRPr sz="1600">
          <a:solidFill>
            <a:srgbClr val="000000"/>
          </a:solidFill>
          <a:latin typeface="+mn-lt"/>
        </a:defRPr>
      </a:lvl6pPr>
      <a:lvl7pPr marL="2890838" indent="-228600" algn="l" defTabSz="449263" rtl="0" eaLnBrk="0" fontAlgn="base" hangingPunct="0">
        <a:lnSpc>
          <a:spcPct val="81000"/>
        </a:lnSpc>
        <a:spcBef>
          <a:spcPts val="400"/>
        </a:spcBef>
        <a:spcAft>
          <a:spcPct val="0"/>
        </a:spcAft>
        <a:buClr>
          <a:srgbClr val="000000"/>
        </a:buClr>
        <a:buSzPct val="100000"/>
        <a:buFont typeface="Times" pitchFamily="16" charset="0"/>
        <a:buChar char="•"/>
        <a:defRPr sz="1600">
          <a:solidFill>
            <a:srgbClr val="000000"/>
          </a:solidFill>
          <a:latin typeface="+mn-lt"/>
        </a:defRPr>
      </a:lvl7pPr>
      <a:lvl8pPr marL="3348038" indent="-228600" algn="l" defTabSz="449263" rtl="0" eaLnBrk="0" fontAlgn="base" hangingPunct="0">
        <a:lnSpc>
          <a:spcPct val="81000"/>
        </a:lnSpc>
        <a:spcBef>
          <a:spcPts val="400"/>
        </a:spcBef>
        <a:spcAft>
          <a:spcPct val="0"/>
        </a:spcAft>
        <a:buClr>
          <a:srgbClr val="000000"/>
        </a:buClr>
        <a:buSzPct val="100000"/>
        <a:buFont typeface="Times" pitchFamily="16" charset="0"/>
        <a:buChar char="•"/>
        <a:defRPr sz="1600">
          <a:solidFill>
            <a:srgbClr val="000000"/>
          </a:solidFill>
          <a:latin typeface="+mn-lt"/>
        </a:defRPr>
      </a:lvl8pPr>
      <a:lvl9pPr marL="3805238" indent="-228600" algn="l" defTabSz="449263" rtl="0" eaLnBrk="0" fontAlgn="base" hangingPunct="0">
        <a:lnSpc>
          <a:spcPct val="81000"/>
        </a:lnSpc>
        <a:spcBef>
          <a:spcPts val="400"/>
        </a:spcBef>
        <a:spcAft>
          <a:spcPct val="0"/>
        </a:spcAft>
        <a:buClr>
          <a:srgbClr val="000000"/>
        </a:buClr>
        <a:buSzPct val="100000"/>
        <a:buFont typeface="Times" pitchFamily="16" charset="0"/>
        <a:buChar char="•"/>
        <a:defRPr sz="1600">
          <a:solidFill>
            <a:srgbClr val="000000"/>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idsivaenergi.no/lev-energismart/solenergi/solcellepan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upload.wikimedia.org/wikipedia/commons/6/65/PVeff(rev130923)a.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ricmazur.com/video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no/url?sa=i&amp;rct=j&amp;q=&amp;esrc=s&amp;frm=1&amp;source=images&amp;cd=&amp;cad=rja&amp;docid=G-HZuuWKp62BfM&amp;tbnid=2ppD9zoZO26ZGM:&amp;ved=0CAUQjRw&amp;url=http://ndla.no/nn/node/123905&amp;ei=I_J9Ur7qLeG60QXCw4EI&amp;psig=AFQjCNGZPHJNX787EV_0osm-pEXFuJaAqw&amp;ust=1384072078334030"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bwMode="auto">
          <a:xfrm>
            <a:off x="613186" y="0"/>
            <a:ext cx="8530814" cy="685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50" name="Rectangle 2"/>
          <p:cNvSpPr>
            <a:spLocks noGrp="1" noChangeArrowheads="1"/>
          </p:cNvSpPr>
          <p:nvPr>
            <p:ph type="title"/>
          </p:nvPr>
        </p:nvSpPr>
        <p:spPr>
          <a:xfrm>
            <a:off x="538951" y="741600"/>
            <a:ext cx="8605049" cy="2573100"/>
          </a:xfrm>
        </p:spPr>
        <p:txBody>
          <a:bodyPr/>
          <a:lstStyle/>
          <a:p>
            <a:pPr algn="ctr">
              <a:lnSpc>
                <a:spcPct val="150000"/>
              </a:lnSpc>
            </a:pPr>
            <a:r>
              <a:rPr lang="nb-NO" sz="4400"/>
              <a:t>Introduksjon til solceller</a:t>
            </a:r>
            <a:br>
              <a:rPr lang="nb-NO" sz="4800" dirty="0"/>
            </a:br>
            <a:r>
              <a:rPr lang="nb-NO" sz="3200" dirty="0"/>
              <a:t>EDU3025 – Energi og klima</a:t>
            </a:r>
            <a:br>
              <a:rPr lang="nb-NO" sz="3200"/>
            </a:br>
            <a:r>
              <a:rPr lang="nb-NO" sz="3200"/>
              <a:t>19. mars 2020</a:t>
            </a:r>
            <a:endParaRPr lang="nb-NO" sz="2400" dirty="0"/>
          </a:p>
        </p:txBody>
      </p:sp>
      <p:sp>
        <p:nvSpPr>
          <p:cNvPr id="2051" name="Rectangle 3"/>
          <p:cNvSpPr>
            <a:spLocks noGrp="1" noChangeArrowheads="1"/>
          </p:cNvSpPr>
          <p:nvPr>
            <p:ph idx="1"/>
          </p:nvPr>
        </p:nvSpPr>
        <p:spPr>
          <a:xfrm>
            <a:off x="1079500" y="3528060"/>
            <a:ext cx="7767638" cy="2560002"/>
          </a:xfrm>
        </p:spPr>
        <p:txBody>
          <a:bodyPr/>
          <a:lstStyle/>
          <a:p>
            <a:pPr algn="ctr">
              <a:buNone/>
            </a:pPr>
            <a:r>
              <a:rPr lang="nb-NO" sz="2800" dirty="0"/>
              <a:t>av</a:t>
            </a:r>
          </a:p>
          <a:p>
            <a:pPr algn="ctr">
              <a:buNone/>
            </a:pPr>
            <a:endParaRPr lang="nb-NO" sz="2800" dirty="0"/>
          </a:p>
          <a:p>
            <a:pPr algn="ctr">
              <a:buNone/>
            </a:pPr>
            <a:r>
              <a:rPr lang="nb-NO" sz="2800" dirty="0"/>
              <a:t>Nils Kr. Rossing</a:t>
            </a:r>
          </a:p>
          <a:p>
            <a:pPr algn="ctr">
              <a:buNone/>
            </a:pPr>
            <a:r>
              <a:rPr lang="nb-NO" sz="1800" dirty="0"/>
              <a:t>Skolelaboratoriet ved NTNU</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lnSpc>
                <a:spcPct val="100000"/>
              </a:lnSpc>
            </a:pPr>
            <a:r>
              <a:rPr lang="nb-NO" dirty="0"/>
              <a:t>Air </a:t>
            </a:r>
            <a:r>
              <a:rPr lang="nb-NO" dirty="0" err="1"/>
              <a:t>mass</a:t>
            </a:r>
            <a:r>
              <a:rPr lang="nb-NO" dirty="0"/>
              <a:t> </a:t>
            </a:r>
            <a:r>
              <a:rPr lang="nb-NO" dirty="0" err="1"/>
              <a:t>index</a:t>
            </a:r>
            <a:br>
              <a:rPr lang="nb-NO" dirty="0"/>
            </a:br>
            <a:r>
              <a:rPr lang="nb-NO" sz="2000" dirty="0"/>
              <a:t>https://pveducation.org/pvcdrom/properties-of-sunlight/air-mass</a:t>
            </a:r>
          </a:p>
        </p:txBody>
      </p:sp>
      <p:pic>
        <p:nvPicPr>
          <p:cNvPr id="5122" name="Picture 2"/>
          <p:cNvPicPr>
            <a:picLocks noChangeAspect="1" noChangeArrowheads="1"/>
          </p:cNvPicPr>
          <p:nvPr/>
        </p:nvPicPr>
        <p:blipFill>
          <a:blip r:embed="rId2"/>
          <a:srcRect/>
          <a:stretch>
            <a:fillRect/>
          </a:stretch>
        </p:blipFill>
        <p:spPr bwMode="auto">
          <a:xfrm>
            <a:off x="1556528" y="1629410"/>
            <a:ext cx="6604162" cy="383413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82562" y="5331143"/>
            <a:ext cx="3181350" cy="1362075"/>
          </a:xfrm>
          <a:prstGeom prst="rect">
            <a:avLst/>
          </a:prstGeom>
          <a:noFill/>
          <a:ln w="9525">
            <a:noFill/>
            <a:miter lim="800000"/>
            <a:headEnd/>
            <a:tailEnd/>
          </a:ln>
          <a:effec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43" y="109764"/>
            <a:ext cx="7767638" cy="597807"/>
          </a:xfrm>
        </p:spPr>
        <p:txBody>
          <a:bodyPr/>
          <a:lstStyle/>
          <a:p>
            <a:pPr algn="ctr"/>
            <a:r>
              <a:rPr lang="nb-NO" dirty="0"/>
              <a:t>Typiske verdier for AM</a:t>
            </a:r>
          </a:p>
        </p:txBody>
      </p:sp>
      <p:sp>
        <p:nvSpPr>
          <p:cNvPr id="3" name="Plassholder for innhold 2"/>
          <p:cNvSpPr>
            <a:spLocks noGrp="1"/>
          </p:cNvSpPr>
          <p:nvPr>
            <p:ph idx="1"/>
          </p:nvPr>
        </p:nvSpPr>
        <p:spPr>
          <a:xfrm>
            <a:off x="853090" y="5527732"/>
            <a:ext cx="4684487" cy="590777"/>
          </a:xfrm>
        </p:spPr>
        <p:txBody>
          <a:bodyPr/>
          <a:lstStyle/>
          <a:p>
            <a:pPr>
              <a:buNone/>
            </a:pPr>
            <a:r>
              <a:rPr lang="nb-NO" dirty="0"/>
              <a:t>Omregning fra AM til strålingsintensitet:</a:t>
            </a:r>
          </a:p>
        </p:txBody>
      </p:sp>
      <p:pic>
        <p:nvPicPr>
          <p:cNvPr id="6146" name="Picture 2"/>
          <p:cNvPicPr>
            <a:picLocks noChangeAspect="1" noChangeArrowheads="1"/>
          </p:cNvPicPr>
          <p:nvPr/>
        </p:nvPicPr>
        <p:blipFill>
          <a:blip r:embed="rId2"/>
          <a:srcRect/>
          <a:stretch>
            <a:fillRect/>
          </a:stretch>
        </p:blipFill>
        <p:spPr bwMode="auto">
          <a:xfrm>
            <a:off x="5357284" y="5233139"/>
            <a:ext cx="3533093" cy="76746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847176" y="818424"/>
            <a:ext cx="3978945" cy="4422499"/>
          </a:xfrm>
          <a:prstGeom prst="rect">
            <a:avLst/>
          </a:prstGeom>
          <a:noFill/>
          <a:ln w="9525">
            <a:noFill/>
            <a:miter lim="800000"/>
            <a:headEnd/>
            <a:tailEnd/>
          </a:ln>
          <a:effectLst/>
        </p:spPr>
      </p:pic>
      <p:sp>
        <p:nvSpPr>
          <p:cNvPr id="6" name="TekstSylinder 5"/>
          <p:cNvSpPr txBox="1"/>
          <p:nvPr/>
        </p:nvSpPr>
        <p:spPr>
          <a:xfrm>
            <a:off x="2344300" y="5977353"/>
            <a:ext cx="4937570" cy="646331"/>
          </a:xfrm>
          <a:prstGeom prst="rect">
            <a:avLst/>
          </a:prstGeom>
          <a:noFill/>
        </p:spPr>
        <p:txBody>
          <a:bodyPr wrap="none" rtlCol="0">
            <a:spAutoFit/>
          </a:bodyPr>
          <a:lstStyle/>
          <a:p>
            <a:r>
              <a:rPr lang="nb-NO" sz="1800" dirty="0">
                <a:solidFill>
                  <a:schemeClr val="tx1"/>
                </a:solidFill>
              </a:rPr>
              <a:t>Årlig innstråling 700 – 2200 kWh/m</a:t>
            </a:r>
            <a:r>
              <a:rPr lang="nb-NO" sz="1800" baseline="30000" dirty="0">
                <a:solidFill>
                  <a:schemeClr val="tx1"/>
                </a:solidFill>
              </a:rPr>
              <a:t>2</a:t>
            </a:r>
            <a:r>
              <a:rPr lang="nb-NO" sz="1800" dirty="0">
                <a:solidFill>
                  <a:schemeClr val="tx1"/>
                </a:solidFill>
              </a:rPr>
              <a:t>år i verden</a:t>
            </a:r>
            <a:br>
              <a:rPr lang="nb-NO" sz="1800" dirty="0">
                <a:solidFill>
                  <a:schemeClr val="tx1"/>
                </a:solidFill>
              </a:rPr>
            </a:br>
            <a:r>
              <a:rPr lang="nb-NO" sz="1800" dirty="0">
                <a:solidFill>
                  <a:schemeClr val="tx1"/>
                </a:solidFill>
              </a:rPr>
              <a:t>Årlig innstråling 700 – 1000 kWh/m</a:t>
            </a:r>
            <a:r>
              <a:rPr lang="nb-NO" sz="1800" baseline="30000" dirty="0">
                <a:solidFill>
                  <a:schemeClr val="tx1"/>
                </a:solidFill>
              </a:rPr>
              <a:t>2</a:t>
            </a:r>
            <a:r>
              <a:rPr lang="nb-NO" sz="1800" dirty="0">
                <a:solidFill>
                  <a:schemeClr val="tx1"/>
                </a:solidFill>
              </a:rPr>
              <a:t>år i Norge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9020" y="213360"/>
            <a:ext cx="7767638" cy="835343"/>
          </a:xfrm>
        </p:spPr>
        <p:txBody>
          <a:bodyPr/>
          <a:lstStyle/>
          <a:p>
            <a:pPr algn="ctr"/>
            <a:r>
              <a:rPr lang="nb-NO" dirty="0"/>
              <a:t>Bli din egen strømleverandør</a:t>
            </a:r>
          </a:p>
        </p:txBody>
      </p:sp>
      <p:sp>
        <p:nvSpPr>
          <p:cNvPr id="3" name="Plassholder for innhold 2"/>
          <p:cNvSpPr>
            <a:spLocks noGrp="1"/>
          </p:cNvSpPr>
          <p:nvPr>
            <p:ph idx="1"/>
          </p:nvPr>
        </p:nvSpPr>
        <p:spPr>
          <a:xfrm>
            <a:off x="727788" y="6118859"/>
            <a:ext cx="8149830" cy="342583"/>
          </a:xfrm>
        </p:spPr>
        <p:txBody>
          <a:bodyPr/>
          <a:lstStyle/>
          <a:p>
            <a:pPr algn="ctr">
              <a:buNone/>
            </a:pPr>
            <a:r>
              <a:rPr lang="nb-NO" dirty="0"/>
              <a:t>https://www.eidsivaenergi.no/lev-energismart/solenergi/solcellepanel/ </a:t>
            </a:r>
          </a:p>
        </p:txBody>
      </p:sp>
      <p:pic>
        <p:nvPicPr>
          <p:cNvPr id="132097" name="Picture 1">
            <a:hlinkClick r:id="rId2"/>
          </p:cNvPr>
          <p:cNvPicPr>
            <a:picLocks noChangeAspect="1" noChangeArrowheads="1"/>
          </p:cNvPicPr>
          <p:nvPr/>
        </p:nvPicPr>
        <p:blipFill>
          <a:blip r:embed="rId3"/>
          <a:srcRect/>
          <a:stretch>
            <a:fillRect/>
          </a:stretch>
        </p:blipFill>
        <p:spPr bwMode="auto">
          <a:xfrm>
            <a:off x="2103438" y="1103313"/>
            <a:ext cx="4937125" cy="4651375"/>
          </a:xfrm>
          <a:prstGeom prst="rect">
            <a:avLst/>
          </a:prstGeom>
          <a:noFill/>
          <a:ln w="9525">
            <a:noFill/>
            <a:miter lim="800000"/>
            <a:headEnd/>
            <a:tailEnd/>
          </a:ln>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213361"/>
            <a:ext cx="7767638" cy="693420"/>
          </a:xfrm>
        </p:spPr>
        <p:txBody>
          <a:bodyPr/>
          <a:lstStyle/>
          <a:p>
            <a:pPr algn="ctr"/>
            <a:r>
              <a:rPr lang="nb-NO" dirty="0"/>
              <a:t>Lysspekter og solceller</a:t>
            </a:r>
          </a:p>
        </p:txBody>
      </p:sp>
      <p:sp>
        <p:nvSpPr>
          <p:cNvPr id="4" name="Plassholder for bunntekst 3"/>
          <p:cNvSpPr>
            <a:spLocks noGrp="1"/>
          </p:cNvSpPr>
          <p:nvPr>
            <p:ph type="ftr" idx="11"/>
          </p:nvPr>
        </p:nvSpPr>
        <p:spPr/>
        <p:txBody>
          <a:bodyPr/>
          <a:lstStyle/>
          <a:p>
            <a:pPr>
              <a:defRPr/>
            </a:pPr>
            <a:endParaRPr lang="en-GB" dirty="0"/>
          </a:p>
        </p:txBody>
      </p:sp>
      <p:pic>
        <p:nvPicPr>
          <p:cNvPr id="1027" name="Picture 3"/>
          <p:cNvPicPr>
            <a:picLocks noChangeAspect="1" noChangeArrowheads="1"/>
          </p:cNvPicPr>
          <p:nvPr/>
        </p:nvPicPr>
        <p:blipFill>
          <a:blip r:embed="rId2"/>
          <a:srcRect/>
          <a:stretch>
            <a:fillRect/>
          </a:stretch>
        </p:blipFill>
        <p:spPr bwMode="auto">
          <a:xfrm>
            <a:off x="1139824" y="1010603"/>
            <a:ext cx="7462388" cy="5161597"/>
          </a:xfrm>
          <a:prstGeom prst="rect">
            <a:avLst/>
          </a:prstGeom>
          <a:noFill/>
          <a:ln w="9525">
            <a:noFill/>
            <a:miter lim="800000"/>
            <a:headEnd/>
            <a:tailEnd/>
          </a:ln>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21590"/>
            <a:ext cx="7767638" cy="1141413"/>
          </a:xfrm>
        </p:spPr>
        <p:txBody>
          <a:bodyPr/>
          <a:lstStyle/>
          <a:p>
            <a:pPr algn="ctr"/>
            <a:r>
              <a:rPr lang="nb-NO" dirty="0"/>
              <a:t>Spekteret til ulike typer lamper</a:t>
            </a:r>
          </a:p>
        </p:txBody>
      </p:sp>
      <p:pic>
        <p:nvPicPr>
          <p:cNvPr id="5" name="Picture 2"/>
          <p:cNvPicPr>
            <a:picLocks noChangeAspect="1" noChangeArrowheads="1"/>
          </p:cNvPicPr>
          <p:nvPr/>
        </p:nvPicPr>
        <p:blipFill>
          <a:blip r:embed="rId3"/>
          <a:srcRect/>
          <a:stretch>
            <a:fillRect/>
          </a:stretch>
        </p:blipFill>
        <p:spPr bwMode="auto">
          <a:xfrm>
            <a:off x="1321118" y="929821"/>
            <a:ext cx="7182802" cy="5470581"/>
          </a:xfrm>
          <a:prstGeom prst="rect">
            <a:avLst/>
          </a:prstGeom>
          <a:noFill/>
          <a:ln w="9525">
            <a:noFill/>
            <a:miter lim="800000"/>
            <a:headEnd/>
            <a:tailEnd/>
          </a:ln>
          <a:effec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p:cNvSpPr/>
          <p:nvPr/>
        </p:nvSpPr>
        <p:spPr bwMode="auto">
          <a:xfrm>
            <a:off x="3204182" y="3952455"/>
            <a:ext cx="3527612" cy="4955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 name="Tittel 1"/>
          <p:cNvSpPr>
            <a:spLocks noGrp="1"/>
          </p:cNvSpPr>
          <p:nvPr>
            <p:ph type="title"/>
          </p:nvPr>
        </p:nvSpPr>
        <p:spPr/>
        <p:txBody>
          <a:bodyPr/>
          <a:lstStyle/>
          <a:p>
            <a:pPr algn="ctr"/>
            <a:r>
              <a:rPr lang="nb-NO" dirty="0"/>
              <a:t>Solcellens oppbygning</a:t>
            </a:r>
          </a:p>
        </p:txBody>
      </p:sp>
      <p:sp>
        <p:nvSpPr>
          <p:cNvPr id="5" name="Rektangel 4"/>
          <p:cNvSpPr/>
          <p:nvPr/>
        </p:nvSpPr>
        <p:spPr bwMode="auto">
          <a:xfrm>
            <a:off x="3205202" y="4004023"/>
            <a:ext cx="3526972" cy="70212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tx1"/>
                </a:solidFill>
                <a:effectLst/>
                <a:latin typeface="Times" pitchFamily="16" charset="0"/>
              </a:rPr>
              <a:t>p-dopet (B) silisium</a:t>
            </a:r>
          </a:p>
        </p:txBody>
      </p:sp>
      <p:sp>
        <p:nvSpPr>
          <p:cNvPr id="7" name="Rektangel 6"/>
          <p:cNvSpPr/>
          <p:nvPr/>
        </p:nvSpPr>
        <p:spPr bwMode="auto">
          <a:xfrm>
            <a:off x="3204182" y="4004023"/>
            <a:ext cx="3528434" cy="8164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 name="TekstSylinder 7"/>
          <p:cNvSpPr txBox="1"/>
          <p:nvPr/>
        </p:nvSpPr>
        <p:spPr>
          <a:xfrm>
            <a:off x="6117771" y="3159099"/>
            <a:ext cx="1846980" cy="400110"/>
          </a:xfrm>
          <a:prstGeom prst="rect">
            <a:avLst/>
          </a:prstGeom>
          <a:noFill/>
        </p:spPr>
        <p:txBody>
          <a:bodyPr wrap="none" rtlCol="0">
            <a:spAutoFit/>
          </a:bodyPr>
          <a:lstStyle/>
          <a:p>
            <a:r>
              <a:rPr lang="nb-NO" sz="2000" dirty="0">
                <a:solidFill>
                  <a:schemeClr val="tx1"/>
                </a:solidFill>
              </a:rPr>
              <a:t>n-dopet (P) sjikt</a:t>
            </a:r>
          </a:p>
        </p:txBody>
      </p:sp>
      <p:grpSp>
        <p:nvGrpSpPr>
          <p:cNvPr id="3" name="Gruppe 18"/>
          <p:cNvGrpSpPr/>
          <p:nvPr/>
        </p:nvGrpSpPr>
        <p:grpSpPr>
          <a:xfrm>
            <a:off x="3308617" y="3954356"/>
            <a:ext cx="3327286" cy="50482"/>
            <a:chOff x="4169229" y="3183390"/>
            <a:chExt cx="3327286" cy="50482"/>
          </a:xfrm>
        </p:grpSpPr>
        <p:sp>
          <p:nvSpPr>
            <p:cNvPr id="11" name="Rektangel 10"/>
            <p:cNvSpPr/>
            <p:nvPr/>
          </p:nvSpPr>
          <p:spPr bwMode="auto">
            <a:xfrm>
              <a:off x="4169229" y="3188153"/>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 name="Rektangel 11"/>
            <p:cNvSpPr/>
            <p:nvPr/>
          </p:nvSpPr>
          <p:spPr bwMode="auto">
            <a:xfrm>
              <a:off x="4633572" y="3183391"/>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 name="Rektangel 12"/>
            <p:cNvSpPr/>
            <p:nvPr/>
          </p:nvSpPr>
          <p:spPr bwMode="auto">
            <a:xfrm>
              <a:off x="5052672" y="3183391"/>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 name="Rektangel 13"/>
            <p:cNvSpPr/>
            <p:nvPr/>
          </p:nvSpPr>
          <p:spPr bwMode="auto">
            <a:xfrm>
              <a:off x="5512253" y="3183391"/>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 name="Rektangel 14"/>
            <p:cNvSpPr/>
            <p:nvPr/>
          </p:nvSpPr>
          <p:spPr bwMode="auto">
            <a:xfrm>
              <a:off x="5981359" y="3183391"/>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6" name="Rektangel 15"/>
            <p:cNvSpPr/>
            <p:nvPr/>
          </p:nvSpPr>
          <p:spPr bwMode="auto">
            <a:xfrm>
              <a:off x="6452847" y="3183391"/>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 name="Rektangel 16"/>
            <p:cNvSpPr/>
            <p:nvPr/>
          </p:nvSpPr>
          <p:spPr bwMode="auto">
            <a:xfrm>
              <a:off x="6914809" y="3185772"/>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 name="Rektangel 17"/>
            <p:cNvSpPr/>
            <p:nvPr/>
          </p:nvSpPr>
          <p:spPr bwMode="auto">
            <a:xfrm>
              <a:off x="7376772" y="3183390"/>
              <a:ext cx="119743" cy="4571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
        <p:nvSpPr>
          <p:cNvPr id="20" name="Rektangel 19"/>
          <p:cNvSpPr/>
          <p:nvPr/>
        </p:nvSpPr>
        <p:spPr bwMode="auto">
          <a:xfrm>
            <a:off x="3204182" y="4709920"/>
            <a:ext cx="3531760" cy="47259"/>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22" name="Rett linje 21"/>
          <p:cNvCxnSpPr/>
          <p:nvPr/>
        </p:nvCxnSpPr>
        <p:spPr bwMode="auto">
          <a:xfrm rot="16200000" flipV="1">
            <a:off x="3086350" y="3676980"/>
            <a:ext cx="254034" cy="310244"/>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 name="TekstSylinder 23"/>
          <p:cNvSpPr txBox="1"/>
          <p:nvPr/>
        </p:nvSpPr>
        <p:spPr>
          <a:xfrm>
            <a:off x="2334764" y="3196046"/>
            <a:ext cx="1763624" cy="584775"/>
          </a:xfrm>
          <a:prstGeom prst="rect">
            <a:avLst/>
          </a:prstGeom>
          <a:noFill/>
        </p:spPr>
        <p:txBody>
          <a:bodyPr wrap="none" rtlCol="0">
            <a:spAutoFit/>
          </a:bodyPr>
          <a:lstStyle/>
          <a:p>
            <a:r>
              <a:rPr lang="nb-NO" dirty="0">
                <a:solidFill>
                  <a:schemeClr val="tx1"/>
                </a:solidFill>
              </a:rPr>
              <a:t>Metallgrid </a:t>
            </a:r>
            <a:r>
              <a:rPr lang="nb-NO" sz="3200" b="1" dirty="0">
                <a:solidFill>
                  <a:srgbClr val="0000FF"/>
                </a:solidFill>
              </a:rPr>
              <a:t>–</a:t>
            </a:r>
            <a:endParaRPr lang="nb-NO" b="1" dirty="0">
              <a:solidFill>
                <a:srgbClr val="0000FF"/>
              </a:solidFill>
            </a:endParaRPr>
          </a:p>
        </p:txBody>
      </p:sp>
      <p:cxnSp>
        <p:nvCxnSpPr>
          <p:cNvPr id="26" name="Rett linje 25"/>
          <p:cNvCxnSpPr>
            <a:stCxn id="20" idx="2"/>
          </p:cNvCxnSpPr>
          <p:nvPr/>
        </p:nvCxnSpPr>
        <p:spPr bwMode="auto">
          <a:xfrm rot="5400000">
            <a:off x="4505274" y="4780657"/>
            <a:ext cx="488267" cy="44131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7" name="TekstSylinder 26"/>
          <p:cNvSpPr txBox="1"/>
          <p:nvPr/>
        </p:nvSpPr>
        <p:spPr>
          <a:xfrm>
            <a:off x="3677578" y="5040257"/>
            <a:ext cx="2116285" cy="584775"/>
          </a:xfrm>
          <a:prstGeom prst="rect">
            <a:avLst/>
          </a:prstGeom>
          <a:noFill/>
        </p:spPr>
        <p:txBody>
          <a:bodyPr wrap="none" rtlCol="0">
            <a:spAutoFit/>
          </a:bodyPr>
          <a:lstStyle/>
          <a:p>
            <a:r>
              <a:rPr lang="nb-NO" dirty="0">
                <a:solidFill>
                  <a:schemeClr val="tx1"/>
                </a:solidFill>
              </a:rPr>
              <a:t>Metallbelegg </a:t>
            </a:r>
            <a:r>
              <a:rPr lang="nb-NO" sz="3200" b="1" dirty="0">
                <a:solidFill>
                  <a:srgbClr val="FF0000"/>
                </a:solidFill>
              </a:rPr>
              <a:t>+</a:t>
            </a:r>
            <a:endParaRPr lang="nb-NO" b="1" dirty="0">
              <a:solidFill>
                <a:srgbClr val="FF0000"/>
              </a:solidFill>
            </a:endParaRPr>
          </a:p>
        </p:txBody>
      </p:sp>
      <p:sp>
        <p:nvSpPr>
          <p:cNvPr id="29" name="TekstSylinder 28"/>
          <p:cNvSpPr txBox="1"/>
          <p:nvPr/>
        </p:nvSpPr>
        <p:spPr>
          <a:xfrm>
            <a:off x="5229428" y="2439508"/>
            <a:ext cx="2963102" cy="461665"/>
          </a:xfrm>
          <a:prstGeom prst="rect">
            <a:avLst/>
          </a:prstGeom>
          <a:noFill/>
        </p:spPr>
        <p:txBody>
          <a:bodyPr wrap="square" rtlCol="0">
            <a:spAutoFit/>
          </a:bodyPr>
          <a:lstStyle/>
          <a:p>
            <a:r>
              <a:rPr lang="nb-NO" dirty="0">
                <a:solidFill>
                  <a:schemeClr val="tx1"/>
                </a:solidFill>
              </a:rPr>
              <a:t>Antireflekslag (</a:t>
            </a:r>
            <a:r>
              <a:rPr lang="nb-NO" dirty="0" err="1">
                <a:solidFill>
                  <a:schemeClr val="tx1"/>
                </a:solidFill>
              </a:rPr>
              <a:t>SiN</a:t>
            </a:r>
            <a:r>
              <a:rPr lang="nb-NO" baseline="-25000" dirty="0" err="1">
                <a:solidFill>
                  <a:schemeClr val="tx1"/>
                </a:solidFill>
              </a:rPr>
              <a:t>x</a:t>
            </a:r>
            <a:r>
              <a:rPr lang="nb-NO" dirty="0">
                <a:solidFill>
                  <a:schemeClr val="tx1"/>
                </a:solidFill>
              </a:rPr>
              <a:t>)</a:t>
            </a:r>
          </a:p>
        </p:txBody>
      </p:sp>
      <p:cxnSp>
        <p:nvCxnSpPr>
          <p:cNvPr id="30" name="Rett linje 29"/>
          <p:cNvCxnSpPr>
            <a:stCxn id="29" idx="1"/>
          </p:cNvCxnSpPr>
          <p:nvPr/>
        </p:nvCxnSpPr>
        <p:spPr bwMode="auto">
          <a:xfrm rot="10800000" flipV="1">
            <a:off x="4504778" y="2670341"/>
            <a:ext cx="724651" cy="13099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4" name="TekstSylinder 33"/>
          <p:cNvSpPr txBox="1"/>
          <p:nvPr/>
        </p:nvSpPr>
        <p:spPr>
          <a:xfrm>
            <a:off x="853470" y="4136742"/>
            <a:ext cx="2024144" cy="461665"/>
          </a:xfrm>
          <a:prstGeom prst="rect">
            <a:avLst/>
          </a:prstGeom>
          <a:noFill/>
        </p:spPr>
        <p:txBody>
          <a:bodyPr wrap="none" rtlCol="0">
            <a:spAutoFit/>
          </a:bodyPr>
          <a:lstStyle/>
          <a:p>
            <a:r>
              <a:rPr lang="nb-NO" dirty="0" err="1">
                <a:solidFill>
                  <a:schemeClr val="tx1"/>
                </a:solidFill>
              </a:rPr>
              <a:t>pn-overgangen</a:t>
            </a:r>
            <a:endParaRPr lang="nb-NO" dirty="0">
              <a:solidFill>
                <a:schemeClr val="tx1"/>
              </a:solidFill>
            </a:endParaRPr>
          </a:p>
        </p:txBody>
      </p:sp>
      <p:cxnSp>
        <p:nvCxnSpPr>
          <p:cNvPr id="36" name="Rett linje 35"/>
          <p:cNvCxnSpPr>
            <a:stCxn id="34" idx="3"/>
          </p:cNvCxnSpPr>
          <p:nvPr/>
        </p:nvCxnSpPr>
        <p:spPr bwMode="auto">
          <a:xfrm flipV="1">
            <a:off x="2877614" y="4085666"/>
            <a:ext cx="517068" cy="28190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2" name="Pil ned 41"/>
          <p:cNvSpPr/>
          <p:nvPr/>
        </p:nvSpPr>
        <p:spPr bwMode="auto">
          <a:xfrm rot="19308530">
            <a:off x="3813486" y="1673127"/>
            <a:ext cx="645459" cy="1651206"/>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43" name="TekstSylinder 42"/>
          <p:cNvSpPr txBox="1"/>
          <p:nvPr/>
        </p:nvSpPr>
        <p:spPr>
          <a:xfrm>
            <a:off x="2272553" y="2259106"/>
            <a:ext cx="1317668" cy="461665"/>
          </a:xfrm>
          <a:prstGeom prst="rect">
            <a:avLst/>
          </a:prstGeom>
          <a:noFill/>
        </p:spPr>
        <p:txBody>
          <a:bodyPr wrap="none" rtlCol="0">
            <a:spAutoFit/>
          </a:bodyPr>
          <a:lstStyle/>
          <a:p>
            <a:r>
              <a:rPr lang="nb-NO" dirty="0">
                <a:solidFill>
                  <a:schemeClr val="tx1"/>
                </a:solidFill>
              </a:rPr>
              <a:t>SOLLYS</a:t>
            </a:r>
          </a:p>
        </p:txBody>
      </p:sp>
      <p:sp>
        <p:nvSpPr>
          <p:cNvPr id="49" name="Frihåndsform 48"/>
          <p:cNvSpPr/>
          <p:nvPr/>
        </p:nvSpPr>
        <p:spPr bwMode="auto">
          <a:xfrm>
            <a:off x="6777318" y="3576918"/>
            <a:ext cx="322729" cy="470647"/>
          </a:xfrm>
          <a:custGeom>
            <a:avLst/>
            <a:gdLst>
              <a:gd name="connsiteX0" fmla="*/ 0 w 322729"/>
              <a:gd name="connsiteY0" fmla="*/ 470647 h 470647"/>
              <a:gd name="connsiteX1" fmla="*/ 322729 w 322729"/>
              <a:gd name="connsiteY1" fmla="*/ 470647 h 470647"/>
              <a:gd name="connsiteX2" fmla="*/ 322729 w 322729"/>
              <a:gd name="connsiteY2" fmla="*/ 0 h 470647"/>
            </a:gdLst>
            <a:ahLst/>
            <a:cxnLst>
              <a:cxn ang="0">
                <a:pos x="connsiteX0" y="connsiteY0"/>
              </a:cxn>
              <a:cxn ang="0">
                <a:pos x="connsiteX1" y="connsiteY1"/>
              </a:cxn>
              <a:cxn ang="0">
                <a:pos x="connsiteX2" y="connsiteY2"/>
              </a:cxn>
            </a:cxnLst>
            <a:rect l="l" t="t" r="r" b="b"/>
            <a:pathLst>
              <a:path w="322729" h="470647">
                <a:moveTo>
                  <a:pt x="0" y="470647"/>
                </a:moveTo>
                <a:lnTo>
                  <a:pt x="322729" y="470647"/>
                </a:lnTo>
                <a:lnTo>
                  <a:pt x="322729" y="0"/>
                </a:lnTo>
              </a:path>
            </a:pathLst>
          </a:cu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51" name="Frihåndsform 50"/>
          <p:cNvSpPr/>
          <p:nvPr/>
        </p:nvSpPr>
        <p:spPr bwMode="auto">
          <a:xfrm>
            <a:off x="6104965" y="3119717"/>
            <a:ext cx="1969854" cy="1087951"/>
          </a:xfrm>
          <a:custGeom>
            <a:avLst/>
            <a:gdLst>
              <a:gd name="connsiteX0" fmla="*/ 0 w 1963270"/>
              <a:gd name="connsiteY0" fmla="*/ 860611 h 1075764"/>
              <a:gd name="connsiteX1" fmla="*/ 0 w 1963270"/>
              <a:gd name="connsiteY1" fmla="*/ 0 h 1075764"/>
              <a:gd name="connsiteX2" fmla="*/ 1963270 w 1963270"/>
              <a:gd name="connsiteY2" fmla="*/ 0 h 1075764"/>
              <a:gd name="connsiteX3" fmla="*/ 1963270 w 1963270"/>
              <a:gd name="connsiteY3" fmla="*/ 1075764 h 1075764"/>
            </a:gdLst>
            <a:ahLst/>
            <a:cxnLst>
              <a:cxn ang="0">
                <a:pos x="connsiteX0" y="connsiteY0"/>
              </a:cxn>
              <a:cxn ang="0">
                <a:pos x="connsiteX1" y="connsiteY1"/>
              </a:cxn>
              <a:cxn ang="0">
                <a:pos x="connsiteX2" y="connsiteY2"/>
              </a:cxn>
              <a:cxn ang="0">
                <a:pos x="connsiteX3" y="connsiteY3"/>
              </a:cxn>
            </a:cxnLst>
            <a:rect l="l" t="t" r="r" b="b"/>
            <a:pathLst>
              <a:path w="1963270" h="1075764">
                <a:moveTo>
                  <a:pt x="0" y="860611"/>
                </a:moveTo>
                <a:lnTo>
                  <a:pt x="0" y="0"/>
                </a:lnTo>
                <a:lnTo>
                  <a:pt x="1963270" y="0"/>
                </a:lnTo>
                <a:lnTo>
                  <a:pt x="1963270" y="1075764"/>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52" name="Frihåndsform 51"/>
          <p:cNvSpPr/>
          <p:nvPr/>
        </p:nvSpPr>
        <p:spPr bwMode="auto">
          <a:xfrm>
            <a:off x="6091518" y="4410635"/>
            <a:ext cx="1623732" cy="981636"/>
          </a:xfrm>
          <a:custGeom>
            <a:avLst/>
            <a:gdLst>
              <a:gd name="connsiteX0" fmla="*/ 0 w 1546411"/>
              <a:gd name="connsiteY0" fmla="*/ 336177 h 981636"/>
              <a:gd name="connsiteX1" fmla="*/ 0 w 1546411"/>
              <a:gd name="connsiteY1" fmla="*/ 981636 h 981636"/>
              <a:gd name="connsiteX2" fmla="*/ 1546411 w 1546411"/>
              <a:gd name="connsiteY2" fmla="*/ 981636 h 981636"/>
              <a:gd name="connsiteX3" fmla="*/ 1546411 w 1546411"/>
              <a:gd name="connsiteY3" fmla="*/ 0 h 981636"/>
            </a:gdLst>
            <a:ahLst/>
            <a:cxnLst>
              <a:cxn ang="0">
                <a:pos x="connsiteX0" y="connsiteY0"/>
              </a:cxn>
              <a:cxn ang="0">
                <a:pos x="connsiteX1" y="connsiteY1"/>
              </a:cxn>
              <a:cxn ang="0">
                <a:pos x="connsiteX2" y="connsiteY2"/>
              </a:cxn>
              <a:cxn ang="0">
                <a:pos x="connsiteX3" y="connsiteY3"/>
              </a:cxn>
            </a:cxnLst>
            <a:rect l="l" t="t" r="r" b="b"/>
            <a:pathLst>
              <a:path w="1546411" h="981636">
                <a:moveTo>
                  <a:pt x="0" y="336177"/>
                </a:moveTo>
                <a:lnTo>
                  <a:pt x="0" y="981636"/>
                </a:lnTo>
                <a:lnTo>
                  <a:pt x="1546411" y="981636"/>
                </a:lnTo>
                <a:lnTo>
                  <a:pt x="1546411" y="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nvGrpSpPr>
          <p:cNvPr id="4" name="Gruppe 73"/>
          <p:cNvGrpSpPr/>
          <p:nvPr/>
        </p:nvGrpSpPr>
        <p:grpSpPr>
          <a:xfrm>
            <a:off x="7732059" y="4126706"/>
            <a:ext cx="1067499" cy="564776"/>
            <a:chOff x="7732059" y="4126706"/>
            <a:chExt cx="1067499" cy="564776"/>
          </a:xfrm>
        </p:grpSpPr>
        <p:sp>
          <p:nvSpPr>
            <p:cNvPr id="53" name="Frihåndsform 52"/>
            <p:cNvSpPr/>
            <p:nvPr/>
          </p:nvSpPr>
          <p:spPr bwMode="auto">
            <a:xfrm>
              <a:off x="7732059" y="4208929"/>
              <a:ext cx="605117" cy="389965"/>
            </a:xfrm>
            <a:custGeom>
              <a:avLst/>
              <a:gdLst>
                <a:gd name="connsiteX0" fmla="*/ 605117 w 605117"/>
                <a:gd name="connsiteY0" fmla="*/ 0 h 389965"/>
                <a:gd name="connsiteX1" fmla="*/ 161365 w 605117"/>
                <a:gd name="connsiteY1" fmla="*/ 0 h 389965"/>
                <a:gd name="connsiteX2" fmla="*/ 0 w 605117"/>
                <a:gd name="connsiteY2" fmla="*/ 174812 h 389965"/>
                <a:gd name="connsiteX3" fmla="*/ 0 w 605117"/>
                <a:gd name="connsiteY3" fmla="*/ 242047 h 389965"/>
                <a:gd name="connsiteX4" fmla="*/ 161365 w 605117"/>
                <a:gd name="connsiteY4" fmla="*/ 389965 h 389965"/>
                <a:gd name="connsiteX5" fmla="*/ 578223 w 605117"/>
                <a:gd name="connsiteY5" fmla="*/ 389965 h 389965"/>
                <a:gd name="connsiteX0" fmla="*/ 605117 w 605117"/>
                <a:gd name="connsiteY0" fmla="*/ 0 h 389965"/>
                <a:gd name="connsiteX1" fmla="*/ 161365 w 605117"/>
                <a:gd name="connsiteY1" fmla="*/ 0 h 389965"/>
                <a:gd name="connsiteX2" fmla="*/ 0 w 605117"/>
                <a:gd name="connsiteY2" fmla="*/ 160524 h 389965"/>
                <a:gd name="connsiteX3" fmla="*/ 0 w 605117"/>
                <a:gd name="connsiteY3" fmla="*/ 242047 h 389965"/>
                <a:gd name="connsiteX4" fmla="*/ 161365 w 605117"/>
                <a:gd name="connsiteY4" fmla="*/ 389965 h 389965"/>
                <a:gd name="connsiteX5" fmla="*/ 578223 w 605117"/>
                <a:gd name="connsiteY5" fmla="*/ 389965 h 389965"/>
                <a:gd name="connsiteX0" fmla="*/ 605117 w 605117"/>
                <a:gd name="connsiteY0" fmla="*/ 0 h 389965"/>
                <a:gd name="connsiteX1" fmla="*/ 161365 w 605117"/>
                <a:gd name="connsiteY1" fmla="*/ 0 h 389965"/>
                <a:gd name="connsiteX2" fmla="*/ 0 w 605117"/>
                <a:gd name="connsiteY2" fmla="*/ 160524 h 389965"/>
                <a:gd name="connsiteX3" fmla="*/ 0 w 605117"/>
                <a:gd name="connsiteY3" fmla="*/ 225378 h 389965"/>
                <a:gd name="connsiteX4" fmla="*/ 161365 w 605117"/>
                <a:gd name="connsiteY4" fmla="*/ 389965 h 389965"/>
                <a:gd name="connsiteX5" fmla="*/ 578223 w 605117"/>
                <a:gd name="connsiteY5" fmla="*/ 389965 h 38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117" h="389965">
                  <a:moveTo>
                    <a:pt x="605117" y="0"/>
                  </a:moveTo>
                  <a:lnTo>
                    <a:pt x="161365" y="0"/>
                  </a:lnTo>
                  <a:lnTo>
                    <a:pt x="0" y="160524"/>
                  </a:lnTo>
                  <a:lnTo>
                    <a:pt x="0" y="225378"/>
                  </a:lnTo>
                  <a:lnTo>
                    <a:pt x="161365" y="389965"/>
                  </a:lnTo>
                  <a:lnTo>
                    <a:pt x="578223" y="389965"/>
                  </a:lnTo>
                </a:path>
              </a:pathLst>
            </a:cu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56" name="Rett linje 55"/>
            <p:cNvCxnSpPr/>
            <p:nvPr/>
          </p:nvCxnSpPr>
          <p:spPr bwMode="auto">
            <a:xfrm rot="5400000">
              <a:off x="8003382" y="4376740"/>
              <a:ext cx="383383" cy="5476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0" name="Ellipse 49"/>
            <p:cNvSpPr/>
            <p:nvPr/>
          </p:nvSpPr>
          <p:spPr bwMode="auto">
            <a:xfrm>
              <a:off x="8234782" y="4126706"/>
              <a:ext cx="564776" cy="56477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63" name="Rett linje 62"/>
            <p:cNvCxnSpPr/>
            <p:nvPr/>
          </p:nvCxnSpPr>
          <p:spPr bwMode="auto">
            <a:xfrm rot="5400000">
              <a:off x="7931944" y="4374359"/>
              <a:ext cx="383383" cy="5476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Rett linje 63"/>
            <p:cNvCxnSpPr/>
            <p:nvPr/>
          </p:nvCxnSpPr>
          <p:spPr bwMode="auto">
            <a:xfrm rot="5400000">
              <a:off x="7855744" y="4371978"/>
              <a:ext cx="383383" cy="5476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Rett linje 64"/>
            <p:cNvCxnSpPr/>
            <p:nvPr/>
          </p:nvCxnSpPr>
          <p:spPr bwMode="auto">
            <a:xfrm rot="5400000">
              <a:off x="7777162" y="4374359"/>
              <a:ext cx="383383" cy="5476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6" name="Frihåndsform 65"/>
            <p:cNvSpPr/>
            <p:nvPr/>
          </p:nvSpPr>
          <p:spPr bwMode="auto">
            <a:xfrm>
              <a:off x="7755731" y="4212431"/>
              <a:ext cx="133350" cy="381000"/>
            </a:xfrm>
            <a:custGeom>
              <a:avLst/>
              <a:gdLst>
                <a:gd name="connsiteX0" fmla="*/ 133350 w 133350"/>
                <a:gd name="connsiteY0" fmla="*/ 0 h 381000"/>
                <a:gd name="connsiteX1" fmla="*/ 133350 w 133350"/>
                <a:gd name="connsiteY1" fmla="*/ 381000 h 381000"/>
                <a:gd name="connsiteX2" fmla="*/ 0 w 133350"/>
                <a:gd name="connsiteY2" fmla="*/ 247650 h 381000"/>
                <a:gd name="connsiteX3" fmla="*/ 0 w 133350"/>
                <a:gd name="connsiteY3" fmla="*/ 135732 h 381000"/>
                <a:gd name="connsiteX4" fmla="*/ 133350 w 133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381000">
                  <a:moveTo>
                    <a:pt x="133350" y="0"/>
                  </a:moveTo>
                  <a:lnTo>
                    <a:pt x="133350" y="381000"/>
                  </a:lnTo>
                  <a:lnTo>
                    <a:pt x="0" y="247650"/>
                  </a:lnTo>
                  <a:lnTo>
                    <a:pt x="0" y="135732"/>
                  </a:lnTo>
                  <a:lnTo>
                    <a:pt x="133350"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68" name="Rett linje 67"/>
            <p:cNvCxnSpPr/>
            <p:nvPr/>
          </p:nvCxnSpPr>
          <p:spPr bwMode="auto">
            <a:xfrm rot="10800000" flipH="1" flipV="1">
              <a:off x="8247139" y="4477056"/>
              <a:ext cx="260488" cy="22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Rett linje 69"/>
            <p:cNvCxnSpPr/>
            <p:nvPr/>
          </p:nvCxnSpPr>
          <p:spPr bwMode="auto">
            <a:xfrm rot="10800000" flipH="1" flipV="1">
              <a:off x="8245080" y="4357607"/>
              <a:ext cx="260488" cy="22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Rett linje 71"/>
            <p:cNvCxnSpPr/>
            <p:nvPr/>
          </p:nvCxnSpPr>
          <p:spPr bwMode="auto">
            <a:xfrm rot="5400000">
              <a:off x="8445843" y="4411362"/>
              <a:ext cx="123568" cy="0"/>
            </a:xfrm>
            <a:prstGeom prst="line">
              <a:avLst/>
            </a:prstGeom>
            <a:solidFill>
              <a:srgbClr val="00B8FF"/>
            </a:solidFill>
            <a:ln w="9525" cap="flat" cmpd="sng" algn="ctr">
              <a:solidFill>
                <a:srgbClr val="FF0000"/>
              </a:solidFill>
              <a:prstDash val="solid"/>
              <a:round/>
              <a:headEnd type="none" w="med" len="med"/>
              <a:tailEnd type="none" w="med" len="med"/>
            </a:ln>
            <a:effectLst/>
          </p:spPr>
        </p:cxnSp>
      </p:grpSp>
      <p:cxnSp>
        <p:nvCxnSpPr>
          <p:cNvPr id="76" name="Rett pil 75"/>
          <p:cNvCxnSpPr/>
          <p:nvPr/>
        </p:nvCxnSpPr>
        <p:spPr bwMode="auto">
          <a:xfrm>
            <a:off x="6456405" y="5393724"/>
            <a:ext cx="784654" cy="1588"/>
          </a:xfrm>
          <a:prstGeom prst="straightConnector1">
            <a:avLst/>
          </a:prstGeom>
          <a:solidFill>
            <a:srgbClr val="00B8FF"/>
          </a:solidFill>
          <a:ln w="28575" cap="flat" cmpd="sng" algn="ctr">
            <a:solidFill>
              <a:srgbClr val="FF0000"/>
            </a:solidFill>
            <a:prstDash val="solid"/>
            <a:round/>
            <a:headEnd type="none" w="med" len="med"/>
            <a:tailEnd type="arrow"/>
          </a:ln>
          <a:effectLst/>
        </p:spPr>
      </p:cxnSp>
      <p:cxnSp>
        <p:nvCxnSpPr>
          <p:cNvPr id="80" name="Rett pil 79"/>
          <p:cNvCxnSpPr/>
          <p:nvPr/>
        </p:nvCxnSpPr>
        <p:spPr bwMode="auto">
          <a:xfrm rot="10800000">
            <a:off x="6586151" y="3107725"/>
            <a:ext cx="827902" cy="1588"/>
          </a:xfrm>
          <a:prstGeom prst="straightConnector1">
            <a:avLst/>
          </a:prstGeom>
          <a:solidFill>
            <a:srgbClr val="00B8FF"/>
          </a:solidFill>
          <a:ln w="28575" cap="flat" cmpd="sng" algn="ctr">
            <a:solidFill>
              <a:srgbClr val="FF0000"/>
            </a:solidFill>
            <a:prstDash val="solid"/>
            <a:round/>
            <a:headEnd type="none" w="med" len="med"/>
            <a:tailEnd type="arrow"/>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20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000" fill="hold"/>
                                        <p:tgtEl>
                                          <p:spTgt spid="20"/>
                                        </p:tgtEl>
                                        <p:attrNameLst>
                                          <p:attrName>ppt_x</p:attrName>
                                        </p:attrNameLst>
                                      </p:cBhvr>
                                      <p:tavLst>
                                        <p:tav tm="0">
                                          <p:val>
                                            <p:strVal val="#ppt_x"/>
                                          </p:val>
                                        </p:tav>
                                        <p:tav tm="100000">
                                          <p:val>
                                            <p:strVal val="#ppt_x"/>
                                          </p:val>
                                        </p:tav>
                                      </p:tavLst>
                                    </p:anim>
                                    <p:anim calcmode="lin" valueType="num">
                                      <p:cBhvr additive="base">
                                        <p:cTn id="39" dur="10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1000" fill="hold"/>
                                        <p:tgtEl>
                                          <p:spTgt spid="28"/>
                                        </p:tgtEl>
                                        <p:attrNameLst>
                                          <p:attrName>ppt_x</p:attrName>
                                        </p:attrNameLst>
                                      </p:cBhvr>
                                      <p:tavLst>
                                        <p:tav tm="0">
                                          <p:val>
                                            <p:strVal val="#ppt_x"/>
                                          </p:val>
                                        </p:tav>
                                        <p:tav tm="100000">
                                          <p:val>
                                            <p:strVal val="#ppt_x"/>
                                          </p:val>
                                        </p:tav>
                                      </p:tavLst>
                                    </p:anim>
                                    <p:anim calcmode="lin" valueType="num">
                                      <p:cBhvr additive="base">
                                        <p:cTn id="52" dur="1000" fill="hold"/>
                                        <p:tgtEl>
                                          <p:spTgt spid="28"/>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20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2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7" presetClass="entr" presetSubtype="1"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1000" fill="hold"/>
                                        <p:tgtEl>
                                          <p:spTgt spid="51"/>
                                        </p:tgtEl>
                                        <p:attrNameLst>
                                          <p:attrName>ppt_x</p:attrName>
                                        </p:attrNameLst>
                                      </p:cBhvr>
                                      <p:tavLst>
                                        <p:tav tm="0">
                                          <p:val>
                                            <p:strVal val="#ppt_x"/>
                                          </p:val>
                                        </p:tav>
                                        <p:tav tm="100000">
                                          <p:val>
                                            <p:strVal val="#ppt_x"/>
                                          </p:val>
                                        </p:tav>
                                      </p:tavLst>
                                    </p:anim>
                                    <p:anim calcmode="lin" valueType="num">
                                      <p:cBhvr additive="base">
                                        <p:cTn id="81" dur="1000" fill="hold"/>
                                        <p:tgtEl>
                                          <p:spTgt spid="51"/>
                                        </p:tgtEl>
                                        <p:attrNameLst>
                                          <p:attrName>ppt_y</p:attrName>
                                        </p:attrNameLst>
                                      </p:cBhvr>
                                      <p:tavLst>
                                        <p:tav tm="0">
                                          <p:val>
                                            <p:strVal val="0-#ppt_h/2"/>
                                          </p:val>
                                        </p:tav>
                                        <p:tav tm="100000">
                                          <p:val>
                                            <p:strVal val="#ppt_y"/>
                                          </p:val>
                                        </p:tav>
                                      </p:tavLst>
                                    </p:anim>
                                  </p:childTnLst>
                                </p:cTn>
                              </p:par>
                              <p:par>
                                <p:cTn id="82" presetID="7" presetClass="entr" presetSubtype="4"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ppt_x"/>
                                          </p:val>
                                        </p:tav>
                                        <p:tav tm="100000">
                                          <p:val>
                                            <p:strVal val="#ppt_x"/>
                                          </p:val>
                                        </p:tav>
                                      </p:tavLst>
                                    </p:anim>
                                    <p:anim calcmode="lin" valueType="num">
                                      <p:cBhvr additive="base">
                                        <p:cTn id="85" dur="10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7" presetClass="entr" presetSubtype="2" fill="hold" nodeType="after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1000" fill="hold"/>
                                        <p:tgtEl>
                                          <p:spTgt spid="4"/>
                                        </p:tgtEl>
                                        <p:attrNameLst>
                                          <p:attrName>ppt_x</p:attrName>
                                        </p:attrNameLst>
                                      </p:cBhvr>
                                      <p:tavLst>
                                        <p:tav tm="0">
                                          <p:val>
                                            <p:strVal val="1+#ppt_w/2"/>
                                          </p:val>
                                        </p:tav>
                                        <p:tav tm="100000">
                                          <p:val>
                                            <p:strVal val="#ppt_x"/>
                                          </p:val>
                                        </p:tav>
                                      </p:tavLst>
                                    </p:anim>
                                    <p:anim calcmode="lin" valueType="num">
                                      <p:cBhvr additive="base">
                                        <p:cTn id="90" dur="1000" fill="hold"/>
                                        <p:tgtEl>
                                          <p:spTgt spid="4"/>
                                        </p:tgtEl>
                                        <p:attrNameLst>
                                          <p:attrName>ppt_y</p:attrName>
                                        </p:attrNameLst>
                                      </p:cBhvr>
                                      <p:tavLst>
                                        <p:tav tm="0">
                                          <p:val>
                                            <p:strVal val="#ppt_y"/>
                                          </p:val>
                                        </p:tav>
                                        <p:tav tm="100000">
                                          <p:val>
                                            <p:strVal val="#ppt_y"/>
                                          </p:val>
                                        </p:tav>
                                      </p:tavLst>
                                    </p:anim>
                                  </p:child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1000"/>
                                        <p:tgtEl>
                                          <p:spTgt spid="76"/>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8" grpId="0"/>
      <p:bldP spid="20" grpId="0" animBg="1"/>
      <p:bldP spid="24" grpId="0"/>
      <p:bldP spid="27" grpId="0"/>
      <p:bldP spid="29" grpId="0"/>
      <p:bldP spid="34" grpId="0"/>
      <p:bldP spid="42" grpId="0" animBg="1"/>
      <p:bldP spid="43" grpId="0"/>
      <p:bldP spid="49"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277092"/>
            <a:ext cx="7767638" cy="858982"/>
          </a:xfrm>
        </p:spPr>
        <p:txBody>
          <a:bodyPr/>
          <a:lstStyle/>
          <a:p>
            <a:pPr algn="ctr"/>
            <a:r>
              <a:rPr lang="nb-NO" dirty="0"/>
              <a:t>Solcelle spenning</a:t>
            </a:r>
          </a:p>
        </p:txBody>
      </p:sp>
      <p:pic>
        <p:nvPicPr>
          <p:cNvPr id="5" name="Picture 6" descr="http://www.szshxzy.com/my/bookpic/20086312185071841.jpg"/>
          <p:cNvPicPr>
            <a:picLocks noChangeAspect="1" noChangeArrowheads="1"/>
          </p:cNvPicPr>
          <p:nvPr/>
        </p:nvPicPr>
        <p:blipFill>
          <a:blip r:embed="rId2" cstate="print"/>
          <a:srcRect l="17619" t="8207" r="20667" b="8365"/>
          <a:stretch>
            <a:fillRect/>
          </a:stretch>
        </p:blipFill>
        <p:spPr bwMode="auto">
          <a:xfrm>
            <a:off x="1090963" y="1645979"/>
            <a:ext cx="3412259" cy="3459651"/>
          </a:xfrm>
          <a:prstGeom prst="rect">
            <a:avLst/>
          </a:prstGeom>
          <a:noFill/>
        </p:spPr>
      </p:pic>
      <p:pic>
        <p:nvPicPr>
          <p:cNvPr id="1026" name="Picture 2" descr="Silicon Solar Cell Electrode Paste For Back Side"/>
          <p:cNvPicPr>
            <a:picLocks noChangeAspect="1" noChangeArrowheads="1"/>
          </p:cNvPicPr>
          <p:nvPr/>
        </p:nvPicPr>
        <p:blipFill>
          <a:blip r:embed="rId3" cstate="print"/>
          <a:srcRect/>
          <a:stretch>
            <a:fillRect/>
          </a:stretch>
        </p:blipFill>
        <p:spPr bwMode="auto">
          <a:xfrm>
            <a:off x="5029200" y="1761532"/>
            <a:ext cx="3435927" cy="3233882"/>
          </a:xfrm>
          <a:prstGeom prst="rect">
            <a:avLst/>
          </a:prstGeom>
          <a:noFill/>
        </p:spPr>
      </p:pic>
      <p:sp>
        <p:nvSpPr>
          <p:cNvPr id="7" name="TekstSylinder 6"/>
          <p:cNvSpPr txBox="1"/>
          <p:nvPr/>
        </p:nvSpPr>
        <p:spPr>
          <a:xfrm>
            <a:off x="8174180" y="4973761"/>
            <a:ext cx="535724" cy="830997"/>
          </a:xfrm>
          <a:prstGeom prst="rect">
            <a:avLst/>
          </a:prstGeom>
          <a:noFill/>
        </p:spPr>
        <p:txBody>
          <a:bodyPr wrap="none" rtlCol="0">
            <a:spAutoFit/>
          </a:bodyPr>
          <a:lstStyle/>
          <a:p>
            <a:r>
              <a:rPr lang="nb-NO" sz="4800" b="1" dirty="0">
                <a:solidFill>
                  <a:srgbClr val="FF0000"/>
                </a:solidFill>
              </a:rPr>
              <a:t>+</a:t>
            </a:r>
          </a:p>
        </p:txBody>
      </p:sp>
      <p:sp>
        <p:nvSpPr>
          <p:cNvPr id="11" name="Frihåndsform 10"/>
          <p:cNvSpPr/>
          <p:nvPr/>
        </p:nvSpPr>
        <p:spPr bwMode="auto">
          <a:xfrm>
            <a:off x="1981200" y="1385440"/>
            <a:ext cx="2161309" cy="817418"/>
          </a:xfrm>
          <a:custGeom>
            <a:avLst/>
            <a:gdLst>
              <a:gd name="connsiteX0" fmla="*/ 0 w 2161309"/>
              <a:gd name="connsiteY0" fmla="*/ 595745 h 595745"/>
              <a:gd name="connsiteX1" fmla="*/ 0 w 2161309"/>
              <a:gd name="connsiteY1" fmla="*/ 0 h 595745"/>
              <a:gd name="connsiteX2" fmla="*/ 2161309 w 2161309"/>
              <a:gd name="connsiteY2" fmla="*/ 0 h 595745"/>
            </a:gdLst>
            <a:ahLst/>
            <a:cxnLst>
              <a:cxn ang="0">
                <a:pos x="connsiteX0" y="connsiteY0"/>
              </a:cxn>
              <a:cxn ang="0">
                <a:pos x="connsiteX1" y="connsiteY1"/>
              </a:cxn>
              <a:cxn ang="0">
                <a:pos x="connsiteX2" y="connsiteY2"/>
              </a:cxn>
            </a:cxnLst>
            <a:rect l="l" t="t" r="r" b="b"/>
            <a:pathLst>
              <a:path w="2161309" h="595745">
                <a:moveTo>
                  <a:pt x="0" y="595745"/>
                </a:moveTo>
                <a:lnTo>
                  <a:pt x="0" y="0"/>
                </a:lnTo>
                <a:lnTo>
                  <a:pt x="2161309" y="0"/>
                </a:lnTo>
              </a:path>
            </a:pathLst>
          </a:custGeom>
          <a:noFill/>
          <a:ln w="762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13" name="Rett linje 12"/>
          <p:cNvCxnSpPr/>
          <p:nvPr/>
        </p:nvCxnSpPr>
        <p:spPr bwMode="auto">
          <a:xfrm flipV="1">
            <a:off x="3643745" y="1413149"/>
            <a:ext cx="0" cy="762000"/>
          </a:xfrm>
          <a:prstGeom prst="line">
            <a:avLst/>
          </a:prstGeom>
          <a:solidFill>
            <a:srgbClr val="00B8FF"/>
          </a:solidFill>
          <a:ln w="76200" cap="flat" cmpd="sng" algn="ctr">
            <a:solidFill>
              <a:schemeClr val="bg2">
                <a:lumMod val="60000"/>
                <a:lumOff val="40000"/>
              </a:schemeClr>
            </a:solidFill>
            <a:prstDash val="solid"/>
            <a:round/>
            <a:headEnd type="none" w="med" len="med"/>
            <a:tailEnd type="none" w="med" len="med"/>
          </a:ln>
          <a:effectLst/>
        </p:spPr>
      </p:cxnSp>
      <p:sp>
        <p:nvSpPr>
          <p:cNvPr id="15" name="TekstSylinder 14"/>
          <p:cNvSpPr txBox="1"/>
          <p:nvPr/>
        </p:nvSpPr>
        <p:spPr>
          <a:xfrm>
            <a:off x="4225634" y="914385"/>
            <a:ext cx="492443" cy="830997"/>
          </a:xfrm>
          <a:prstGeom prst="rect">
            <a:avLst/>
          </a:prstGeom>
          <a:noFill/>
        </p:spPr>
        <p:txBody>
          <a:bodyPr wrap="none" rtlCol="0">
            <a:spAutoFit/>
          </a:bodyPr>
          <a:lstStyle/>
          <a:p>
            <a:r>
              <a:rPr lang="nb-NO" sz="4800" b="1" dirty="0">
                <a:solidFill>
                  <a:schemeClr val="accent6"/>
                </a:solidFill>
              </a:rPr>
              <a:t>‒</a:t>
            </a:r>
          </a:p>
        </p:txBody>
      </p:sp>
      <p:grpSp>
        <p:nvGrpSpPr>
          <p:cNvPr id="3" name="Gruppe 18"/>
          <p:cNvGrpSpPr/>
          <p:nvPr/>
        </p:nvGrpSpPr>
        <p:grpSpPr>
          <a:xfrm>
            <a:off x="5971309" y="4558123"/>
            <a:ext cx="2161309" cy="817418"/>
            <a:chOff x="5971309" y="5015338"/>
            <a:chExt cx="2161309" cy="817418"/>
          </a:xfrm>
        </p:grpSpPr>
        <p:sp>
          <p:nvSpPr>
            <p:cNvPr id="17" name="Frihåndsform 16"/>
            <p:cNvSpPr/>
            <p:nvPr/>
          </p:nvSpPr>
          <p:spPr bwMode="auto">
            <a:xfrm flipV="1">
              <a:off x="5971309" y="5015338"/>
              <a:ext cx="2161309" cy="817418"/>
            </a:xfrm>
            <a:custGeom>
              <a:avLst/>
              <a:gdLst>
                <a:gd name="connsiteX0" fmla="*/ 0 w 2161309"/>
                <a:gd name="connsiteY0" fmla="*/ 595745 h 595745"/>
                <a:gd name="connsiteX1" fmla="*/ 0 w 2161309"/>
                <a:gd name="connsiteY1" fmla="*/ 0 h 595745"/>
                <a:gd name="connsiteX2" fmla="*/ 2161309 w 2161309"/>
                <a:gd name="connsiteY2" fmla="*/ 0 h 595745"/>
              </a:gdLst>
              <a:ahLst/>
              <a:cxnLst>
                <a:cxn ang="0">
                  <a:pos x="connsiteX0" y="connsiteY0"/>
                </a:cxn>
                <a:cxn ang="0">
                  <a:pos x="connsiteX1" y="connsiteY1"/>
                </a:cxn>
                <a:cxn ang="0">
                  <a:pos x="connsiteX2" y="connsiteY2"/>
                </a:cxn>
              </a:cxnLst>
              <a:rect l="l" t="t" r="r" b="b"/>
              <a:pathLst>
                <a:path w="2161309" h="595745">
                  <a:moveTo>
                    <a:pt x="0" y="595745"/>
                  </a:moveTo>
                  <a:lnTo>
                    <a:pt x="0" y="0"/>
                  </a:lnTo>
                  <a:lnTo>
                    <a:pt x="2161309" y="0"/>
                  </a:lnTo>
                </a:path>
              </a:pathLst>
            </a:custGeom>
            <a:noFill/>
            <a:ln w="762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18" name="Rett linje 17"/>
            <p:cNvCxnSpPr/>
            <p:nvPr/>
          </p:nvCxnSpPr>
          <p:spPr bwMode="auto">
            <a:xfrm>
              <a:off x="7633854" y="5043047"/>
              <a:ext cx="0" cy="762000"/>
            </a:xfrm>
            <a:prstGeom prst="line">
              <a:avLst/>
            </a:prstGeom>
            <a:solidFill>
              <a:srgbClr val="00B8FF"/>
            </a:solidFill>
            <a:ln w="76200" cap="flat" cmpd="sng" algn="ctr">
              <a:solidFill>
                <a:schemeClr val="bg2">
                  <a:lumMod val="60000"/>
                  <a:lumOff val="40000"/>
                </a:schemeClr>
              </a:solidFill>
              <a:prstDash val="solid"/>
              <a:round/>
              <a:headEnd type="none" w="med" len="med"/>
              <a:tailEnd type="none" w="med" len="med"/>
            </a:ln>
            <a:effectLst/>
          </p:spPr>
        </p:cxnSp>
      </p:grpSp>
      <p:sp>
        <p:nvSpPr>
          <p:cNvPr id="20" name="TekstSylinder 19"/>
          <p:cNvSpPr txBox="1"/>
          <p:nvPr/>
        </p:nvSpPr>
        <p:spPr>
          <a:xfrm>
            <a:off x="3006431" y="5514093"/>
            <a:ext cx="3567195" cy="461665"/>
          </a:xfrm>
          <a:prstGeom prst="rect">
            <a:avLst/>
          </a:prstGeom>
          <a:noFill/>
        </p:spPr>
        <p:txBody>
          <a:bodyPr wrap="none" rtlCol="0">
            <a:spAutoFit/>
          </a:bodyPr>
          <a:lstStyle/>
          <a:p>
            <a:r>
              <a:rPr lang="nb-NO" dirty="0">
                <a:solidFill>
                  <a:schemeClr val="tx1"/>
                </a:solidFill>
              </a:rPr>
              <a:t>Tomgangsspenning: 0,56 V</a:t>
            </a:r>
          </a:p>
        </p:txBody>
      </p:sp>
      <p:sp>
        <p:nvSpPr>
          <p:cNvPr id="21" name="TekstSylinder 20"/>
          <p:cNvSpPr txBox="1"/>
          <p:nvPr/>
        </p:nvSpPr>
        <p:spPr>
          <a:xfrm>
            <a:off x="3006431" y="6054420"/>
            <a:ext cx="5089535" cy="461665"/>
          </a:xfrm>
          <a:prstGeom prst="rect">
            <a:avLst/>
          </a:prstGeom>
          <a:noFill/>
        </p:spPr>
        <p:txBody>
          <a:bodyPr wrap="none" rtlCol="0">
            <a:spAutoFit/>
          </a:bodyPr>
          <a:lstStyle/>
          <a:p>
            <a:r>
              <a:rPr lang="nb-NO" dirty="0">
                <a:solidFill>
                  <a:schemeClr val="tx1"/>
                </a:solidFill>
              </a:rPr>
              <a:t>Kortslutningsstrøm: 2,5 A i sterkt sollys</a:t>
            </a:r>
          </a:p>
        </p:txBody>
      </p:sp>
      <p:grpSp>
        <p:nvGrpSpPr>
          <p:cNvPr id="4" name="Gruppe 26"/>
          <p:cNvGrpSpPr/>
          <p:nvPr/>
        </p:nvGrpSpPr>
        <p:grpSpPr>
          <a:xfrm>
            <a:off x="655858" y="1759527"/>
            <a:ext cx="410942" cy="3214255"/>
            <a:chOff x="655858" y="1759527"/>
            <a:chExt cx="410942" cy="3214255"/>
          </a:xfrm>
        </p:grpSpPr>
        <p:cxnSp>
          <p:nvCxnSpPr>
            <p:cNvPr id="24" name="Rett pil 23"/>
            <p:cNvCxnSpPr/>
            <p:nvPr/>
          </p:nvCxnSpPr>
          <p:spPr bwMode="auto">
            <a:xfrm>
              <a:off x="1066800" y="1759527"/>
              <a:ext cx="0" cy="3214255"/>
            </a:xfrm>
            <a:prstGeom prst="straightConnector1">
              <a:avLst/>
            </a:prstGeom>
            <a:solidFill>
              <a:srgbClr val="00B8FF"/>
            </a:solidFill>
            <a:ln w="9525" cap="flat" cmpd="sng" algn="ctr">
              <a:solidFill>
                <a:srgbClr val="FF0000"/>
              </a:solidFill>
              <a:prstDash val="solid"/>
              <a:round/>
              <a:headEnd type="arrow" w="med" len="med"/>
              <a:tailEnd type="arrow" w="med" len="med"/>
            </a:ln>
            <a:effectLst/>
          </p:spPr>
        </p:cxnSp>
        <p:sp>
          <p:nvSpPr>
            <p:cNvPr id="26" name="TekstSylinder 25"/>
            <p:cNvSpPr txBox="1"/>
            <p:nvPr/>
          </p:nvSpPr>
          <p:spPr>
            <a:xfrm rot="16200000">
              <a:off x="401781" y="3158836"/>
              <a:ext cx="846707" cy="338554"/>
            </a:xfrm>
            <a:prstGeom prst="rect">
              <a:avLst/>
            </a:prstGeom>
            <a:noFill/>
          </p:spPr>
          <p:txBody>
            <a:bodyPr wrap="none" rtlCol="0">
              <a:spAutoFit/>
            </a:bodyPr>
            <a:lstStyle/>
            <a:p>
              <a:r>
                <a:rPr lang="nb-NO" sz="1600" dirty="0">
                  <a:solidFill>
                    <a:schemeClr val="tx1"/>
                  </a:solidFill>
                </a:rPr>
                <a:t>15,5 cm</a:t>
              </a:r>
            </a:p>
          </p:txBody>
        </p:sp>
      </p:grpSp>
      <p:grpSp>
        <p:nvGrpSpPr>
          <p:cNvPr id="6" name="Gruppe 27"/>
          <p:cNvGrpSpPr/>
          <p:nvPr/>
        </p:nvGrpSpPr>
        <p:grpSpPr>
          <a:xfrm rot="5400000">
            <a:off x="2659400" y="3635258"/>
            <a:ext cx="338554" cy="3214255"/>
            <a:chOff x="1057635" y="1759527"/>
            <a:chExt cx="338554" cy="3214255"/>
          </a:xfrm>
        </p:grpSpPr>
        <p:cxnSp>
          <p:nvCxnSpPr>
            <p:cNvPr id="29" name="Rett pil 28"/>
            <p:cNvCxnSpPr/>
            <p:nvPr/>
          </p:nvCxnSpPr>
          <p:spPr bwMode="auto">
            <a:xfrm>
              <a:off x="1066800" y="1759527"/>
              <a:ext cx="0" cy="3214255"/>
            </a:xfrm>
            <a:prstGeom prst="straightConnector1">
              <a:avLst/>
            </a:prstGeom>
            <a:solidFill>
              <a:srgbClr val="00B8FF"/>
            </a:solidFill>
            <a:ln w="9525" cap="flat" cmpd="sng" algn="ctr">
              <a:solidFill>
                <a:srgbClr val="FF0000"/>
              </a:solidFill>
              <a:prstDash val="solid"/>
              <a:round/>
              <a:headEnd type="arrow" w="med" len="med"/>
              <a:tailEnd type="arrow" w="med" len="med"/>
            </a:ln>
            <a:effectLst/>
          </p:spPr>
        </p:cxnSp>
        <p:sp>
          <p:nvSpPr>
            <p:cNvPr id="30" name="TekstSylinder 29"/>
            <p:cNvSpPr txBox="1"/>
            <p:nvPr/>
          </p:nvSpPr>
          <p:spPr>
            <a:xfrm rot="16200000">
              <a:off x="803558" y="3200402"/>
              <a:ext cx="846707" cy="338554"/>
            </a:xfrm>
            <a:prstGeom prst="rect">
              <a:avLst/>
            </a:prstGeom>
            <a:noFill/>
          </p:spPr>
          <p:txBody>
            <a:bodyPr wrap="none" rtlCol="0">
              <a:spAutoFit/>
            </a:bodyPr>
            <a:lstStyle/>
            <a:p>
              <a:r>
                <a:rPr lang="nb-NO" sz="1600" dirty="0">
                  <a:solidFill>
                    <a:schemeClr val="tx1"/>
                  </a:solidFill>
                </a:rPr>
                <a:t>15,5 cm</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539751"/>
            <a:ext cx="7767638" cy="736600"/>
          </a:xfrm>
        </p:spPr>
        <p:txBody>
          <a:bodyPr/>
          <a:lstStyle/>
          <a:p>
            <a:pPr algn="ctr"/>
            <a:r>
              <a:rPr lang="nb-NO" dirty="0"/>
              <a:t>Serie- og parallellkobling</a:t>
            </a:r>
          </a:p>
        </p:txBody>
      </p:sp>
      <p:pic>
        <p:nvPicPr>
          <p:cNvPr id="8194" name="Picture 2"/>
          <p:cNvPicPr>
            <a:picLocks noChangeAspect="1" noChangeArrowheads="1"/>
          </p:cNvPicPr>
          <p:nvPr/>
        </p:nvPicPr>
        <p:blipFill>
          <a:blip r:embed="rId3" cstate="print"/>
          <a:srcRect/>
          <a:stretch>
            <a:fillRect/>
          </a:stretch>
        </p:blipFill>
        <p:spPr bwMode="auto">
          <a:xfrm>
            <a:off x="1104901" y="1200150"/>
            <a:ext cx="7581899" cy="2656219"/>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1447801" y="3762375"/>
            <a:ext cx="7289212" cy="263842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szshxzy.com/my/bookpic/20086312185071841.jpg"/>
          <p:cNvPicPr>
            <a:picLocks noChangeAspect="1" noChangeArrowheads="1"/>
          </p:cNvPicPr>
          <p:nvPr/>
        </p:nvPicPr>
        <p:blipFill>
          <a:blip r:embed="rId2" cstate="print"/>
          <a:srcRect l="17619" t="8207" r="20667" b="8365"/>
          <a:stretch>
            <a:fillRect/>
          </a:stretch>
        </p:blipFill>
        <p:spPr bwMode="auto">
          <a:xfrm>
            <a:off x="2029270" y="1815192"/>
            <a:ext cx="3412259" cy="3459651"/>
          </a:xfrm>
          <a:prstGeom prst="rect">
            <a:avLst/>
          </a:prstGeom>
          <a:noFill/>
        </p:spPr>
      </p:pic>
      <p:sp>
        <p:nvSpPr>
          <p:cNvPr id="6" name="Rektangel 5"/>
          <p:cNvSpPr/>
          <p:nvPr/>
        </p:nvSpPr>
        <p:spPr>
          <a:xfrm>
            <a:off x="2189048" y="278320"/>
            <a:ext cx="5486400" cy="523220"/>
          </a:xfrm>
          <a:prstGeom prst="rect">
            <a:avLst/>
          </a:prstGeom>
        </p:spPr>
        <p:txBody>
          <a:bodyPr wrap="square">
            <a:spAutoFit/>
          </a:bodyPr>
          <a:lstStyle/>
          <a:p>
            <a:pPr lvl="0" algn="ctr" eaLnBrk="0" hangingPunct="0">
              <a:buClr>
                <a:srgbClr val="000000"/>
              </a:buClr>
              <a:buSzPct val="100000"/>
              <a:defRPr/>
            </a:pPr>
            <a:r>
              <a:rPr lang="nb-NO" sz="2800" kern="0" dirty="0">
                <a:solidFill>
                  <a:srgbClr val="000000"/>
                </a:solidFill>
              </a:rPr>
              <a:t>Oppdeling av celler?</a:t>
            </a:r>
          </a:p>
        </p:txBody>
      </p:sp>
      <p:grpSp>
        <p:nvGrpSpPr>
          <p:cNvPr id="2" name="Gruppe 6"/>
          <p:cNvGrpSpPr/>
          <p:nvPr/>
        </p:nvGrpSpPr>
        <p:grpSpPr>
          <a:xfrm>
            <a:off x="2152386" y="5288318"/>
            <a:ext cx="3230217" cy="369332"/>
            <a:chOff x="2941982" y="5810040"/>
            <a:chExt cx="3230217" cy="369332"/>
          </a:xfrm>
        </p:grpSpPr>
        <p:cxnSp>
          <p:nvCxnSpPr>
            <p:cNvPr id="8" name="Rett linje 7"/>
            <p:cNvCxnSpPr/>
            <p:nvPr/>
          </p:nvCxnSpPr>
          <p:spPr bwMode="auto">
            <a:xfrm>
              <a:off x="2941982" y="5832764"/>
              <a:ext cx="3230217" cy="0"/>
            </a:xfrm>
            <a:prstGeom prst="line">
              <a:avLst/>
            </a:prstGeom>
            <a:solidFill>
              <a:srgbClr val="00B8FF"/>
            </a:solidFill>
            <a:ln w="19050" cap="flat" cmpd="sng" algn="ctr">
              <a:solidFill>
                <a:srgbClr val="FF0000"/>
              </a:solidFill>
              <a:prstDash val="solid"/>
              <a:round/>
              <a:headEnd type="arrow" w="med" len="med"/>
              <a:tailEnd type="arrow" w="med" len="med"/>
            </a:ln>
            <a:effectLst/>
          </p:spPr>
        </p:cxnSp>
        <p:sp>
          <p:nvSpPr>
            <p:cNvPr id="9" name="TekstSylinder 8"/>
            <p:cNvSpPr txBox="1"/>
            <p:nvPr/>
          </p:nvSpPr>
          <p:spPr>
            <a:xfrm>
              <a:off x="4097499" y="5810040"/>
              <a:ext cx="928459" cy="369332"/>
            </a:xfrm>
            <a:prstGeom prst="rect">
              <a:avLst/>
            </a:prstGeom>
            <a:noFill/>
          </p:spPr>
          <p:txBody>
            <a:bodyPr wrap="none" rtlCol="0">
              <a:spAutoFit/>
            </a:bodyPr>
            <a:lstStyle/>
            <a:p>
              <a:r>
                <a:rPr lang="nb-NO" sz="1800" dirty="0">
                  <a:solidFill>
                    <a:schemeClr val="tx2"/>
                  </a:solidFill>
                </a:rPr>
                <a:t>15,5 cm</a:t>
              </a:r>
            </a:p>
          </p:txBody>
        </p:sp>
      </p:grpSp>
      <p:grpSp>
        <p:nvGrpSpPr>
          <p:cNvPr id="3" name="Gruppe 13"/>
          <p:cNvGrpSpPr/>
          <p:nvPr/>
        </p:nvGrpSpPr>
        <p:grpSpPr>
          <a:xfrm>
            <a:off x="991777" y="1902859"/>
            <a:ext cx="928459" cy="3239588"/>
            <a:chOff x="-67305" y="2325189"/>
            <a:chExt cx="928459" cy="3239588"/>
          </a:xfrm>
        </p:grpSpPr>
        <p:sp>
          <p:nvSpPr>
            <p:cNvPr id="15" name="Frihåndsform 14"/>
            <p:cNvSpPr/>
            <p:nvPr/>
          </p:nvSpPr>
          <p:spPr bwMode="auto">
            <a:xfrm>
              <a:off x="836023" y="2325189"/>
              <a:ext cx="0" cy="3239588"/>
            </a:xfrm>
            <a:custGeom>
              <a:avLst/>
              <a:gdLst>
                <a:gd name="connsiteX0" fmla="*/ 0 w 0"/>
                <a:gd name="connsiteY0" fmla="*/ 0 h 3239588"/>
                <a:gd name="connsiteX1" fmla="*/ 0 w 0"/>
                <a:gd name="connsiteY1" fmla="*/ 3239588 h 3239588"/>
              </a:gdLst>
              <a:ahLst/>
              <a:cxnLst>
                <a:cxn ang="0">
                  <a:pos x="connsiteX0" y="connsiteY0"/>
                </a:cxn>
                <a:cxn ang="0">
                  <a:pos x="connsiteX1" y="connsiteY1"/>
                </a:cxn>
              </a:cxnLst>
              <a:rect l="l" t="t" r="r" b="b"/>
              <a:pathLst>
                <a:path h="3239588">
                  <a:moveTo>
                    <a:pt x="0" y="0"/>
                  </a:moveTo>
                  <a:lnTo>
                    <a:pt x="0" y="3239588"/>
                  </a:lnTo>
                </a:path>
              </a:pathLst>
            </a:custGeom>
            <a:solidFill>
              <a:srgbClr val="00B8FF"/>
            </a:solidFill>
            <a:ln w="19050" cap="flat" cmpd="sng" algn="ctr">
              <a:solidFill>
                <a:srgbClr val="FF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6" name="TekstSylinder 15"/>
            <p:cNvSpPr txBox="1"/>
            <p:nvPr/>
          </p:nvSpPr>
          <p:spPr>
            <a:xfrm>
              <a:off x="-67305" y="3739386"/>
              <a:ext cx="928459" cy="369332"/>
            </a:xfrm>
            <a:prstGeom prst="rect">
              <a:avLst/>
            </a:prstGeom>
            <a:noFill/>
          </p:spPr>
          <p:txBody>
            <a:bodyPr wrap="none" rtlCol="0">
              <a:spAutoFit/>
            </a:bodyPr>
            <a:lstStyle/>
            <a:p>
              <a:r>
                <a:rPr lang="nb-NO" sz="1800" dirty="0">
                  <a:solidFill>
                    <a:schemeClr val="tx2"/>
                  </a:solidFill>
                </a:rPr>
                <a:t>15,5 cm</a:t>
              </a:r>
            </a:p>
          </p:txBody>
        </p:sp>
      </p:grpSp>
      <p:pic>
        <p:nvPicPr>
          <p:cNvPr id="10" name="Picture 6" descr="http://www.szshxzy.com/my/bookpic/20086312185071841.jpg"/>
          <p:cNvPicPr>
            <a:picLocks noChangeAspect="1" noChangeArrowheads="1"/>
          </p:cNvPicPr>
          <p:nvPr/>
        </p:nvPicPr>
        <p:blipFill>
          <a:blip r:embed="rId2" cstate="print"/>
          <a:srcRect l="48424" t="69625" r="20667" b="8365"/>
          <a:stretch>
            <a:fillRect/>
          </a:stretch>
        </p:blipFill>
        <p:spPr bwMode="auto">
          <a:xfrm>
            <a:off x="3732551" y="4363220"/>
            <a:ext cx="1708978" cy="912706"/>
          </a:xfrm>
          <a:prstGeom prst="rect">
            <a:avLst/>
          </a:prstGeom>
          <a:noFill/>
        </p:spPr>
      </p:pic>
      <p:sp>
        <p:nvSpPr>
          <p:cNvPr id="11" name="TekstSylinder 10"/>
          <p:cNvSpPr txBox="1"/>
          <p:nvPr/>
        </p:nvSpPr>
        <p:spPr>
          <a:xfrm>
            <a:off x="2338086" y="5694744"/>
            <a:ext cx="2787173" cy="646331"/>
          </a:xfrm>
          <a:prstGeom prst="rect">
            <a:avLst/>
          </a:prstGeom>
          <a:noFill/>
        </p:spPr>
        <p:txBody>
          <a:bodyPr wrap="none" rtlCol="0">
            <a:spAutoFit/>
          </a:bodyPr>
          <a:lstStyle/>
          <a:p>
            <a:r>
              <a:rPr lang="nb-NO" dirty="0"/>
              <a:t>Tomgangsspenning = 0,56 V</a:t>
            </a:r>
          </a:p>
          <a:p>
            <a:r>
              <a:rPr lang="nb-NO" dirty="0"/>
              <a:t>Kortslutningsstrøm = 2,0 A</a:t>
            </a:r>
          </a:p>
        </p:txBody>
      </p:sp>
      <p:sp>
        <p:nvSpPr>
          <p:cNvPr id="12" name="TekstSylinder 11"/>
          <p:cNvSpPr txBox="1"/>
          <p:nvPr/>
        </p:nvSpPr>
        <p:spPr>
          <a:xfrm>
            <a:off x="5548831" y="5694744"/>
            <a:ext cx="2905732" cy="646331"/>
          </a:xfrm>
          <a:prstGeom prst="rect">
            <a:avLst/>
          </a:prstGeom>
          <a:noFill/>
        </p:spPr>
        <p:txBody>
          <a:bodyPr wrap="none" rtlCol="0">
            <a:spAutoFit/>
          </a:bodyPr>
          <a:lstStyle/>
          <a:p>
            <a:r>
              <a:rPr lang="nb-NO" dirty="0"/>
              <a:t>Tomgangsspenning = 0,56 V</a:t>
            </a:r>
          </a:p>
          <a:p>
            <a:r>
              <a:rPr lang="nb-NO" dirty="0"/>
              <a:t>Kortslutningsstrøm = 250 </a:t>
            </a:r>
            <a:r>
              <a:rPr lang="nb-NO" dirty="0" err="1"/>
              <a:t>mA</a:t>
            </a:r>
            <a:endParaRPr lang="nb-NO" dirty="0"/>
          </a:p>
        </p:txBody>
      </p:sp>
      <p:grpSp>
        <p:nvGrpSpPr>
          <p:cNvPr id="4" name="Gruppe 33"/>
          <p:cNvGrpSpPr/>
          <p:nvPr/>
        </p:nvGrpSpPr>
        <p:grpSpPr>
          <a:xfrm>
            <a:off x="5996073" y="5294473"/>
            <a:ext cx="1624669" cy="369332"/>
            <a:chOff x="5996073" y="5294473"/>
            <a:chExt cx="1624669" cy="369332"/>
          </a:xfrm>
        </p:grpSpPr>
        <p:sp>
          <p:nvSpPr>
            <p:cNvPr id="17" name="TekstSylinder 16"/>
            <p:cNvSpPr txBox="1"/>
            <p:nvPr/>
          </p:nvSpPr>
          <p:spPr>
            <a:xfrm>
              <a:off x="6362745" y="5294473"/>
              <a:ext cx="928459" cy="369332"/>
            </a:xfrm>
            <a:prstGeom prst="rect">
              <a:avLst/>
            </a:prstGeom>
            <a:noFill/>
          </p:spPr>
          <p:txBody>
            <a:bodyPr wrap="none" rtlCol="0">
              <a:spAutoFit/>
            </a:bodyPr>
            <a:lstStyle/>
            <a:p>
              <a:r>
                <a:rPr lang="nb-NO" sz="1800" dirty="0">
                  <a:solidFill>
                    <a:schemeClr val="tx2"/>
                  </a:solidFill>
                </a:rPr>
                <a:t>7,25 cm</a:t>
              </a:r>
            </a:p>
          </p:txBody>
        </p:sp>
        <p:cxnSp>
          <p:nvCxnSpPr>
            <p:cNvPr id="20" name="Rett linje 19"/>
            <p:cNvCxnSpPr/>
            <p:nvPr/>
          </p:nvCxnSpPr>
          <p:spPr bwMode="auto">
            <a:xfrm>
              <a:off x="5996073" y="5310830"/>
              <a:ext cx="1624669" cy="297"/>
            </a:xfrm>
            <a:prstGeom prst="line">
              <a:avLst/>
            </a:prstGeom>
            <a:solidFill>
              <a:srgbClr val="00B8FF"/>
            </a:solidFill>
            <a:ln w="19050" cap="flat" cmpd="sng" algn="ctr">
              <a:solidFill>
                <a:srgbClr val="FF0000"/>
              </a:solidFill>
              <a:prstDash val="solid"/>
              <a:round/>
              <a:headEnd type="arrow" w="med" len="med"/>
              <a:tailEnd type="arrow" w="med" len="med"/>
            </a:ln>
            <a:effectLst/>
          </p:spPr>
        </p:cxnSp>
      </p:grpSp>
      <p:grpSp>
        <p:nvGrpSpPr>
          <p:cNvPr id="7" name="Gruppe 32"/>
          <p:cNvGrpSpPr/>
          <p:nvPr/>
        </p:nvGrpSpPr>
        <p:grpSpPr>
          <a:xfrm>
            <a:off x="7773695" y="4350575"/>
            <a:ext cx="905341" cy="817926"/>
            <a:chOff x="7642495" y="4350575"/>
            <a:chExt cx="905341" cy="817926"/>
          </a:xfrm>
        </p:grpSpPr>
        <p:cxnSp>
          <p:nvCxnSpPr>
            <p:cNvPr id="24" name="Rett linje 23"/>
            <p:cNvCxnSpPr/>
            <p:nvPr/>
          </p:nvCxnSpPr>
          <p:spPr bwMode="auto">
            <a:xfrm flipH="1">
              <a:off x="7642495" y="4350575"/>
              <a:ext cx="8941" cy="817926"/>
            </a:xfrm>
            <a:prstGeom prst="line">
              <a:avLst/>
            </a:prstGeom>
            <a:solidFill>
              <a:srgbClr val="00B8FF"/>
            </a:solidFill>
            <a:ln w="19050" cap="flat" cmpd="sng" algn="ctr">
              <a:solidFill>
                <a:srgbClr val="FF0000"/>
              </a:solidFill>
              <a:prstDash val="solid"/>
              <a:round/>
              <a:headEnd type="arrow" w="med" len="med"/>
              <a:tailEnd type="arrow" w="med" len="med"/>
            </a:ln>
            <a:effectLst/>
          </p:spPr>
        </p:cxnSp>
        <p:sp>
          <p:nvSpPr>
            <p:cNvPr id="31" name="TekstSylinder 30"/>
            <p:cNvSpPr txBox="1"/>
            <p:nvPr/>
          </p:nvSpPr>
          <p:spPr>
            <a:xfrm>
              <a:off x="7736395" y="4609698"/>
              <a:ext cx="811441" cy="369332"/>
            </a:xfrm>
            <a:prstGeom prst="rect">
              <a:avLst/>
            </a:prstGeom>
            <a:noFill/>
          </p:spPr>
          <p:txBody>
            <a:bodyPr wrap="none" rtlCol="0">
              <a:spAutoFit/>
            </a:bodyPr>
            <a:lstStyle/>
            <a:p>
              <a:r>
                <a:rPr lang="nb-NO" sz="1800" dirty="0">
                  <a:solidFill>
                    <a:schemeClr val="tx2"/>
                  </a:solidFill>
                </a:rPr>
                <a:t>3,6 cm</a:t>
              </a:r>
            </a:p>
          </p:txBody>
        </p:sp>
      </p:grpSp>
      <p:sp>
        <p:nvSpPr>
          <p:cNvPr id="35" name="TekstSylinder 34"/>
          <p:cNvSpPr txBox="1"/>
          <p:nvPr/>
        </p:nvSpPr>
        <p:spPr>
          <a:xfrm>
            <a:off x="6505731" y="4542020"/>
            <a:ext cx="704039" cy="523220"/>
          </a:xfrm>
          <a:prstGeom prst="rect">
            <a:avLst/>
          </a:prstGeom>
          <a:noFill/>
        </p:spPr>
        <p:txBody>
          <a:bodyPr wrap="none" rtlCol="0">
            <a:spAutoFit/>
          </a:bodyPr>
          <a:lstStyle/>
          <a:p>
            <a:r>
              <a:rPr lang="nb-NO" sz="2800" b="1" dirty="0">
                <a:solidFill>
                  <a:srgbClr val="FF0000"/>
                </a:solidFill>
              </a:rPr>
              <a:t>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 0  L 0.25 0  E" pathEditMode="relative" ptsTypes="">
                                      <p:cBhvr>
                                        <p:cTn id="25" dur="2000" fill="hold"/>
                                        <p:tgtEl>
                                          <p:spTgt spid="10"/>
                                        </p:tgtEl>
                                        <p:attrNameLst>
                                          <p:attrName>ppt_x</p:attrName>
                                          <p:attrName>ppt_y</p:attrName>
                                        </p:attrNameLst>
                                      </p:cBhvr>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Sylinder 11"/>
          <p:cNvSpPr txBox="1"/>
          <p:nvPr/>
        </p:nvSpPr>
        <p:spPr>
          <a:xfrm>
            <a:off x="8056607" y="2879126"/>
            <a:ext cx="532518" cy="461665"/>
          </a:xfrm>
          <a:prstGeom prst="rect">
            <a:avLst/>
          </a:prstGeom>
          <a:noFill/>
        </p:spPr>
        <p:txBody>
          <a:bodyPr wrap="none" rtlCol="0">
            <a:spAutoFit/>
          </a:bodyPr>
          <a:lstStyle/>
          <a:p>
            <a:r>
              <a:rPr lang="nb-NO" i="1" dirty="0" err="1">
                <a:solidFill>
                  <a:schemeClr val="tx1"/>
                </a:solidFill>
              </a:rPr>
              <a:t>P</a:t>
            </a:r>
            <a:r>
              <a:rPr lang="nb-NO" i="1" baseline="-25000" dirty="0" err="1">
                <a:solidFill>
                  <a:schemeClr val="tx1"/>
                </a:solidFill>
              </a:rPr>
              <a:t>ut</a:t>
            </a:r>
            <a:endParaRPr lang="nb-NO" i="1" baseline="-25000" dirty="0">
              <a:solidFill>
                <a:schemeClr val="tx1"/>
              </a:solidFill>
            </a:endParaRPr>
          </a:p>
        </p:txBody>
      </p:sp>
      <p:sp>
        <p:nvSpPr>
          <p:cNvPr id="9" name="TekstSylinder 8"/>
          <p:cNvSpPr txBox="1"/>
          <p:nvPr/>
        </p:nvSpPr>
        <p:spPr>
          <a:xfrm>
            <a:off x="8056606" y="2458996"/>
            <a:ext cx="486030" cy="461665"/>
          </a:xfrm>
          <a:prstGeom prst="rect">
            <a:avLst/>
          </a:prstGeom>
          <a:noFill/>
        </p:spPr>
        <p:txBody>
          <a:bodyPr wrap="none" rtlCol="0">
            <a:spAutoFit/>
          </a:bodyPr>
          <a:lstStyle/>
          <a:p>
            <a:r>
              <a:rPr lang="nb-NO" i="1" dirty="0">
                <a:solidFill>
                  <a:schemeClr val="tx1"/>
                </a:solidFill>
              </a:rPr>
              <a:t>R</a:t>
            </a:r>
            <a:r>
              <a:rPr lang="nb-NO" i="1" baseline="-25000" dirty="0">
                <a:solidFill>
                  <a:schemeClr val="tx1"/>
                </a:solidFill>
              </a:rPr>
              <a:t>L</a:t>
            </a:r>
          </a:p>
        </p:txBody>
      </p:sp>
      <p:sp>
        <p:nvSpPr>
          <p:cNvPr id="2" name="Tittel 1"/>
          <p:cNvSpPr>
            <a:spLocks noGrp="1"/>
          </p:cNvSpPr>
          <p:nvPr>
            <p:ph type="title"/>
          </p:nvPr>
        </p:nvSpPr>
        <p:spPr>
          <a:xfrm>
            <a:off x="1079500" y="247136"/>
            <a:ext cx="7767638" cy="1075037"/>
          </a:xfrm>
        </p:spPr>
        <p:txBody>
          <a:bodyPr/>
          <a:lstStyle/>
          <a:p>
            <a:pPr algn="ctr">
              <a:lnSpc>
                <a:spcPct val="100000"/>
              </a:lnSpc>
            </a:pPr>
            <a:r>
              <a:rPr lang="nb-NO" dirty="0"/>
              <a:t>Typisk virkningsgrad 14 – 18 %</a:t>
            </a:r>
            <a:br>
              <a:rPr lang="nb-NO" dirty="0"/>
            </a:br>
            <a:r>
              <a:rPr lang="nb-NO" sz="2400" dirty="0"/>
              <a:t>Hvor tapes energien?</a:t>
            </a:r>
          </a:p>
        </p:txBody>
      </p:sp>
      <p:sp>
        <p:nvSpPr>
          <p:cNvPr id="3" name="Plassholder for innhold 2"/>
          <p:cNvSpPr>
            <a:spLocks noGrp="1"/>
          </p:cNvSpPr>
          <p:nvPr>
            <p:ph idx="1"/>
          </p:nvPr>
        </p:nvSpPr>
        <p:spPr>
          <a:xfrm>
            <a:off x="1104213" y="3855306"/>
            <a:ext cx="7767638" cy="2804573"/>
          </a:xfrm>
        </p:spPr>
        <p:txBody>
          <a:bodyPr/>
          <a:lstStyle/>
          <a:p>
            <a:pPr>
              <a:lnSpc>
                <a:spcPct val="100000"/>
              </a:lnSpc>
            </a:pPr>
            <a:r>
              <a:rPr lang="nb-NO" dirty="0"/>
              <a:t>19.6 % 	- Andel fotoner med for lav energi</a:t>
            </a:r>
          </a:p>
          <a:p>
            <a:pPr>
              <a:lnSpc>
                <a:spcPct val="100000"/>
              </a:lnSpc>
            </a:pPr>
            <a:r>
              <a:rPr lang="nb-NO" dirty="0"/>
              <a:t>42.0 %	- Andel fotoner med høyere energi enn nødvendig</a:t>
            </a:r>
          </a:p>
          <a:p>
            <a:pPr>
              <a:lnSpc>
                <a:spcPct val="100000"/>
              </a:lnSpc>
            </a:pPr>
            <a:r>
              <a:rPr lang="nb-NO" dirty="0"/>
              <a:t>7 – 8 %	- Skyggevirkning av metalliske kontakter</a:t>
            </a:r>
          </a:p>
          <a:p>
            <a:pPr>
              <a:lnSpc>
                <a:spcPct val="100000"/>
              </a:lnSpc>
            </a:pPr>
            <a:r>
              <a:rPr lang="nb-NO" dirty="0"/>
              <a:t>6 – 8 %	- Refleksjon av lyset, til tross for </a:t>
            </a:r>
            <a:r>
              <a:rPr lang="nb-NO" dirty="0" err="1"/>
              <a:t>antireflekterende</a:t>
            </a:r>
            <a:r>
              <a:rPr lang="nb-NO" dirty="0"/>
              <a:t> lag</a:t>
            </a:r>
          </a:p>
          <a:p>
            <a:pPr>
              <a:lnSpc>
                <a:spcPct val="100000"/>
              </a:lnSpc>
            </a:pPr>
            <a:r>
              <a:rPr lang="nb-NO" dirty="0"/>
              <a:t>7 – 8 %	- Uønsket </a:t>
            </a:r>
            <a:r>
              <a:rPr lang="nb-NO" dirty="0" err="1"/>
              <a:t>rekombinasjon</a:t>
            </a:r>
            <a:r>
              <a:rPr lang="nb-NO" dirty="0"/>
              <a:t> av elektroner</a:t>
            </a:r>
          </a:p>
          <a:p>
            <a:pPr>
              <a:lnSpc>
                <a:spcPct val="100000"/>
              </a:lnSpc>
            </a:pPr>
            <a:r>
              <a:rPr lang="nb-NO" dirty="0"/>
              <a:t>14 –19%	- Til nytte</a:t>
            </a:r>
          </a:p>
          <a:p>
            <a:pPr>
              <a:lnSpc>
                <a:spcPct val="100000"/>
              </a:lnSpc>
            </a:pPr>
            <a:r>
              <a:rPr lang="nb-NO" dirty="0"/>
              <a:t>31%	       - Maks. teoretisk virkningsgrad for denne type solceller</a:t>
            </a:r>
          </a:p>
        </p:txBody>
      </p:sp>
      <p:pic>
        <p:nvPicPr>
          <p:cNvPr id="75778" name="Picture 2"/>
          <p:cNvPicPr>
            <a:picLocks noChangeAspect="1" noChangeArrowheads="1"/>
          </p:cNvPicPr>
          <p:nvPr/>
        </p:nvPicPr>
        <p:blipFill>
          <a:blip r:embed="rId3" cstate="print"/>
          <a:srcRect/>
          <a:stretch>
            <a:fillRect/>
          </a:stretch>
        </p:blipFill>
        <p:spPr bwMode="auto">
          <a:xfrm>
            <a:off x="1060750" y="1989437"/>
            <a:ext cx="3292506" cy="1333887"/>
          </a:xfrm>
          <a:prstGeom prst="rect">
            <a:avLst/>
          </a:prstGeom>
          <a:noFill/>
          <a:ln w="9525">
            <a:noFill/>
            <a:miter lim="800000"/>
            <a:headEnd/>
            <a:tailEnd/>
          </a:ln>
        </p:spPr>
      </p:pic>
      <p:sp>
        <p:nvSpPr>
          <p:cNvPr id="7" name="Rektangel 6"/>
          <p:cNvSpPr/>
          <p:nvPr/>
        </p:nvSpPr>
        <p:spPr bwMode="auto">
          <a:xfrm>
            <a:off x="7511544" y="1334530"/>
            <a:ext cx="1088758" cy="2669059"/>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pic>
        <p:nvPicPr>
          <p:cNvPr id="6" name="Picture 6" descr="http://www.szshxzy.com/my/bookpic/20086312185071841.jpg"/>
          <p:cNvPicPr>
            <a:picLocks noChangeAspect="1" noChangeArrowheads="1"/>
          </p:cNvPicPr>
          <p:nvPr/>
        </p:nvPicPr>
        <p:blipFill>
          <a:blip r:embed="rId4" cstate="print"/>
          <a:srcRect l="17619" t="10477" r="20667" b="11160"/>
          <a:stretch>
            <a:fillRect/>
          </a:stretch>
        </p:blipFill>
        <p:spPr bwMode="auto">
          <a:xfrm>
            <a:off x="6169965" y="1806361"/>
            <a:ext cx="1787787" cy="1702579"/>
          </a:xfrm>
          <a:prstGeom prst="rect">
            <a:avLst/>
          </a:prstGeom>
          <a:noFill/>
        </p:spPr>
      </p:pic>
      <p:sp>
        <p:nvSpPr>
          <p:cNvPr id="8" name="Rektangel 7"/>
          <p:cNvSpPr/>
          <p:nvPr/>
        </p:nvSpPr>
        <p:spPr bwMode="auto">
          <a:xfrm>
            <a:off x="8501448" y="2384853"/>
            <a:ext cx="197708" cy="58076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 name="Pil høyre 9"/>
          <p:cNvSpPr/>
          <p:nvPr/>
        </p:nvSpPr>
        <p:spPr bwMode="auto">
          <a:xfrm>
            <a:off x="5301049" y="2335427"/>
            <a:ext cx="840259" cy="72904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 name="TekstSylinder 10"/>
          <p:cNvSpPr txBox="1"/>
          <p:nvPr/>
        </p:nvSpPr>
        <p:spPr>
          <a:xfrm>
            <a:off x="5115699" y="2891483"/>
            <a:ext cx="635110" cy="461665"/>
          </a:xfrm>
          <a:prstGeom prst="rect">
            <a:avLst/>
          </a:prstGeom>
          <a:noFill/>
        </p:spPr>
        <p:txBody>
          <a:bodyPr wrap="none" rtlCol="0">
            <a:spAutoFit/>
          </a:bodyPr>
          <a:lstStyle/>
          <a:p>
            <a:r>
              <a:rPr lang="nb-NO" i="1" dirty="0">
                <a:solidFill>
                  <a:schemeClr val="tx1"/>
                </a:solidFill>
              </a:rPr>
              <a:t>P</a:t>
            </a:r>
            <a:r>
              <a:rPr lang="nb-NO" i="1" baseline="-25000" dirty="0">
                <a:solidFill>
                  <a:schemeClr val="tx1"/>
                </a:solidFill>
              </a:rPr>
              <a:t>inn</a:t>
            </a:r>
          </a:p>
        </p:txBody>
      </p:sp>
      <p:sp>
        <p:nvSpPr>
          <p:cNvPr id="13" name="TekstSylinder 12"/>
          <p:cNvSpPr txBox="1"/>
          <p:nvPr/>
        </p:nvSpPr>
        <p:spPr>
          <a:xfrm>
            <a:off x="5270423" y="2457099"/>
            <a:ext cx="629339" cy="461665"/>
          </a:xfrm>
          <a:prstGeom prst="rect">
            <a:avLst/>
          </a:prstGeom>
          <a:noFill/>
        </p:spPr>
        <p:txBody>
          <a:bodyPr wrap="none" rtlCol="0">
            <a:spAutoFit/>
          </a:bodyPr>
          <a:lstStyle/>
          <a:p>
            <a:r>
              <a:rPr lang="nb-NO" dirty="0">
                <a:solidFill>
                  <a:schemeClr val="tx2"/>
                </a:solidFill>
              </a:rPr>
              <a:t>Lys</a:t>
            </a:r>
          </a:p>
        </p:txBody>
      </p:sp>
      <p:sp>
        <p:nvSpPr>
          <p:cNvPr id="14" name="Frihåndsform 13"/>
          <p:cNvSpPr/>
          <p:nvPr/>
        </p:nvSpPr>
        <p:spPr bwMode="auto">
          <a:xfrm>
            <a:off x="7510272" y="2901696"/>
            <a:ext cx="0" cy="658368"/>
          </a:xfrm>
          <a:custGeom>
            <a:avLst/>
            <a:gdLst>
              <a:gd name="connsiteX0" fmla="*/ 0 w 0"/>
              <a:gd name="connsiteY0" fmla="*/ 658368 h 658368"/>
              <a:gd name="connsiteX1" fmla="*/ 0 w 0"/>
              <a:gd name="connsiteY1" fmla="*/ 0 h 658368"/>
            </a:gdLst>
            <a:ahLst/>
            <a:cxnLst>
              <a:cxn ang="0">
                <a:pos x="connsiteX0" y="connsiteY0"/>
              </a:cxn>
              <a:cxn ang="0">
                <a:pos x="connsiteX1" y="connsiteY1"/>
              </a:cxn>
            </a:cxnLst>
            <a:rect l="l" t="t" r="r" b="b"/>
            <a:pathLst>
              <a:path h="658368">
                <a:moveTo>
                  <a:pt x="0" y="658368"/>
                </a:moveTo>
                <a:lnTo>
                  <a:pt x="0" y="0"/>
                </a:lnTo>
              </a:path>
            </a:pathLst>
          </a:custGeom>
          <a:solidFill>
            <a:srgbClr val="00B8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par>
                          <p:cTn id="26" fill="hold">
                            <p:stCondLst>
                              <p:cond delay="7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par>
                          <p:cTn id="33" fill="hold">
                            <p:stCondLst>
                              <p:cond delay="9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2000"/>
                                        <p:tgtEl>
                                          <p:spTgt spid="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20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2000"/>
                                        <p:tgtEl>
                                          <p:spTgt spid="3">
                                            <p:txEl>
                                              <p:pRg st="2" end="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2000"/>
                                        <p:tgtEl>
                                          <p:spTgt spid="3">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2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20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2000"/>
                                        <p:tgtEl>
                                          <p:spTgt spid="3">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7" grpId="0" animBg="1"/>
      <p:bldP spid="8" grpId="0" animBg="1"/>
      <p:bldP spid="10" grpId="0" animBg="1"/>
      <p:bldP spid="11"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6160" y="242571"/>
            <a:ext cx="7767638" cy="687070"/>
          </a:xfrm>
        </p:spPr>
        <p:txBody>
          <a:bodyPr/>
          <a:lstStyle/>
          <a:p>
            <a:pPr algn="ctr"/>
            <a:r>
              <a:rPr lang="nb-NO" dirty="0"/>
              <a:t>Program for dagen</a:t>
            </a:r>
          </a:p>
        </p:txBody>
      </p:sp>
      <p:sp>
        <p:nvSpPr>
          <p:cNvPr id="3" name="Plassholder for innhold 2"/>
          <p:cNvSpPr>
            <a:spLocks noGrp="1"/>
          </p:cNvSpPr>
          <p:nvPr>
            <p:ph idx="1"/>
          </p:nvPr>
        </p:nvSpPr>
        <p:spPr>
          <a:xfrm>
            <a:off x="662940" y="952500"/>
            <a:ext cx="8481060" cy="5707380"/>
          </a:xfrm>
        </p:spPr>
        <p:txBody>
          <a:bodyPr/>
          <a:lstStyle/>
          <a:p>
            <a:pPr marL="1524000" indent="-1524000">
              <a:lnSpc>
                <a:spcPct val="100000"/>
              </a:lnSpc>
              <a:buNone/>
            </a:pPr>
            <a:r>
              <a:rPr lang="nb-NO" sz="1800" dirty="0"/>
              <a:t>08:15 – 09:00	</a:t>
            </a:r>
            <a:r>
              <a:rPr lang="nb-NO" sz="1800" b="1" dirty="0">
                <a:solidFill>
                  <a:srgbClr val="FF0000"/>
                </a:solidFill>
              </a:rPr>
              <a:t>Velkommen </a:t>
            </a:r>
            <a:r>
              <a:rPr lang="nb-NO" sz="1800" b="1">
                <a:solidFill>
                  <a:srgbClr val="FF0000"/>
                </a:solidFill>
              </a:rPr>
              <a:t>og praktisk</a:t>
            </a:r>
            <a:r>
              <a:rPr lang="nb-NO" sz="1800"/>
              <a:t> (C2-101) </a:t>
            </a:r>
            <a:br>
              <a:rPr lang="nb-NO" sz="1800" dirty="0">
                <a:solidFill>
                  <a:srgbClr val="FF0000"/>
                </a:solidFill>
              </a:rPr>
            </a:br>
            <a:r>
              <a:rPr lang="nb-NO" sz="1800" dirty="0">
                <a:solidFill>
                  <a:srgbClr val="FF0000"/>
                </a:solidFill>
              </a:rPr>
              <a:t> – Introduksjon </a:t>
            </a:r>
            <a:r>
              <a:rPr lang="nb-NO" sz="1800">
                <a:solidFill>
                  <a:srgbClr val="FF0000"/>
                </a:solidFill>
              </a:rPr>
              <a:t>til solcelleteknologi</a:t>
            </a:r>
            <a:endParaRPr lang="nb-NO" sz="1800" dirty="0">
              <a:solidFill>
                <a:srgbClr val="FF0000"/>
              </a:solidFill>
            </a:endParaRPr>
          </a:p>
          <a:p>
            <a:pPr marL="1524000" indent="-1524000">
              <a:lnSpc>
                <a:spcPct val="100000"/>
              </a:lnSpc>
              <a:buNone/>
            </a:pPr>
            <a:r>
              <a:rPr lang="nb-NO" sz="1800" dirty="0"/>
              <a:t>09:00 – 09:15	</a:t>
            </a:r>
            <a:r>
              <a:rPr lang="nb-NO" sz="1800" b="1" dirty="0"/>
              <a:t>Pause</a:t>
            </a:r>
            <a:endParaRPr lang="nb-NO" sz="1800" dirty="0"/>
          </a:p>
          <a:p>
            <a:pPr marL="1524000" indent="-1524000">
              <a:lnSpc>
                <a:spcPct val="100000"/>
              </a:lnSpc>
              <a:buNone/>
            </a:pPr>
            <a:r>
              <a:rPr lang="nb-NO" sz="1800" dirty="0"/>
              <a:t>09:15 – 10:30	</a:t>
            </a:r>
            <a:r>
              <a:rPr lang="nb-NO" sz="1800" b="1" dirty="0"/>
              <a:t>Framstilling </a:t>
            </a:r>
            <a:r>
              <a:rPr lang="nb-NO" sz="1800" b="1" dirty="0">
                <a:solidFill>
                  <a:schemeClr val="tx1"/>
                </a:solidFill>
              </a:rPr>
              <a:t>og karakterisering </a:t>
            </a:r>
            <a:r>
              <a:rPr lang="nb-NO" sz="1800" b="1" dirty="0"/>
              <a:t>av </a:t>
            </a:r>
            <a:r>
              <a:rPr lang="nb-NO" sz="1800" b="1"/>
              <a:t>solcellepaneler </a:t>
            </a:r>
            <a:r>
              <a:rPr lang="nb-NO" sz="1800"/>
              <a:t>(C2-101) </a:t>
            </a:r>
            <a:br>
              <a:rPr lang="nb-NO" sz="1800" b="1" dirty="0"/>
            </a:br>
            <a:r>
              <a:rPr lang="nb-NO" sz="1800"/>
              <a:t>– Laboratorium</a:t>
            </a:r>
            <a:endParaRPr lang="nb-NO" sz="1800" dirty="0"/>
          </a:p>
          <a:p>
            <a:pPr marL="1524000" indent="-1524000">
              <a:lnSpc>
                <a:spcPct val="100000"/>
              </a:lnSpc>
              <a:buNone/>
            </a:pPr>
            <a:r>
              <a:rPr lang="nb-NO" sz="1800" dirty="0"/>
              <a:t>10:30 – 10:45	</a:t>
            </a:r>
            <a:r>
              <a:rPr lang="nb-NO" sz="1800" b="1" dirty="0"/>
              <a:t>Pause</a:t>
            </a:r>
            <a:endParaRPr lang="nb-NO" sz="1800" dirty="0"/>
          </a:p>
          <a:p>
            <a:pPr marL="1524000" indent="-1524000">
              <a:lnSpc>
                <a:spcPct val="100000"/>
              </a:lnSpc>
              <a:buNone/>
            </a:pPr>
            <a:r>
              <a:rPr lang="nb-NO" sz="1800" dirty="0"/>
              <a:t>10:45 – 11:30</a:t>
            </a:r>
            <a:r>
              <a:rPr lang="nb-NO" sz="1800" b="1" dirty="0"/>
              <a:t>	Ulike solcelleprosjekter for </a:t>
            </a:r>
            <a:r>
              <a:rPr lang="nb-NO" sz="1800" b="1"/>
              <a:t>undervisning </a:t>
            </a:r>
            <a:r>
              <a:rPr lang="nb-NO" sz="1800"/>
              <a:t>(C2-101) </a:t>
            </a:r>
            <a:br>
              <a:rPr lang="nb-NO" sz="1800" b="1" dirty="0"/>
            </a:br>
            <a:r>
              <a:rPr lang="nb-NO" sz="1800" dirty="0"/>
              <a:t>– Presentasjon </a:t>
            </a:r>
            <a:r>
              <a:rPr lang="nb-NO" sz="1800"/>
              <a:t>med demo</a:t>
            </a:r>
            <a:endParaRPr lang="nb-NO" sz="1800" dirty="0"/>
          </a:p>
          <a:p>
            <a:pPr marL="1524000" indent="-1524000">
              <a:lnSpc>
                <a:spcPct val="100000"/>
              </a:lnSpc>
              <a:buNone/>
            </a:pPr>
            <a:r>
              <a:rPr lang="nb-NO" sz="1800" dirty="0"/>
              <a:t>11:30 – 12:00	</a:t>
            </a:r>
            <a:r>
              <a:rPr lang="nb-NO" sz="1800" b="1" dirty="0"/>
              <a:t>Lunsj</a:t>
            </a:r>
            <a:endParaRPr lang="nb-NO" sz="1800" dirty="0"/>
          </a:p>
          <a:p>
            <a:pPr marL="1524000" indent="-1524000">
              <a:lnSpc>
                <a:spcPct val="100000"/>
              </a:lnSpc>
              <a:buNone/>
            </a:pPr>
            <a:r>
              <a:rPr lang="nb-NO" sz="1800" dirty="0"/>
              <a:t>12:00 – 12:45</a:t>
            </a:r>
            <a:r>
              <a:rPr lang="nb-NO" sz="1800" b="1" dirty="0"/>
              <a:t>	Introduksjon </a:t>
            </a:r>
            <a:r>
              <a:rPr lang="nb-NO" sz="1800" b="1"/>
              <a:t>til varmepumper </a:t>
            </a:r>
            <a:r>
              <a:rPr lang="nb-NO" sz="1800"/>
              <a:t>(C2-101) </a:t>
            </a:r>
            <a:br>
              <a:rPr lang="nb-NO" sz="1800" b="1" dirty="0"/>
            </a:br>
            <a:r>
              <a:rPr lang="nb-NO" sz="1800"/>
              <a:t>– Didaktisk tilnærming med demonstrasjoner</a:t>
            </a:r>
            <a:endParaRPr lang="nb-NO" sz="1800" dirty="0"/>
          </a:p>
          <a:p>
            <a:pPr marL="1524000" indent="-1524000">
              <a:lnSpc>
                <a:spcPct val="100000"/>
              </a:lnSpc>
              <a:buNone/>
            </a:pPr>
            <a:r>
              <a:rPr lang="nb-NO" sz="1800"/>
              <a:t>12:45 – 13:00	</a:t>
            </a:r>
            <a:r>
              <a:rPr lang="nb-NO" sz="1800" b="1"/>
              <a:t>Pause </a:t>
            </a:r>
          </a:p>
          <a:p>
            <a:pPr marL="1524000" indent="-1524000">
              <a:lnSpc>
                <a:spcPct val="100000"/>
              </a:lnSpc>
              <a:buNone/>
            </a:pPr>
            <a:r>
              <a:rPr lang="nb-NO" sz="1800"/>
              <a:t>13:00 – 14:00</a:t>
            </a:r>
            <a:r>
              <a:rPr lang="nb-NO" sz="1800" b="1"/>
              <a:t>	Registrering av fordampningsvarmen hos vann </a:t>
            </a:r>
            <a:r>
              <a:rPr lang="nb-NO" sz="1800"/>
              <a:t>(C2-101)</a:t>
            </a:r>
            <a:br>
              <a:rPr lang="nb-NO" sz="1800" b="1" dirty="0"/>
            </a:br>
            <a:r>
              <a:rPr lang="nb-NO" sz="1800" dirty="0"/>
              <a:t>– </a:t>
            </a:r>
            <a:r>
              <a:rPr lang="nb-NO" sz="1800"/>
              <a:t>Kort presentasjon</a:t>
            </a:r>
            <a:br>
              <a:rPr lang="nb-NO" sz="1800" b="1" dirty="0"/>
            </a:br>
            <a:r>
              <a:rPr lang="nb-NO" sz="1800"/>
              <a:t>– Arbeid på lab m/oppsummering og refleksjon</a:t>
            </a:r>
            <a:endParaRPr lang="nb-NO" sz="1800" dirty="0"/>
          </a:p>
          <a:p>
            <a:pPr marL="1524000" indent="-1524000">
              <a:lnSpc>
                <a:spcPct val="100000"/>
              </a:lnSpc>
              <a:buNone/>
            </a:pPr>
            <a:r>
              <a:rPr lang="nb-NO" sz="1800"/>
              <a:t>14:00 – 14:45</a:t>
            </a:r>
            <a:r>
              <a:rPr lang="nb-NO" sz="1800" b="1" dirty="0"/>
              <a:t>	Måling av </a:t>
            </a:r>
            <a:r>
              <a:rPr lang="nb-NO" sz="1800" b="1"/>
              <a:t>virkningsgrad hos varmepumpe </a:t>
            </a:r>
            <a:r>
              <a:rPr lang="nb-NO" sz="1800"/>
              <a:t>(varmeteknisk lab)</a:t>
            </a:r>
            <a:br>
              <a:rPr lang="nb-NO" sz="1800" dirty="0"/>
            </a:br>
            <a:r>
              <a:rPr lang="nb-NO" sz="1800"/>
              <a:t>– Laboratorium m/kort intro</a:t>
            </a:r>
            <a:endParaRPr lang="nb-NO" sz="1800" dirty="0"/>
          </a:p>
          <a:p>
            <a:pPr marL="1524000" indent="-1524000">
              <a:lnSpc>
                <a:spcPct val="100000"/>
              </a:lnSpc>
              <a:buNone/>
            </a:pPr>
            <a:r>
              <a:rPr lang="nb-NO" sz="1800"/>
              <a:t>14:45 – 15:00</a:t>
            </a:r>
            <a:r>
              <a:rPr lang="nb-NO" sz="1800" dirty="0"/>
              <a:t>	</a:t>
            </a:r>
            <a:r>
              <a:rPr lang="nb-NO" sz="1800" b="1" dirty="0"/>
              <a:t>Oppsummering</a:t>
            </a:r>
            <a:br>
              <a:rPr lang="nb-NO" sz="1800" b="1" dirty="0"/>
            </a:br>
            <a:endParaRPr lang="nb-NO" sz="18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PVeff(rev130923)a.jpg">
            <a:hlinkClick r:id="rId3"/>
          </p:cNvPr>
          <p:cNvPicPr>
            <a:picLocks noChangeAspect="1" noChangeArrowheads="1"/>
          </p:cNvPicPr>
          <p:nvPr/>
        </p:nvPicPr>
        <p:blipFill>
          <a:blip r:embed="rId4" cstate="print"/>
          <a:srcRect/>
          <a:stretch>
            <a:fillRect/>
          </a:stretch>
        </p:blipFill>
        <p:spPr bwMode="auto">
          <a:xfrm>
            <a:off x="665528" y="953589"/>
            <a:ext cx="8368615" cy="5470982"/>
          </a:xfrm>
          <a:prstGeom prst="rect">
            <a:avLst/>
          </a:prstGeom>
          <a:noFill/>
        </p:spPr>
      </p:pic>
      <p:sp>
        <p:nvSpPr>
          <p:cNvPr id="2" name="Tittel 1"/>
          <p:cNvSpPr>
            <a:spLocks noGrp="1"/>
          </p:cNvSpPr>
          <p:nvPr>
            <p:ph type="title"/>
          </p:nvPr>
        </p:nvSpPr>
        <p:spPr>
          <a:xfrm>
            <a:off x="1079500" y="0"/>
            <a:ext cx="7767638" cy="1141413"/>
          </a:xfrm>
        </p:spPr>
        <p:txBody>
          <a:bodyPr/>
          <a:lstStyle/>
          <a:p>
            <a:pPr algn="ctr"/>
            <a:r>
              <a:rPr lang="nb-NO" sz="3200" dirty="0"/>
              <a:t>Hvordan solcelle effektiviteten har økt </a:t>
            </a:r>
          </a:p>
        </p:txBody>
      </p:sp>
      <p:sp>
        <p:nvSpPr>
          <p:cNvPr id="5" name="TekstSylinder 4"/>
          <p:cNvSpPr txBox="1"/>
          <p:nvPr/>
        </p:nvSpPr>
        <p:spPr>
          <a:xfrm>
            <a:off x="8098619" y="3927335"/>
            <a:ext cx="529312" cy="261610"/>
          </a:xfrm>
          <a:prstGeom prst="rect">
            <a:avLst/>
          </a:prstGeom>
          <a:noFill/>
        </p:spPr>
        <p:txBody>
          <a:bodyPr wrap="none" rtlCol="0">
            <a:spAutoFit/>
          </a:bodyPr>
          <a:lstStyle/>
          <a:p>
            <a:r>
              <a:rPr lang="nb-NO" sz="1100" b="1" dirty="0">
                <a:solidFill>
                  <a:srgbClr val="00B050"/>
                </a:solidFill>
              </a:rPr>
              <a:t>CIGS</a:t>
            </a:r>
          </a:p>
        </p:txBody>
      </p:sp>
      <p:cxnSp>
        <p:nvCxnSpPr>
          <p:cNvPr id="7" name="Rett linje 6"/>
          <p:cNvCxnSpPr/>
          <p:nvPr/>
        </p:nvCxnSpPr>
        <p:spPr bwMode="auto">
          <a:xfrm rot="5400000">
            <a:off x="8043014" y="4180649"/>
            <a:ext cx="259492" cy="14828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 name="TekstSylinder 7"/>
          <p:cNvSpPr txBox="1"/>
          <p:nvPr/>
        </p:nvSpPr>
        <p:spPr>
          <a:xfrm>
            <a:off x="3328260" y="6325046"/>
            <a:ext cx="3533340" cy="338554"/>
          </a:xfrm>
          <a:prstGeom prst="rect">
            <a:avLst/>
          </a:prstGeom>
          <a:noFill/>
        </p:spPr>
        <p:txBody>
          <a:bodyPr wrap="none" rtlCol="0">
            <a:spAutoFit/>
          </a:bodyPr>
          <a:lstStyle/>
          <a:p>
            <a:r>
              <a:rPr lang="nb-NO" sz="1600" dirty="0">
                <a:solidFill>
                  <a:schemeClr val="tx1"/>
                </a:solidFill>
              </a:rPr>
              <a:t>http://en.wikipedia.org/wiki/Solar_cell</a:t>
            </a:r>
          </a:p>
        </p:txBody>
      </p:sp>
      <p:pic>
        <p:nvPicPr>
          <p:cNvPr id="134146" name="Picture 2" descr="https://upload.wikimedia.org/wikipedia/commons/0/01/PVeff%28rev171030%29.jpg"/>
          <p:cNvPicPr>
            <a:picLocks noChangeAspect="1" noChangeArrowheads="1"/>
          </p:cNvPicPr>
          <p:nvPr/>
        </p:nvPicPr>
        <p:blipFill>
          <a:blip r:embed="rId5" cstate="print"/>
          <a:srcRect/>
          <a:stretch>
            <a:fillRect/>
          </a:stretch>
        </p:blipFill>
        <p:spPr bwMode="auto">
          <a:xfrm>
            <a:off x="662940" y="1135380"/>
            <a:ext cx="8359139" cy="505206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4146"/>
                                        </p:tgtEl>
                                        <p:attrNameLst>
                                          <p:attrName>style.visibility</p:attrName>
                                        </p:attrNameLst>
                                      </p:cBhvr>
                                      <p:to>
                                        <p:strVal val="visible"/>
                                      </p:to>
                                    </p:set>
                                    <p:animEffect transition="in" filter="fade">
                                      <p:cBhvr>
                                        <p:cTn id="20" dur="2000"/>
                                        <p:tgtEl>
                                          <p:spTgt spid="134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s://upload.wikimedia.org/wikipedia/commons/thumb/7/77/PV_cume_semi_log_chart_2014_estimate.svg/698px-PV_cume_semi_log_chart_2014_estimate.svg.png"/>
          <p:cNvPicPr>
            <a:picLocks noChangeAspect="1" noChangeArrowheads="1"/>
          </p:cNvPicPr>
          <p:nvPr/>
        </p:nvPicPr>
        <p:blipFill>
          <a:blip r:embed="rId2"/>
          <a:srcRect/>
          <a:stretch>
            <a:fillRect/>
          </a:stretch>
        </p:blipFill>
        <p:spPr bwMode="auto">
          <a:xfrm>
            <a:off x="1057100" y="433875"/>
            <a:ext cx="7532500" cy="562239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1394460" y="5943600"/>
            <a:ext cx="6639197" cy="530915"/>
          </a:xfrm>
          <a:prstGeom prst="rect">
            <a:avLst/>
          </a:prstGeom>
          <a:noFill/>
        </p:spPr>
        <p:txBody>
          <a:bodyPr wrap="square" rtlCol="0">
            <a:spAutoFit/>
          </a:bodyPr>
          <a:lstStyle/>
          <a:p>
            <a:pPr algn="ctr"/>
            <a:r>
              <a:rPr lang="nb-NO" sz="1800" dirty="0">
                <a:solidFill>
                  <a:schemeClr val="tx1"/>
                </a:solidFill>
              </a:rPr>
              <a:t>Verdens solcelle/modul produksjon fra 2005 til 2017e</a:t>
            </a:r>
            <a:br>
              <a:rPr lang="nb-NO" sz="1800" dirty="0">
                <a:solidFill>
                  <a:schemeClr val="tx1"/>
                </a:solidFill>
              </a:rPr>
            </a:br>
            <a:r>
              <a:rPr lang="nb-NO" sz="1050" dirty="0">
                <a:solidFill>
                  <a:schemeClr val="tx1"/>
                </a:solidFill>
              </a:rPr>
              <a:t>http://publications.jrc.ec.europa.eu/repository/bitstream/JRC108105/kjna28817enn.pdf</a:t>
            </a:r>
            <a:endParaRPr lang="nb-NO" sz="1800" dirty="0">
              <a:solidFill>
                <a:schemeClr val="tx1"/>
              </a:solidFill>
            </a:endParaRPr>
          </a:p>
        </p:txBody>
      </p:sp>
      <p:pic>
        <p:nvPicPr>
          <p:cNvPr id="141313" name="Picture 1"/>
          <p:cNvPicPr>
            <a:picLocks noChangeAspect="1" noChangeArrowheads="1"/>
          </p:cNvPicPr>
          <p:nvPr/>
        </p:nvPicPr>
        <p:blipFill>
          <a:blip r:embed="rId3"/>
          <a:srcRect/>
          <a:stretch>
            <a:fillRect/>
          </a:stretch>
        </p:blipFill>
        <p:spPr bwMode="auto">
          <a:xfrm>
            <a:off x="895350" y="1002223"/>
            <a:ext cx="7572938" cy="4998527"/>
          </a:xfrm>
          <a:prstGeom prst="rect">
            <a:avLst/>
          </a:prstGeom>
          <a:noFill/>
          <a:ln w="9525">
            <a:noFill/>
            <a:miter lim="800000"/>
            <a:headEnd/>
            <a:tailEnd/>
          </a:ln>
          <a:effectLst/>
        </p:spPr>
      </p:pic>
      <p:sp>
        <p:nvSpPr>
          <p:cNvPr id="2" name="Tittel 1"/>
          <p:cNvSpPr>
            <a:spLocks noGrp="1"/>
          </p:cNvSpPr>
          <p:nvPr>
            <p:ph type="title"/>
          </p:nvPr>
        </p:nvSpPr>
        <p:spPr>
          <a:xfrm>
            <a:off x="1079500" y="212271"/>
            <a:ext cx="7767638" cy="881744"/>
          </a:xfrm>
        </p:spPr>
        <p:txBody>
          <a:bodyPr/>
          <a:lstStyle/>
          <a:p>
            <a:pPr algn="ctr">
              <a:lnSpc>
                <a:spcPct val="100000"/>
              </a:lnSpc>
            </a:pPr>
            <a:r>
              <a:rPr lang="nb-NO" dirty="0"/>
              <a:t>Produksjon av solceller 1998 - 2017</a:t>
            </a:r>
            <a:br>
              <a:rPr lang="nb-NO" dirty="0"/>
            </a:br>
            <a:r>
              <a:rPr lang="nb-NO" sz="2400" dirty="0"/>
              <a:t>Globalt</a:t>
            </a:r>
            <a:endParaRPr lang="nb-NO" dirty="0"/>
          </a:p>
        </p:txBody>
      </p:sp>
      <p:sp>
        <p:nvSpPr>
          <p:cNvPr id="9" name="TekstSylinder 8"/>
          <p:cNvSpPr txBox="1"/>
          <p:nvPr/>
        </p:nvSpPr>
        <p:spPr>
          <a:xfrm rot="16200000">
            <a:off x="6329548" y="3461657"/>
            <a:ext cx="4807726" cy="338554"/>
          </a:xfrm>
          <a:prstGeom prst="rect">
            <a:avLst/>
          </a:prstGeom>
          <a:noFill/>
        </p:spPr>
        <p:txBody>
          <a:bodyPr wrap="none" rtlCol="0">
            <a:spAutoFit/>
          </a:bodyPr>
          <a:lstStyle/>
          <a:p>
            <a:r>
              <a:rPr lang="nb-NO" sz="1600" dirty="0">
                <a:solidFill>
                  <a:srgbClr val="FF0000"/>
                </a:solidFill>
              </a:rPr>
              <a:t>https://en.wikipedia.org/wiki/Solar_power_in_China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313"/>
                                        </p:tgtEl>
                                        <p:attrNameLst>
                                          <p:attrName>style.visibility</p:attrName>
                                        </p:attrNameLst>
                                      </p:cBhvr>
                                      <p:to>
                                        <p:strVal val="visible"/>
                                      </p:to>
                                    </p:set>
                                    <p:animEffect transition="in" filter="fade">
                                      <p:cBhvr>
                                        <p:cTn id="7" dur="2000"/>
                                        <p:tgtEl>
                                          <p:spTgt spid="1413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0"/>
            <a:ext cx="7767638" cy="1141413"/>
          </a:xfrm>
        </p:spPr>
        <p:txBody>
          <a:bodyPr/>
          <a:lstStyle/>
          <a:p>
            <a:pPr algn="ctr">
              <a:lnSpc>
                <a:spcPct val="100000"/>
              </a:lnSpc>
            </a:pPr>
            <a:r>
              <a:rPr lang="nb-NO" dirty="0"/>
              <a:t>Prisutvikling</a:t>
            </a:r>
            <a:br>
              <a:rPr lang="nb-NO" dirty="0"/>
            </a:br>
            <a:r>
              <a:rPr lang="nb-NO" sz="1100" dirty="0"/>
              <a:t>https://cleantechnica.com/2018/02/11/solar-panel-prices-continue-falling-quicker-expected-cleantechnica-exclusive/</a:t>
            </a:r>
          </a:p>
        </p:txBody>
      </p:sp>
      <p:sp>
        <p:nvSpPr>
          <p:cNvPr id="4" name="Plassholder for bunntekst 3"/>
          <p:cNvSpPr>
            <a:spLocks noGrp="1"/>
          </p:cNvSpPr>
          <p:nvPr>
            <p:ph type="ftr" idx="11"/>
          </p:nvPr>
        </p:nvSpPr>
        <p:spPr/>
        <p:txBody>
          <a:bodyPr/>
          <a:lstStyle/>
          <a:p>
            <a:pPr>
              <a:defRPr/>
            </a:pPr>
            <a:endParaRPr lang="en-GB" dirty="0"/>
          </a:p>
        </p:txBody>
      </p:sp>
      <p:pic>
        <p:nvPicPr>
          <p:cNvPr id="5" name="Picture 2"/>
          <p:cNvPicPr>
            <a:picLocks noChangeAspect="1" noChangeArrowheads="1"/>
          </p:cNvPicPr>
          <p:nvPr/>
        </p:nvPicPr>
        <p:blipFill>
          <a:blip r:embed="rId2"/>
          <a:srcRect/>
          <a:stretch>
            <a:fillRect/>
          </a:stretch>
        </p:blipFill>
        <p:spPr bwMode="auto">
          <a:xfrm>
            <a:off x="623120" y="1169886"/>
            <a:ext cx="8482780" cy="5599214"/>
          </a:xfrm>
          <a:prstGeom prst="rect">
            <a:avLst/>
          </a:prstGeom>
          <a:noFill/>
          <a:ln w="9525">
            <a:noFill/>
            <a:miter lim="800000"/>
            <a:headEnd/>
            <a:tailEnd/>
          </a:ln>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196850"/>
            <a:ext cx="7767638" cy="631825"/>
          </a:xfrm>
        </p:spPr>
        <p:txBody>
          <a:bodyPr/>
          <a:lstStyle/>
          <a:p>
            <a:pPr algn="ctr"/>
            <a:r>
              <a:rPr lang="nb-NO" dirty="0"/>
              <a:t>Utviklingen i Europa</a:t>
            </a:r>
          </a:p>
        </p:txBody>
      </p:sp>
      <p:sp>
        <p:nvSpPr>
          <p:cNvPr id="3" name="Plassholder for innhold 2"/>
          <p:cNvSpPr>
            <a:spLocks noGrp="1"/>
          </p:cNvSpPr>
          <p:nvPr>
            <p:ph idx="1"/>
          </p:nvPr>
        </p:nvSpPr>
        <p:spPr>
          <a:xfrm>
            <a:off x="724156" y="6286500"/>
            <a:ext cx="8122982" cy="334962"/>
          </a:xfrm>
        </p:spPr>
        <p:txBody>
          <a:bodyPr/>
          <a:lstStyle/>
          <a:p>
            <a:pPr>
              <a:buNone/>
            </a:pPr>
            <a:r>
              <a:rPr lang="nb-NO" sz="1400" dirty="0"/>
              <a:t>http://publications.jrc.ec.europa.eu/repository/bitstream/JRC113626/pv_status_report_2018_online.pdf</a:t>
            </a:r>
          </a:p>
        </p:txBody>
      </p:sp>
      <p:pic>
        <p:nvPicPr>
          <p:cNvPr id="113665" name="Picture 1"/>
          <p:cNvPicPr>
            <a:picLocks noChangeAspect="1" noChangeArrowheads="1"/>
          </p:cNvPicPr>
          <p:nvPr/>
        </p:nvPicPr>
        <p:blipFill>
          <a:blip r:embed="rId2"/>
          <a:srcRect/>
          <a:stretch>
            <a:fillRect/>
          </a:stretch>
        </p:blipFill>
        <p:spPr bwMode="auto">
          <a:xfrm>
            <a:off x="760978" y="958671"/>
            <a:ext cx="7597382" cy="5178241"/>
          </a:xfrm>
          <a:prstGeom prst="rect">
            <a:avLst/>
          </a:prstGeom>
          <a:noFill/>
          <a:ln w="9525">
            <a:noFill/>
            <a:miter lim="800000"/>
            <a:headEnd/>
            <a:tailEnd/>
          </a:ln>
          <a:effec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84133" y="315357"/>
            <a:ext cx="7767638" cy="660751"/>
          </a:xfrm>
        </p:spPr>
        <p:txBody>
          <a:bodyPr/>
          <a:lstStyle/>
          <a:p>
            <a:pPr algn="ctr"/>
            <a:r>
              <a:rPr lang="nb-NO" dirty="0"/>
              <a:t>Energi/$ for olje og solceller</a:t>
            </a:r>
          </a:p>
        </p:txBody>
      </p:sp>
      <p:pic>
        <p:nvPicPr>
          <p:cNvPr id="25602" name="Picture 2" descr="https://upload.wikimedia.org/wikipedia/commons/1/1b/CO2_mitigation_and_price.jpg"/>
          <p:cNvPicPr>
            <a:picLocks noChangeAspect="1" noChangeArrowheads="1"/>
          </p:cNvPicPr>
          <p:nvPr/>
        </p:nvPicPr>
        <p:blipFill>
          <a:blip r:embed="rId3" cstate="print"/>
          <a:srcRect b="49947"/>
          <a:stretch>
            <a:fillRect/>
          </a:stretch>
        </p:blipFill>
        <p:spPr bwMode="auto">
          <a:xfrm>
            <a:off x="604934" y="1116352"/>
            <a:ext cx="8216409" cy="5741647"/>
          </a:xfrm>
          <a:prstGeom prst="rect">
            <a:avLst/>
          </a:prstGeo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Energikilder fordeling på ulike energikilder</a:t>
            </a:r>
          </a:p>
        </p:txBody>
      </p:sp>
      <p:sp>
        <p:nvSpPr>
          <p:cNvPr id="4" name="Plassholder for bunntekst 3"/>
          <p:cNvSpPr>
            <a:spLocks noGrp="1"/>
          </p:cNvSpPr>
          <p:nvPr>
            <p:ph type="ftr" idx="11"/>
          </p:nvPr>
        </p:nvSpPr>
        <p:spPr/>
        <p:txBody>
          <a:bodyPr/>
          <a:lstStyle/>
          <a:p>
            <a:pPr>
              <a:defRPr/>
            </a:pP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373414" y="1808389"/>
            <a:ext cx="6832600" cy="4286250"/>
          </a:xfrm>
          <a:prstGeom prst="rect">
            <a:avLst/>
          </a:prstGeom>
          <a:noFill/>
          <a:ln w="9525">
            <a:noFill/>
            <a:miter lim="800000"/>
            <a:headEnd/>
            <a:tailEnd/>
          </a:ln>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195944"/>
            <a:ext cx="7767638" cy="1110342"/>
          </a:xfrm>
        </p:spPr>
        <p:txBody>
          <a:bodyPr/>
          <a:lstStyle/>
          <a:p>
            <a:pPr algn="ctr">
              <a:lnSpc>
                <a:spcPct val="100000"/>
              </a:lnSpc>
            </a:pPr>
            <a:r>
              <a:rPr lang="nb-NO" dirty="0"/>
              <a:t>Myte: Det er lite sol i Norge</a:t>
            </a:r>
            <a:br>
              <a:rPr lang="nb-NO" dirty="0"/>
            </a:br>
            <a:r>
              <a:rPr lang="nb-NO" sz="1800" dirty="0"/>
              <a:t>https://www.framtiden.no/myteknusing/ikke-nok-sol-til-solceller-i-norge.html</a:t>
            </a:r>
            <a:endParaRPr lang="nb-NO" dirty="0"/>
          </a:p>
        </p:txBody>
      </p:sp>
      <p:pic>
        <p:nvPicPr>
          <p:cNvPr id="1026" name="Picture 2" descr="graf"/>
          <p:cNvPicPr>
            <a:picLocks noChangeAspect="1" noChangeArrowheads="1"/>
          </p:cNvPicPr>
          <p:nvPr/>
        </p:nvPicPr>
        <p:blipFill>
          <a:blip r:embed="rId2"/>
          <a:srcRect/>
          <a:stretch>
            <a:fillRect/>
          </a:stretch>
        </p:blipFill>
        <p:spPr bwMode="auto">
          <a:xfrm>
            <a:off x="751812" y="1431018"/>
            <a:ext cx="7281845" cy="52683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Totalt energiforbruk i Norge 2016</a:t>
            </a:r>
          </a:p>
        </p:txBody>
      </p:sp>
      <p:sp>
        <p:nvSpPr>
          <p:cNvPr id="3" name="Plassholder for innhold 2"/>
          <p:cNvSpPr>
            <a:spLocks noGrp="1"/>
          </p:cNvSpPr>
          <p:nvPr>
            <p:ph idx="1"/>
          </p:nvPr>
        </p:nvSpPr>
        <p:spPr>
          <a:xfrm>
            <a:off x="1024267" y="6302609"/>
            <a:ext cx="7767638" cy="555391"/>
          </a:xfrm>
        </p:spPr>
        <p:txBody>
          <a:bodyPr/>
          <a:lstStyle/>
          <a:p>
            <a:pPr algn="ctr">
              <a:buNone/>
            </a:pPr>
            <a:r>
              <a:rPr lang="nb-NO" sz="1400" dirty="0"/>
              <a:t>https://notalotofpeopleknowthat.wordpress.com/2017/06/22/norway-to-carry-on-drilling/</a:t>
            </a:r>
          </a:p>
        </p:txBody>
      </p:sp>
      <p:pic>
        <p:nvPicPr>
          <p:cNvPr id="163842" name="Picture 2"/>
          <p:cNvPicPr>
            <a:picLocks noChangeAspect="1" noChangeArrowheads="1"/>
          </p:cNvPicPr>
          <p:nvPr/>
        </p:nvPicPr>
        <p:blipFill>
          <a:blip r:embed="rId2"/>
          <a:srcRect/>
          <a:stretch>
            <a:fillRect/>
          </a:stretch>
        </p:blipFill>
        <p:spPr bwMode="auto">
          <a:xfrm>
            <a:off x="1199406" y="1589462"/>
            <a:ext cx="7128385" cy="4559724"/>
          </a:xfrm>
          <a:prstGeom prst="rect">
            <a:avLst/>
          </a:prstGeom>
          <a:noFill/>
          <a:ln w="9525">
            <a:noFill/>
            <a:miter lim="800000"/>
            <a:headEnd/>
            <a:tailEnd/>
          </a:ln>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bwMode="auto">
          <a:xfrm>
            <a:off x="613186" y="0"/>
            <a:ext cx="8530814" cy="685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 name="Tittel 1"/>
          <p:cNvSpPr>
            <a:spLocks noGrp="1"/>
          </p:cNvSpPr>
          <p:nvPr>
            <p:ph type="title"/>
          </p:nvPr>
        </p:nvSpPr>
        <p:spPr>
          <a:xfrm>
            <a:off x="1079500" y="2033195"/>
            <a:ext cx="7767638" cy="1796527"/>
          </a:xfrm>
        </p:spPr>
        <p:txBody>
          <a:bodyPr/>
          <a:lstStyle/>
          <a:p>
            <a:pPr algn="ctr">
              <a:lnSpc>
                <a:spcPct val="100000"/>
              </a:lnSpc>
            </a:pPr>
            <a:r>
              <a:rPr lang="nb-NO" dirty="0"/>
              <a:t>Solcellens virkemåte</a:t>
            </a:r>
            <a:br>
              <a:rPr lang="nb-NO" dirty="0"/>
            </a:br>
            <a:r>
              <a:rPr lang="nb-NO" dirty="0"/>
              <a:t>En didaktisk tilnærming</a:t>
            </a:r>
          </a:p>
        </p:txBody>
      </p:sp>
      <p:sp>
        <p:nvSpPr>
          <p:cNvPr id="4" name="Avrundet rektangel 3">
            <a:hlinkClick r:id="rId3" action="ppaction://hlinksldjump"/>
          </p:cNvPr>
          <p:cNvSpPr/>
          <p:nvPr/>
        </p:nvSpPr>
        <p:spPr bwMode="auto">
          <a:xfrm>
            <a:off x="7203233" y="5999584"/>
            <a:ext cx="942391" cy="634481"/>
          </a:xfrm>
          <a:prstGeom prst="roundRect">
            <a:avLst/>
          </a:prstGeom>
          <a:solidFill>
            <a:srgbClr val="00B8FF"/>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6843" y="180522"/>
            <a:ext cx="7767638" cy="1141413"/>
          </a:xfrm>
        </p:spPr>
        <p:txBody>
          <a:bodyPr/>
          <a:lstStyle/>
          <a:p>
            <a:pPr algn="ctr">
              <a:lnSpc>
                <a:spcPct val="100000"/>
              </a:lnSpc>
            </a:pPr>
            <a:r>
              <a:rPr lang="nb-NO" dirty="0"/>
              <a:t>Sider med ressurser</a:t>
            </a:r>
            <a:br>
              <a:rPr lang="nb-NO" dirty="0"/>
            </a:br>
            <a:r>
              <a:rPr lang="nb-NO" sz="2400" u="sng" dirty="0" err="1">
                <a:solidFill>
                  <a:srgbClr val="0000FF"/>
                </a:solidFill>
              </a:rPr>
              <a:t>www.ntnu.no/Skolelab</a:t>
            </a:r>
            <a:br>
              <a:rPr lang="nb-NO" sz="2400" dirty="0"/>
            </a:br>
            <a:r>
              <a:rPr lang="nb-NO" sz="2400" u="sng" dirty="0">
                <a:solidFill>
                  <a:srgbClr val="0000FF"/>
                </a:solidFill>
              </a:rPr>
              <a:t>www.ntnu.no/Skolelab/fagstoff-avholdte-kurs1</a:t>
            </a:r>
          </a:p>
        </p:txBody>
      </p:sp>
      <p:sp>
        <p:nvSpPr>
          <p:cNvPr id="3" name="Plassholder for innhold 2"/>
          <p:cNvSpPr>
            <a:spLocks noGrp="1"/>
          </p:cNvSpPr>
          <p:nvPr>
            <p:ph idx="1"/>
          </p:nvPr>
        </p:nvSpPr>
        <p:spPr>
          <a:xfrm>
            <a:off x="1088570" y="1978025"/>
            <a:ext cx="3869873" cy="1668689"/>
          </a:xfrm>
        </p:spPr>
        <p:txBody>
          <a:bodyPr/>
          <a:lstStyle/>
          <a:p>
            <a:pPr>
              <a:lnSpc>
                <a:spcPct val="100000"/>
              </a:lnSpc>
            </a:pPr>
            <a:r>
              <a:rPr lang="nb-NO" dirty="0"/>
              <a:t>Heftet: Praktisk solcelleteknologi for skolen</a:t>
            </a:r>
          </a:p>
          <a:p>
            <a:pPr>
              <a:lnSpc>
                <a:spcPct val="100000"/>
              </a:lnSpc>
            </a:pPr>
            <a:r>
              <a:rPr lang="nb-NO" dirty="0"/>
              <a:t>Heftet: Fornybar energi</a:t>
            </a:r>
          </a:p>
          <a:p>
            <a:pPr>
              <a:lnSpc>
                <a:spcPct val="100000"/>
              </a:lnSpc>
            </a:pPr>
            <a:r>
              <a:rPr lang="nb-NO" dirty="0" err="1"/>
              <a:t>Oppgaveark</a:t>
            </a:r>
            <a:endParaRPr lang="nb-NO" dirty="0"/>
          </a:p>
          <a:p>
            <a:endParaRPr lang="nb-NO" dirty="0"/>
          </a:p>
        </p:txBody>
      </p:sp>
      <p:pic>
        <p:nvPicPr>
          <p:cNvPr id="5122" name="Picture 2"/>
          <p:cNvPicPr>
            <a:picLocks noChangeAspect="1" noChangeArrowheads="1"/>
          </p:cNvPicPr>
          <p:nvPr/>
        </p:nvPicPr>
        <p:blipFill>
          <a:blip r:embed="rId2" cstate="print"/>
          <a:srcRect/>
          <a:stretch>
            <a:fillRect/>
          </a:stretch>
        </p:blipFill>
        <p:spPr bwMode="auto">
          <a:xfrm>
            <a:off x="1200604" y="3603455"/>
            <a:ext cx="3311525" cy="294022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913993" y="1520595"/>
            <a:ext cx="3365500" cy="47529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rot="722946">
            <a:off x="5424261" y="1913160"/>
            <a:ext cx="3346450" cy="47815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t="31367" r="7985" b="11909"/>
          <a:stretch>
            <a:fillRect/>
          </a:stretch>
        </p:blipFill>
        <p:spPr bwMode="auto">
          <a:xfrm>
            <a:off x="1023938" y="2406650"/>
            <a:ext cx="7461250" cy="2622550"/>
          </a:xfrm>
          <a:prstGeom prst="rect">
            <a:avLst/>
          </a:prstGeom>
          <a:noFill/>
          <a:ln w="9525">
            <a:noFill/>
            <a:miter lim="800000"/>
            <a:headEnd/>
            <a:tailEnd/>
          </a:ln>
        </p:spPr>
      </p:pic>
      <p:cxnSp>
        <p:nvCxnSpPr>
          <p:cNvPr id="4" name="Rett linje 3"/>
          <p:cNvCxnSpPr>
            <a:cxnSpLocks noChangeShapeType="1"/>
          </p:cNvCxnSpPr>
          <p:nvPr/>
        </p:nvCxnSpPr>
        <p:spPr bwMode="auto">
          <a:xfrm rot="5400000">
            <a:off x="2568575" y="2809875"/>
            <a:ext cx="1263650" cy="0"/>
          </a:xfrm>
          <a:prstGeom prst="line">
            <a:avLst/>
          </a:prstGeom>
          <a:noFill/>
          <a:ln w="9525" algn="ctr">
            <a:solidFill>
              <a:schemeClr val="tx1"/>
            </a:solidFill>
            <a:round/>
            <a:headEnd/>
            <a:tailEnd/>
          </a:ln>
        </p:spPr>
      </p:cxnSp>
      <p:sp>
        <p:nvSpPr>
          <p:cNvPr id="5" name="TekstSylinder 4"/>
          <p:cNvSpPr txBox="1">
            <a:spLocks noChangeArrowheads="1"/>
          </p:cNvSpPr>
          <p:nvPr/>
        </p:nvSpPr>
        <p:spPr bwMode="auto">
          <a:xfrm>
            <a:off x="1936750" y="1681163"/>
            <a:ext cx="2493963" cy="369887"/>
          </a:xfrm>
          <a:prstGeom prst="rect">
            <a:avLst/>
          </a:prstGeom>
          <a:noFill/>
          <a:ln w="9525">
            <a:noFill/>
            <a:miter lim="800000"/>
            <a:headEnd/>
            <a:tailEnd/>
          </a:ln>
        </p:spPr>
        <p:txBody>
          <a:bodyPr wrap="none">
            <a:spAutoFit/>
          </a:bodyPr>
          <a:lstStyle/>
          <a:p>
            <a:r>
              <a:rPr lang="nb-NO" sz="1800">
                <a:solidFill>
                  <a:srgbClr val="FF0000"/>
                </a:solidFill>
              </a:rPr>
              <a:t>Antall ladning pr. sek = I</a:t>
            </a:r>
          </a:p>
        </p:txBody>
      </p:sp>
      <p:cxnSp>
        <p:nvCxnSpPr>
          <p:cNvPr id="7" name="Rett linje 6"/>
          <p:cNvCxnSpPr>
            <a:cxnSpLocks noChangeShapeType="1"/>
          </p:cNvCxnSpPr>
          <p:nvPr/>
        </p:nvCxnSpPr>
        <p:spPr bwMode="auto">
          <a:xfrm rot="5400000">
            <a:off x="2568575" y="4692650"/>
            <a:ext cx="1263650" cy="0"/>
          </a:xfrm>
          <a:prstGeom prst="line">
            <a:avLst/>
          </a:prstGeom>
          <a:noFill/>
          <a:ln w="9525" algn="ctr">
            <a:solidFill>
              <a:schemeClr val="tx1"/>
            </a:solidFill>
            <a:round/>
            <a:headEnd/>
            <a:tailEnd/>
          </a:ln>
        </p:spPr>
      </p:cxnSp>
      <p:sp>
        <p:nvSpPr>
          <p:cNvPr id="8" name="TekstSylinder 7"/>
          <p:cNvSpPr txBox="1">
            <a:spLocks noChangeArrowheads="1"/>
          </p:cNvSpPr>
          <p:nvPr/>
        </p:nvSpPr>
        <p:spPr bwMode="auto">
          <a:xfrm>
            <a:off x="3778250" y="2111375"/>
            <a:ext cx="2506663" cy="369888"/>
          </a:xfrm>
          <a:prstGeom prst="rect">
            <a:avLst/>
          </a:prstGeom>
          <a:noFill/>
          <a:ln w="9525">
            <a:noFill/>
            <a:miter lim="800000"/>
            <a:headEnd/>
            <a:tailEnd/>
          </a:ln>
        </p:spPr>
        <p:txBody>
          <a:bodyPr wrap="none">
            <a:spAutoFit/>
          </a:bodyPr>
          <a:lstStyle/>
          <a:p>
            <a:r>
              <a:rPr lang="nb-NO" sz="1800">
                <a:solidFill>
                  <a:srgbClr val="FF0000"/>
                </a:solidFill>
              </a:rPr>
              <a:t>Ladningenes midlere fart</a:t>
            </a:r>
            <a:endParaRPr lang="nb-NO" sz="1800" baseline="-25000">
              <a:solidFill>
                <a:srgbClr val="FF0000"/>
              </a:solidFill>
            </a:endParaRPr>
          </a:p>
        </p:txBody>
      </p:sp>
      <p:sp>
        <p:nvSpPr>
          <p:cNvPr id="9" name="TekstSylinder 8"/>
          <p:cNvSpPr txBox="1">
            <a:spLocks noChangeArrowheads="1"/>
          </p:cNvSpPr>
          <p:nvPr/>
        </p:nvSpPr>
        <p:spPr bwMode="auto">
          <a:xfrm>
            <a:off x="1963738" y="5405438"/>
            <a:ext cx="2493962" cy="369887"/>
          </a:xfrm>
          <a:prstGeom prst="rect">
            <a:avLst/>
          </a:prstGeom>
          <a:noFill/>
          <a:ln w="9525">
            <a:noFill/>
            <a:miter lim="800000"/>
            <a:headEnd/>
            <a:tailEnd/>
          </a:ln>
        </p:spPr>
        <p:txBody>
          <a:bodyPr wrap="none">
            <a:spAutoFit/>
          </a:bodyPr>
          <a:lstStyle/>
          <a:p>
            <a:r>
              <a:rPr lang="nb-NO" sz="1800">
                <a:solidFill>
                  <a:srgbClr val="FF0000"/>
                </a:solidFill>
              </a:rPr>
              <a:t>Antall ladning pr. sek = I</a:t>
            </a:r>
          </a:p>
        </p:txBody>
      </p:sp>
      <p:sp>
        <p:nvSpPr>
          <p:cNvPr id="10" name="TekstSylinder 9"/>
          <p:cNvSpPr txBox="1">
            <a:spLocks noChangeArrowheads="1"/>
          </p:cNvSpPr>
          <p:nvPr/>
        </p:nvSpPr>
        <p:spPr bwMode="auto">
          <a:xfrm>
            <a:off x="3890963" y="5041900"/>
            <a:ext cx="2505075" cy="369888"/>
          </a:xfrm>
          <a:prstGeom prst="rect">
            <a:avLst/>
          </a:prstGeom>
          <a:noFill/>
          <a:ln w="9525">
            <a:noFill/>
            <a:miter lim="800000"/>
            <a:headEnd/>
            <a:tailEnd/>
          </a:ln>
        </p:spPr>
        <p:txBody>
          <a:bodyPr wrap="none">
            <a:spAutoFit/>
          </a:bodyPr>
          <a:lstStyle/>
          <a:p>
            <a:r>
              <a:rPr lang="nb-NO" sz="1800">
                <a:solidFill>
                  <a:srgbClr val="FF0000"/>
                </a:solidFill>
              </a:rPr>
              <a:t>Ladningenes midlere fart</a:t>
            </a:r>
            <a:endParaRPr lang="nb-NO" sz="1800" baseline="-25000">
              <a:solidFill>
                <a:srgbClr val="FF0000"/>
              </a:solidFill>
            </a:endParaRPr>
          </a:p>
        </p:txBody>
      </p:sp>
      <p:sp>
        <p:nvSpPr>
          <p:cNvPr id="11" name="TekstSylinder 10"/>
          <p:cNvSpPr txBox="1">
            <a:spLocks noChangeArrowheads="1"/>
          </p:cNvSpPr>
          <p:nvPr/>
        </p:nvSpPr>
        <p:spPr bwMode="auto">
          <a:xfrm>
            <a:off x="2124075" y="390525"/>
            <a:ext cx="4914900" cy="954107"/>
          </a:xfrm>
          <a:prstGeom prst="rect">
            <a:avLst/>
          </a:prstGeom>
          <a:noFill/>
          <a:ln w="9525">
            <a:noFill/>
            <a:miter lim="800000"/>
            <a:headEnd/>
            <a:tailEnd/>
          </a:ln>
        </p:spPr>
        <p:txBody>
          <a:bodyPr>
            <a:spAutoFit/>
          </a:bodyPr>
          <a:lstStyle/>
          <a:p>
            <a:pPr algn="ctr"/>
            <a:r>
              <a:rPr lang="nb-NO" sz="2800" dirty="0">
                <a:solidFill>
                  <a:schemeClr val="tx1"/>
                </a:solidFill>
              </a:rPr>
              <a:t>Hvor kommer energien fra </a:t>
            </a:r>
            <a:br>
              <a:rPr lang="nb-NO" sz="2800" dirty="0">
                <a:solidFill>
                  <a:schemeClr val="tx1"/>
                </a:solidFill>
              </a:rPr>
            </a:br>
            <a:r>
              <a:rPr lang="nb-NO" sz="2800" dirty="0">
                <a:solidFill>
                  <a:schemeClr val="tx1"/>
                </a:solidFill>
              </a:rPr>
              <a:t>som stråler ut av lyspæra? </a:t>
            </a:r>
          </a:p>
        </p:txBody>
      </p:sp>
      <p:sp>
        <p:nvSpPr>
          <p:cNvPr id="12" name="TekstSylinder 11"/>
          <p:cNvSpPr txBox="1">
            <a:spLocks noChangeArrowheads="1"/>
          </p:cNvSpPr>
          <p:nvPr/>
        </p:nvSpPr>
        <p:spPr bwMode="auto">
          <a:xfrm>
            <a:off x="8350250" y="3765550"/>
            <a:ext cx="628650" cy="461963"/>
          </a:xfrm>
          <a:prstGeom prst="rect">
            <a:avLst/>
          </a:prstGeom>
          <a:noFill/>
          <a:ln w="9525">
            <a:noFill/>
            <a:miter lim="800000"/>
            <a:headEnd/>
            <a:tailEnd/>
          </a:ln>
        </p:spPr>
        <p:txBody>
          <a:bodyPr wrap="none">
            <a:spAutoFit/>
          </a:bodyPr>
          <a:lstStyle/>
          <a:p>
            <a:r>
              <a:rPr lang="nb-NO">
                <a:solidFill>
                  <a:srgbClr val="FF0000"/>
                </a:solidFill>
              </a:rPr>
              <a:t>Lys</a:t>
            </a:r>
          </a:p>
        </p:txBody>
      </p:sp>
      <p:sp>
        <p:nvSpPr>
          <p:cNvPr id="13" name="TekstSylinder 12"/>
          <p:cNvSpPr txBox="1">
            <a:spLocks noChangeArrowheads="1"/>
          </p:cNvSpPr>
          <p:nvPr/>
        </p:nvSpPr>
        <p:spPr bwMode="auto">
          <a:xfrm>
            <a:off x="7994650" y="2863850"/>
            <a:ext cx="987425" cy="461963"/>
          </a:xfrm>
          <a:prstGeom prst="rect">
            <a:avLst/>
          </a:prstGeom>
          <a:solidFill>
            <a:schemeClr val="bg1"/>
          </a:solidFill>
          <a:ln w="9525">
            <a:noFill/>
            <a:miter lim="800000"/>
            <a:headEnd/>
            <a:tailEnd/>
          </a:ln>
        </p:spPr>
        <p:txBody>
          <a:bodyPr wrap="none">
            <a:spAutoFit/>
          </a:bodyPr>
          <a:lstStyle/>
          <a:p>
            <a:r>
              <a:rPr lang="nb-NO">
                <a:solidFill>
                  <a:srgbClr val="FF0000"/>
                </a:solidFill>
              </a:rPr>
              <a:t>Varme</a:t>
            </a:r>
          </a:p>
        </p:txBody>
      </p:sp>
      <p:cxnSp>
        <p:nvCxnSpPr>
          <p:cNvPr id="15" name="Rett pil 14"/>
          <p:cNvCxnSpPr>
            <a:cxnSpLocks noChangeShapeType="1"/>
          </p:cNvCxnSpPr>
          <p:nvPr/>
        </p:nvCxnSpPr>
        <p:spPr bwMode="auto">
          <a:xfrm>
            <a:off x="4168775" y="4330700"/>
            <a:ext cx="1762125" cy="1588"/>
          </a:xfrm>
          <a:prstGeom prst="straightConnector1">
            <a:avLst/>
          </a:prstGeom>
          <a:noFill/>
          <a:ln w="57150" algn="ctr">
            <a:solidFill>
              <a:schemeClr val="tx1"/>
            </a:solidFill>
            <a:round/>
            <a:headEnd/>
            <a:tailEnd type="arrow" w="med" len="med"/>
          </a:ln>
        </p:spPr>
      </p:cxnSp>
      <p:sp>
        <p:nvSpPr>
          <p:cNvPr id="16" name="TekstSylinder 15"/>
          <p:cNvSpPr txBox="1">
            <a:spLocks noChangeArrowheads="1"/>
          </p:cNvSpPr>
          <p:nvPr/>
        </p:nvSpPr>
        <p:spPr bwMode="auto">
          <a:xfrm>
            <a:off x="4108450" y="3778250"/>
            <a:ext cx="1806575" cy="461963"/>
          </a:xfrm>
          <a:prstGeom prst="rect">
            <a:avLst/>
          </a:prstGeom>
          <a:solidFill>
            <a:schemeClr val="bg1"/>
          </a:solidFill>
          <a:ln w="9525">
            <a:noFill/>
            <a:miter lim="800000"/>
            <a:headEnd/>
            <a:tailEnd/>
          </a:ln>
        </p:spPr>
        <p:txBody>
          <a:bodyPr wrap="none">
            <a:spAutoFit/>
          </a:bodyPr>
          <a:lstStyle/>
          <a:p>
            <a:r>
              <a:rPr lang="nb-NO">
                <a:solidFill>
                  <a:srgbClr val="FF0000"/>
                </a:solidFill>
              </a:rPr>
              <a:t>Strømretning</a:t>
            </a:r>
          </a:p>
        </p:txBody>
      </p:sp>
      <p:pic>
        <p:nvPicPr>
          <p:cNvPr id="43022" name="Picture 3"/>
          <p:cNvPicPr>
            <a:picLocks noChangeAspect="1" noChangeArrowheads="1"/>
          </p:cNvPicPr>
          <p:nvPr/>
        </p:nvPicPr>
        <p:blipFill>
          <a:blip r:embed="rId3" cstate="print"/>
          <a:srcRect/>
          <a:stretch>
            <a:fillRect/>
          </a:stretch>
        </p:blipFill>
        <p:spPr bwMode="auto">
          <a:xfrm>
            <a:off x="8232775" y="233363"/>
            <a:ext cx="601663" cy="598487"/>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nodeType="afterGroup">
                            <p:stCondLst>
                              <p:cond delay="20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childTnLst>
                          </p:cTn>
                        </p:par>
                        <p:par>
                          <p:cTn id="55" fill="hold" nodeType="afterGroup">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p:cNvSpPr>
            <a:spLocks noGrp="1"/>
          </p:cNvSpPr>
          <p:nvPr>
            <p:ph type="title"/>
          </p:nvPr>
        </p:nvSpPr>
        <p:spPr/>
        <p:txBody>
          <a:bodyPr/>
          <a:lstStyle/>
          <a:p>
            <a:r>
              <a:rPr lang="nb-NO"/>
              <a:t>Elektrisk leder og isolator</a:t>
            </a:r>
          </a:p>
        </p:txBody>
      </p:sp>
      <p:pic>
        <p:nvPicPr>
          <p:cNvPr id="44035" name="Picture 3"/>
          <p:cNvPicPr>
            <a:picLocks noChangeAspect="1" noChangeArrowheads="1"/>
          </p:cNvPicPr>
          <p:nvPr/>
        </p:nvPicPr>
        <p:blipFill>
          <a:blip r:embed="rId2" cstate="print"/>
          <a:srcRect/>
          <a:stretch>
            <a:fillRect/>
          </a:stretch>
        </p:blipFill>
        <p:spPr bwMode="auto">
          <a:xfrm>
            <a:off x="3695700" y="1530350"/>
            <a:ext cx="5092700" cy="1852613"/>
          </a:xfrm>
          <a:prstGeom prst="rect">
            <a:avLst/>
          </a:prstGeom>
          <a:noFill/>
          <a:ln w="9525">
            <a:noFill/>
            <a:miter lim="800000"/>
            <a:headEnd/>
            <a:tailEnd/>
          </a:ln>
        </p:spPr>
      </p:pic>
      <p:pic>
        <p:nvPicPr>
          <p:cNvPr id="44036" name="Picture 4"/>
          <p:cNvPicPr>
            <a:picLocks noChangeAspect="1" noChangeArrowheads="1"/>
          </p:cNvPicPr>
          <p:nvPr/>
        </p:nvPicPr>
        <p:blipFill>
          <a:blip r:embed="rId3" cstate="print"/>
          <a:srcRect/>
          <a:stretch>
            <a:fillRect/>
          </a:stretch>
        </p:blipFill>
        <p:spPr bwMode="auto">
          <a:xfrm>
            <a:off x="3557588" y="3290888"/>
            <a:ext cx="4752975" cy="3241675"/>
          </a:xfrm>
          <a:prstGeom prst="rect">
            <a:avLst/>
          </a:prstGeom>
          <a:noFill/>
          <a:ln w="9525">
            <a:noFill/>
            <a:miter lim="800000"/>
            <a:headEnd/>
            <a:tailEnd/>
          </a:ln>
        </p:spPr>
      </p:pic>
      <p:grpSp>
        <p:nvGrpSpPr>
          <p:cNvPr id="2" name="Gruppe 36"/>
          <p:cNvGrpSpPr>
            <a:grpSpLocks/>
          </p:cNvGrpSpPr>
          <p:nvPr/>
        </p:nvGrpSpPr>
        <p:grpSpPr bwMode="auto">
          <a:xfrm>
            <a:off x="1525588" y="2817813"/>
            <a:ext cx="688975" cy="746125"/>
            <a:chOff x="1959885" y="2468241"/>
            <a:chExt cx="688715" cy="746230"/>
          </a:xfrm>
        </p:grpSpPr>
        <p:sp>
          <p:nvSpPr>
            <p:cNvPr id="7" name="Ellipse 6"/>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 name="Ellipse 8"/>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 name="Ellipse 9"/>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1" name="Ellipse 10"/>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2" name="Ellipse 11"/>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 name="Ellipse 13"/>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 name="Ellipse 16"/>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8" name="Ellipse 17"/>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 name="Ellipse 18"/>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 name="Ellipse 19"/>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 name="Ellipse 20"/>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 name="Ellipse 21"/>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 name="Ellipse 22"/>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5" name="Ellipse 14"/>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 name="Ellipse 23"/>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5" name="Ellipse 24"/>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8" name="Ellipse 7"/>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 name="Ellipse 12"/>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 name="Ellipse 15"/>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3" name="Gruppe 37"/>
          <p:cNvGrpSpPr>
            <a:grpSpLocks/>
          </p:cNvGrpSpPr>
          <p:nvPr/>
        </p:nvGrpSpPr>
        <p:grpSpPr bwMode="auto">
          <a:xfrm>
            <a:off x="1276350" y="2025650"/>
            <a:ext cx="1273175" cy="2314575"/>
            <a:chOff x="1709894" y="1675833"/>
            <a:chExt cx="1273293" cy="2314575"/>
          </a:xfrm>
        </p:grpSpPr>
        <p:sp>
          <p:nvSpPr>
            <p:cNvPr id="29" name="Ellipse 28"/>
            <p:cNvSpPr/>
            <p:nvPr/>
          </p:nvSpPr>
          <p:spPr>
            <a:xfrm rot="19532469" flipH="1">
              <a:off x="2075053" y="1675833"/>
              <a:ext cx="530274"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2" name="Ellipse 31"/>
            <p:cNvSpPr/>
            <p:nvPr/>
          </p:nvSpPr>
          <p:spPr>
            <a:xfrm>
              <a:off x="1709894" y="2263208"/>
              <a:ext cx="46042"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3" name="Ellipse 32"/>
            <p:cNvSpPr/>
            <p:nvPr/>
          </p:nvSpPr>
          <p:spPr>
            <a:xfrm>
              <a:off x="2937146" y="3390333"/>
              <a:ext cx="46041"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4" name="Gruppe 39"/>
          <p:cNvGrpSpPr>
            <a:grpSpLocks/>
          </p:cNvGrpSpPr>
          <p:nvPr/>
        </p:nvGrpSpPr>
        <p:grpSpPr bwMode="auto">
          <a:xfrm>
            <a:off x="747713" y="2971800"/>
            <a:ext cx="2314575" cy="530225"/>
            <a:chOff x="1182504" y="2621760"/>
            <a:chExt cx="2314575" cy="530299"/>
          </a:xfrm>
        </p:grpSpPr>
        <p:sp>
          <p:nvSpPr>
            <p:cNvPr id="30" name="Ellipse 29"/>
            <p:cNvSpPr/>
            <p:nvPr/>
          </p:nvSpPr>
          <p:spPr>
            <a:xfrm rot="16200000" flipH="1">
              <a:off x="2074642" y="1729622"/>
              <a:ext cx="530299"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1" name="Ellipse 30"/>
            <p:cNvSpPr/>
            <p:nvPr/>
          </p:nvSpPr>
          <p:spPr>
            <a:xfrm>
              <a:off x="3160529" y="2688444"/>
              <a:ext cx="46037" cy="4445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4" name="Ellipse 33"/>
            <p:cNvSpPr/>
            <p:nvPr/>
          </p:nvSpPr>
          <p:spPr>
            <a:xfrm>
              <a:off x="1426979" y="3039331"/>
              <a:ext cx="46037" cy="4445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5" name="Gruppe 38"/>
          <p:cNvGrpSpPr>
            <a:grpSpLocks/>
          </p:cNvGrpSpPr>
          <p:nvPr/>
        </p:nvGrpSpPr>
        <p:grpSpPr bwMode="auto">
          <a:xfrm>
            <a:off x="1536700" y="2070100"/>
            <a:ext cx="739775" cy="2314575"/>
            <a:chOff x="1970719" y="1719695"/>
            <a:chExt cx="739488" cy="2314575"/>
          </a:xfrm>
        </p:grpSpPr>
        <p:sp>
          <p:nvSpPr>
            <p:cNvPr id="26" name="Ellipse 25"/>
            <p:cNvSpPr/>
            <p:nvPr/>
          </p:nvSpPr>
          <p:spPr>
            <a:xfrm rot="2151505">
              <a:off x="2046889" y="1719695"/>
              <a:ext cx="530019"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5" name="Ellipse 34"/>
            <p:cNvSpPr/>
            <p:nvPr/>
          </p:nvSpPr>
          <p:spPr>
            <a:xfrm>
              <a:off x="2664188" y="2046720"/>
              <a:ext cx="46019" cy="460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36" name="Ellipse 35"/>
            <p:cNvSpPr/>
            <p:nvPr/>
          </p:nvSpPr>
          <p:spPr>
            <a:xfrm>
              <a:off x="1970719" y="3616758"/>
              <a:ext cx="46020" cy="460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pic>
        <p:nvPicPr>
          <p:cNvPr id="44041" name="Picture 3"/>
          <p:cNvPicPr>
            <a:picLocks noChangeAspect="1" noChangeArrowheads="1"/>
          </p:cNvPicPr>
          <p:nvPr/>
        </p:nvPicPr>
        <p:blipFill>
          <a:blip r:embed="rId4" cstate="print"/>
          <a:srcRect/>
          <a:stretch>
            <a:fillRect/>
          </a:stretch>
        </p:blipFill>
        <p:spPr bwMode="auto">
          <a:xfrm>
            <a:off x="8232775" y="233363"/>
            <a:ext cx="601663" cy="598487"/>
          </a:xfrm>
          <a:prstGeom prst="rect">
            <a:avLst/>
          </a:prstGeom>
          <a:noFill/>
          <a:ln w="9525">
            <a:noFill/>
            <a:round/>
            <a:headEnd/>
            <a:tailEnd/>
          </a:ln>
        </p:spPr>
      </p:pic>
      <p:sp>
        <p:nvSpPr>
          <p:cNvPr id="44042" name="Plassholder for bunntekst 3"/>
          <p:cNvSpPr>
            <a:spLocks noGrp="1"/>
          </p:cNvSpPr>
          <p:nvPr>
            <p:ph type="ftr" sz="quarter" idx="11"/>
          </p:nvPr>
        </p:nvSpPr>
        <p:spPr bwMode="auto">
          <a:xfrm>
            <a:off x="701675" y="6454775"/>
            <a:ext cx="1760538" cy="250825"/>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en-GB" sz="1100">
                <a:latin typeface="Arial" pitchFamily="34" charset="0"/>
              </a:rPr>
              <a:t>Nils Kr. Rossing 03.11.11</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55"/>
          <p:cNvGrpSpPr>
            <a:grpSpLocks/>
          </p:cNvGrpSpPr>
          <p:nvPr/>
        </p:nvGrpSpPr>
        <p:grpSpPr bwMode="auto">
          <a:xfrm>
            <a:off x="2293938" y="2613025"/>
            <a:ext cx="5283200" cy="1944688"/>
            <a:chOff x="2293256" y="2612571"/>
            <a:chExt cx="5283201" cy="1944915"/>
          </a:xfrm>
        </p:grpSpPr>
        <p:cxnSp>
          <p:nvCxnSpPr>
            <p:cNvPr id="45452" name="Rett pil 217"/>
            <p:cNvCxnSpPr>
              <a:cxnSpLocks noChangeShapeType="1"/>
            </p:cNvCxnSpPr>
            <p:nvPr/>
          </p:nvCxnSpPr>
          <p:spPr bwMode="auto">
            <a:xfrm flipH="1">
              <a:off x="2307771" y="4557486"/>
              <a:ext cx="5268686" cy="0"/>
            </a:xfrm>
            <a:prstGeom prst="straightConnector1">
              <a:avLst/>
            </a:prstGeom>
            <a:noFill/>
            <a:ln w="9525" algn="ctr">
              <a:solidFill>
                <a:schemeClr val="tx1"/>
              </a:solidFill>
              <a:round/>
              <a:headEnd/>
              <a:tailEnd type="arrow" w="med" len="med"/>
            </a:ln>
          </p:spPr>
        </p:cxnSp>
        <p:cxnSp>
          <p:nvCxnSpPr>
            <p:cNvPr id="45453" name="Rett pil 219"/>
            <p:cNvCxnSpPr>
              <a:cxnSpLocks noChangeShapeType="1"/>
            </p:cNvCxnSpPr>
            <p:nvPr/>
          </p:nvCxnSpPr>
          <p:spPr bwMode="auto">
            <a:xfrm flipH="1">
              <a:off x="2307771" y="4194629"/>
              <a:ext cx="5268686" cy="0"/>
            </a:xfrm>
            <a:prstGeom prst="straightConnector1">
              <a:avLst/>
            </a:prstGeom>
            <a:noFill/>
            <a:ln w="9525" algn="ctr">
              <a:solidFill>
                <a:schemeClr val="tx1"/>
              </a:solidFill>
              <a:round/>
              <a:headEnd/>
              <a:tailEnd type="arrow" w="med" len="med"/>
            </a:ln>
          </p:spPr>
        </p:cxnSp>
        <p:cxnSp>
          <p:nvCxnSpPr>
            <p:cNvPr id="45454" name="Rett pil 220"/>
            <p:cNvCxnSpPr>
              <a:cxnSpLocks noChangeShapeType="1"/>
            </p:cNvCxnSpPr>
            <p:nvPr/>
          </p:nvCxnSpPr>
          <p:spPr bwMode="auto">
            <a:xfrm flipH="1">
              <a:off x="2307771" y="3846286"/>
              <a:ext cx="5268686" cy="0"/>
            </a:xfrm>
            <a:prstGeom prst="straightConnector1">
              <a:avLst/>
            </a:prstGeom>
            <a:noFill/>
            <a:ln w="9525" algn="ctr">
              <a:solidFill>
                <a:schemeClr val="tx1"/>
              </a:solidFill>
              <a:round/>
              <a:headEnd/>
              <a:tailEnd type="arrow" w="med" len="med"/>
            </a:ln>
          </p:spPr>
        </p:cxnSp>
        <p:cxnSp>
          <p:nvCxnSpPr>
            <p:cNvPr id="45455" name="Rett pil 249"/>
            <p:cNvCxnSpPr>
              <a:cxnSpLocks noChangeShapeType="1"/>
            </p:cNvCxnSpPr>
            <p:nvPr/>
          </p:nvCxnSpPr>
          <p:spPr bwMode="auto">
            <a:xfrm flipH="1">
              <a:off x="2293256" y="3541486"/>
              <a:ext cx="5268686" cy="0"/>
            </a:xfrm>
            <a:prstGeom prst="straightConnector1">
              <a:avLst/>
            </a:prstGeom>
            <a:noFill/>
            <a:ln w="9525" algn="ctr">
              <a:solidFill>
                <a:schemeClr val="tx1"/>
              </a:solidFill>
              <a:round/>
              <a:headEnd/>
              <a:tailEnd type="arrow" w="med" len="med"/>
            </a:ln>
          </p:spPr>
        </p:cxnSp>
        <p:cxnSp>
          <p:nvCxnSpPr>
            <p:cNvPr id="45456" name="Rett pil 251"/>
            <p:cNvCxnSpPr>
              <a:cxnSpLocks noChangeShapeType="1"/>
            </p:cNvCxnSpPr>
            <p:nvPr/>
          </p:nvCxnSpPr>
          <p:spPr bwMode="auto">
            <a:xfrm flipH="1">
              <a:off x="2293256" y="3251200"/>
              <a:ext cx="5268686" cy="0"/>
            </a:xfrm>
            <a:prstGeom prst="straightConnector1">
              <a:avLst/>
            </a:prstGeom>
            <a:noFill/>
            <a:ln w="9525" algn="ctr">
              <a:solidFill>
                <a:schemeClr val="tx1"/>
              </a:solidFill>
              <a:round/>
              <a:headEnd/>
              <a:tailEnd type="arrow" w="med" len="med"/>
            </a:ln>
          </p:spPr>
        </p:cxnSp>
        <p:cxnSp>
          <p:nvCxnSpPr>
            <p:cNvPr id="45457" name="Rett pil 252"/>
            <p:cNvCxnSpPr>
              <a:cxnSpLocks noChangeShapeType="1"/>
            </p:cNvCxnSpPr>
            <p:nvPr/>
          </p:nvCxnSpPr>
          <p:spPr bwMode="auto">
            <a:xfrm flipH="1">
              <a:off x="2293256" y="2946400"/>
              <a:ext cx="5268686" cy="0"/>
            </a:xfrm>
            <a:prstGeom prst="straightConnector1">
              <a:avLst/>
            </a:prstGeom>
            <a:noFill/>
            <a:ln w="9525" algn="ctr">
              <a:solidFill>
                <a:schemeClr val="tx1"/>
              </a:solidFill>
              <a:round/>
              <a:headEnd/>
              <a:tailEnd type="arrow" w="med" len="med"/>
            </a:ln>
          </p:spPr>
        </p:cxnSp>
        <p:cxnSp>
          <p:nvCxnSpPr>
            <p:cNvPr id="45458" name="Rett pil 253"/>
            <p:cNvCxnSpPr>
              <a:cxnSpLocks noChangeShapeType="1"/>
            </p:cNvCxnSpPr>
            <p:nvPr/>
          </p:nvCxnSpPr>
          <p:spPr bwMode="auto">
            <a:xfrm flipH="1">
              <a:off x="2293256" y="2612571"/>
              <a:ext cx="5268686" cy="0"/>
            </a:xfrm>
            <a:prstGeom prst="straightConnector1">
              <a:avLst/>
            </a:prstGeom>
            <a:noFill/>
            <a:ln w="9525" algn="ctr">
              <a:solidFill>
                <a:schemeClr val="tx1"/>
              </a:solidFill>
              <a:round/>
              <a:headEnd/>
              <a:tailEnd type="arrow" w="med" len="med"/>
            </a:ln>
          </p:spPr>
        </p:cxnSp>
      </p:grpSp>
      <p:sp>
        <p:nvSpPr>
          <p:cNvPr id="45059" name="Tittel 1"/>
          <p:cNvSpPr>
            <a:spLocks noGrp="1"/>
          </p:cNvSpPr>
          <p:nvPr>
            <p:ph type="title"/>
          </p:nvPr>
        </p:nvSpPr>
        <p:spPr/>
        <p:txBody>
          <a:bodyPr/>
          <a:lstStyle/>
          <a:p>
            <a:pPr algn="ctr"/>
            <a:r>
              <a:rPr lang="nb-NO"/>
              <a:t>Hva skjer når ladningene beveger seg?</a:t>
            </a:r>
          </a:p>
        </p:txBody>
      </p:sp>
      <p:grpSp>
        <p:nvGrpSpPr>
          <p:cNvPr id="3" name="Gruppe 116"/>
          <p:cNvGrpSpPr>
            <a:grpSpLocks/>
          </p:cNvGrpSpPr>
          <p:nvPr/>
        </p:nvGrpSpPr>
        <p:grpSpPr bwMode="auto">
          <a:xfrm>
            <a:off x="1516063" y="3119438"/>
            <a:ext cx="1046162" cy="1066800"/>
            <a:chOff x="747713" y="2025650"/>
            <a:chExt cx="2314575" cy="2359025"/>
          </a:xfrm>
        </p:grpSpPr>
        <p:grpSp>
          <p:nvGrpSpPr>
            <p:cNvPr id="4" name="Gruppe 36"/>
            <p:cNvGrpSpPr>
              <a:grpSpLocks/>
            </p:cNvGrpSpPr>
            <p:nvPr/>
          </p:nvGrpSpPr>
          <p:grpSpPr bwMode="auto">
            <a:xfrm>
              <a:off x="1525588" y="2817813"/>
              <a:ext cx="688975" cy="746125"/>
              <a:chOff x="1959885" y="2468241"/>
              <a:chExt cx="688715" cy="746230"/>
            </a:xfrm>
          </p:grpSpPr>
          <p:sp>
            <p:nvSpPr>
              <p:cNvPr id="86" name="Ellipse 85"/>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87" name="Ellipse 86"/>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88" name="Ellipse 87"/>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89" name="Ellipse 88"/>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0" name="Ellipse 89"/>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1" name="Ellipse 90"/>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2" name="Ellipse 91"/>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3" name="Ellipse 92"/>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4" name="Ellipse 93"/>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5" name="Ellipse 94"/>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6" name="Ellipse 95"/>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7" name="Ellipse 96"/>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8" name="Ellipse 97"/>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99" name="Ellipse 98"/>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0" name="Ellipse 99"/>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1" name="Ellipse 100"/>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2" name="Ellipse 101"/>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3" name="Ellipse 102"/>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4" name="Ellipse 103"/>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5" name="Gruppe 37"/>
            <p:cNvGrpSpPr>
              <a:grpSpLocks/>
            </p:cNvGrpSpPr>
            <p:nvPr/>
          </p:nvGrpSpPr>
          <p:grpSpPr bwMode="auto">
            <a:xfrm>
              <a:off x="1276350" y="2025650"/>
              <a:ext cx="1273175" cy="2314575"/>
              <a:chOff x="1709894" y="1675833"/>
              <a:chExt cx="1273293" cy="2314575"/>
            </a:xfrm>
          </p:grpSpPr>
          <p:sp>
            <p:nvSpPr>
              <p:cNvPr id="106" name="Ellipse 105"/>
              <p:cNvSpPr/>
              <p:nvPr/>
            </p:nvSpPr>
            <p:spPr>
              <a:xfrm rot="19532469" flipH="1">
                <a:off x="2076915" y="1675833"/>
                <a:ext cx="530401" cy="2313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7" name="Ellipse 106"/>
              <p:cNvSpPr/>
              <p:nvPr/>
            </p:nvSpPr>
            <p:spPr>
              <a:xfrm>
                <a:off x="1711607" y="2262078"/>
                <a:ext cx="45665"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08" name="Ellipse 107"/>
              <p:cNvSpPr/>
              <p:nvPr/>
            </p:nvSpPr>
            <p:spPr>
              <a:xfrm>
                <a:off x="2937498" y="3388934"/>
                <a:ext cx="45662"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6" name="Gruppe 39"/>
            <p:cNvGrpSpPr>
              <a:grpSpLocks/>
            </p:cNvGrpSpPr>
            <p:nvPr/>
          </p:nvGrpSpPr>
          <p:grpSpPr bwMode="auto">
            <a:xfrm>
              <a:off x="747713" y="2971800"/>
              <a:ext cx="2314575" cy="530225"/>
              <a:chOff x="1182504" y="2621760"/>
              <a:chExt cx="2314575" cy="530299"/>
            </a:xfrm>
          </p:grpSpPr>
          <p:sp>
            <p:nvSpPr>
              <p:cNvPr id="110" name="Ellipse 109"/>
              <p:cNvSpPr/>
              <p:nvPr/>
            </p:nvSpPr>
            <p:spPr>
              <a:xfrm rot="16200000" flipH="1">
                <a:off x="2074716" y="1731220"/>
                <a:ext cx="530151"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11" name="Ellipse 110"/>
              <p:cNvSpPr/>
              <p:nvPr/>
            </p:nvSpPr>
            <p:spPr>
              <a:xfrm>
                <a:off x="3159903" y="2690139"/>
                <a:ext cx="45660" cy="4564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12" name="Ellipse 111"/>
              <p:cNvSpPr/>
              <p:nvPr/>
            </p:nvSpPr>
            <p:spPr>
              <a:xfrm>
                <a:off x="1428362" y="3041233"/>
                <a:ext cx="45658" cy="4564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7" name="Gruppe 38"/>
            <p:cNvGrpSpPr>
              <a:grpSpLocks/>
            </p:cNvGrpSpPr>
            <p:nvPr/>
          </p:nvGrpSpPr>
          <p:grpSpPr bwMode="auto">
            <a:xfrm>
              <a:off x="1536700" y="2070100"/>
              <a:ext cx="739775" cy="2314575"/>
              <a:chOff x="1970719" y="1719695"/>
              <a:chExt cx="739488" cy="2314575"/>
            </a:xfrm>
          </p:grpSpPr>
          <p:sp>
            <p:nvSpPr>
              <p:cNvPr id="114" name="Ellipse 113"/>
              <p:cNvSpPr/>
              <p:nvPr/>
            </p:nvSpPr>
            <p:spPr>
              <a:xfrm rot="2151505">
                <a:off x="2049228" y="1720880"/>
                <a:ext cx="526634" cy="231339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15" name="Ellipse 114"/>
              <p:cNvSpPr/>
              <p:nvPr/>
            </p:nvSpPr>
            <p:spPr>
              <a:xfrm>
                <a:off x="2663635" y="2047354"/>
                <a:ext cx="45640"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16" name="Ellipse 115"/>
              <p:cNvSpPr/>
              <p:nvPr/>
            </p:nvSpPr>
            <p:spPr>
              <a:xfrm>
                <a:off x="1971988" y="3616525"/>
                <a:ext cx="45643"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grpSp>
        <p:nvGrpSpPr>
          <p:cNvPr id="8" name="Gruppe 117"/>
          <p:cNvGrpSpPr>
            <a:grpSpLocks/>
          </p:cNvGrpSpPr>
          <p:nvPr/>
        </p:nvGrpSpPr>
        <p:grpSpPr bwMode="auto">
          <a:xfrm>
            <a:off x="2819400" y="3106738"/>
            <a:ext cx="1047750" cy="1066800"/>
            <a:chOff x="747713" y="2025650"/>
            <a:chExt cx="2314575" cy="2359025"/>
          </a:xfrm>
        </p:grpSpPr>
        <p:grpSp>
          <p:nvGrpSpPr>
            <p:cNvPr id="9" name="Gruppe 36"/>
            <p:cNvGrpSpPr>
              <a:grpSpLocks/>
            </p:cNvGrpSpPr>
            <p:nvPr/>
          </p:nvGrpSpPr>
          <p:grpSpPr bwMode="auto">
            <a:xfrm>
              <a:off x="1525592" y="2817817"/>
              <a:ext cx="688976" cy="746126"/>
              <a:chOff x="1959885" y="2468241"/>
              <a:chExt cx="688715" cy="746230"/>
            </a:xfrm>
          </p:grpSpPr>
          <p:sp>
            <p:nvSpPr>
              <p:cNvPr id="132" name="Ellipse 131"/>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3" name="Ellipse 132"/>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4" name="Ellipse 133"/>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5" name="Ellipse 134"/>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6" name="Ellipse 135"/>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7" name="Ellipse 136"/>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8" name="Ellipse 137"/>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9" name="Ellipse 138"/>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0" name="Ellipse 139"/>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1" name="Ellipse 140"/>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2" name="Ellipse 141"/>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3" name="Ellipse 142"/>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4" name="Ellipse 143"/>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5" name="Ellipse 144"/>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6" name="Ellipse 145"/>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7" name="Ellipse 146"/>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8" name="Ellipse 147"/>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49" name="Ellipse 148"/>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50" name="Ellipse 149"/>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0" name="Gruppe 37"/>
            <p:cNvGrpSpPr>
              <a:grpSpLocks/>
            </p:cNvGrpSpPr>
            <p:nvPr/>
          </p:nvGrpSpPr>
          <p:grpSpPr bwMode="auto">
            <a:xfrm>
              <a:off x="1276350" y="2025650"/>
              <a:ext cx="1273175" cy="2314575"/>
              <a:chOff x="1709894" y="1675833"/>
              <a:chExt cx="1273293" cy="2314575"/>
            </a:xfrm>
          </p:grpSpPr>
          <p:sp>
            <p:nvSpPr>
              <p:cNvPr id="129" name="Ellipse 128"/>
              <p:cNvSpPr/>
              <p:nvPr/>
            </p:nvSpPr>
            <p:spPr>
              <a:xfrm rot="19532469" flipH="1">
                <a:off x="2075559" y="1675833"/>
                <a:ext cx="529595" cy="2313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0" name="Ellipse 129"/>
              <p:cNvSpPr/>
              <p:nvPr/>
            </p:nvSpPr>
            <p:spPr>
              <a:xfrm>
                <a:off x="1710804" y="2262078"/>
                <a:ext cx="45593"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31" name="Ellipse 130"/>
              <p:cNvSpPr/>
              <p:nvPr/>
            </p:nvSpPr>
            <p:spPr>
              <a:xfrm>
                <a:off x="2938345" y="3388934"/>
                <a:ext cx="45593"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1" name="Gruppe 39"/>
            <p:cNvGrpSpPr>
              <a:grpSpLocks/>
            </p:cNvGrpSpPr>
            <p:nvPr/>
          </p:nvGrpSpPr>
          <p:grpSpPr bwMode="auto">
            <a:xfrm>
              <a:off x="747713" y="2971800"/>
              <a:ext cx="2314575" cy="530225"/>
              <a:chOff x="1182504" y="2621760"/>
              <a:chExt cx="2314575" cy="530299"/>
            </a:xfrm>
          </p:grpSpPr>
          <p:sp>
            <p:nvSpPr>
              <p:cNvPr id="126" name="Ellipse 125"/>
              <p:cNvSpPr/>
              <p:nvPr/>
            </p:nvSpPr>
            <p:spPr>
              <a:xfrm rot="16200000" flipH="1">
                <a:off x="2074716" y="1731220"/>
                <a:ext cx="530151"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27" name="Ellipse 126"/>
              <p:cNvSpPr/>
              <p:nvPr/>
            </p:nvSpPr>
            <p:spPr>
              <a:xfrm>
                <a:off x="3160414" y="2690139"/>
                <a:ext cx="45591" cy="4564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28" name="Ellipse 127"/>
              <p:cNvSpPr/>
              <p:nvPr/>
            </p:nvSpPr>
            <p:spPr>
              <a:xfrm>
                <a:off x="1427989" y="3041233"/>
                <a:ext cx="45591" cy="4564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2" name="Gruppe 38"/>
            <p:cNvGrpSpPr>
              <a:grpSpLocks/>
            </p:cNvGrpSpPr>
            <p:nvPr/>
          </p:nvGrpSpPr>
          <p:grpSpPr bwMode="auto">
            <a:xfrm>
              <a:off x="1536703" y="2070100"/>
              <a:ext cx="739776" cy="2314575"/>
              <a:chOff x="1970719" y="1719695"/>
              <a:chExt cx="739488" cy="2314575"/>
            </a:xfrm>
          </p:grpSpPr>
          <p:sp>
            <p:nvSpPr>
              <p:cNvPr id="123" name="Ellipse 122"/>
              <p:cNvSpPr/>
              <p:nvPr/>
            </p:nvSpPr>
            <p:spPr>
              <a:xfrm rot="2151505">
                <a:off x="2047912" y="1720880"/>
                <a:ext cx="529339" cy="231339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24" name="Ellipse 123"/>
              <p:cNvSpPr/>
              <p:nvPr/>
            </p:nvSpPr>
            <p:spPr>
              <a:xfrm>
                <a:off x="2664892" y="2047354"/>
                <a:ext cx="45571"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25" name="Ellipse 124"/>
              <p:cNvSpPr/>
              <p:nvPr/>
            </p:nvSpPr>
            <p:spPr>
              <a:xfrm>
                <a:off x="1970790" y="3616525"/>
                <a:ext cx="45571"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grpSp>
        <p:nvGrpSpPr>
          <p:cNvPr id="13" name="Gruppe 150"/>
          <p:cNvGrpSpPr>
            <a:grpSpLocks/>
          </p:cNvGrpSpPr>
          <p:nvPr/>
        </p:nvGrpSpPr>
        <p:grpSpPr bwMode="auto">
          <a:xfrm>
            <a:off x="4124325" y="3092450"/>
            <a:ext cx="1047750" cy="1066800"/>
            <a:chOff x="747713" y="2025650"/>
            <a:chExt cx="2314575" cy="2359025"/>
          </a:xfrm>
        </p:grpSpPr>
        <p:grpSp>
          <p:nvGrpSpPr>
            <p:cNvPr id="14" name="Gruppe 36"/>
            <p:cNvGrpSpPr>
              <a:grpSpLocks/>
            </p:cNvGrpSpPr>
            <p:nvPr/>
          </p:nvGrpSpPr>
          <p:grpSpPr bwMode="auto">
            <a:xfrm>
              <a:off x="1525593" y="2817818"/>
              <a:ext cx="688976" cy="746126"/>
              <a:chOff x="1959885" y="2468241"/>
              <a:chExt cx="688715" cy="746230"/>
            </a:xfrm>
          </p:grpSpPr>
          <p:sp>
            <p:nvSpPr>
              <p:cNvPr id="165" name="Ellipse 164"/>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6" name="Ellipse 165"/>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7" name="Ellipse 166"/>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8" name="Ellipse 167"/>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9" name="Ellipse 168"/>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0" name="Ellipse 169"/>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1" name="Ellipse 170"/>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2" name="Ellipse 171"/>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3" name="Ellipse 172"/>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4" name="Ellipse 173"/>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5" name="Ellipse 174"/>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6" name="Ellipse 175"/>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7" name="Ellipse 176"/>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8" name="Ellipse 177"/>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79" name="Ellipse 178"/>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80" name="Ellipse 179"/>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81" name="Ellipse 180"/>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82" name="Ellipse 181"/>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83" name="Ellipse 182"/>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5" name="Gruppe 37"/>
            <p:cNvGrpSpPr>
              <a:grpSpLocks/>
            </p:cNvGrpSpPr>
            <p:nvPr/>
          </p:nvGrpSpPr>
          <p:grpSpPr bwMode="auto">
            <a:xfrm>
              <a:off x="1276350" y="2025650"/>
              <a:ext cx="1273175" cy="2314575"/>
              <a:chOff x="1709894" y="1675833"/>
              <a:chExt cx="1273293" cy="2314575"/>
            </a:xfrm>
          </p:grpSpPr>
          <p:sp>
            <p:nvSpPr>
              <p:cNvPr id="162" name="Ellipse 161"/>
              <p:cNvSpPr/>
              <p:nvPr/>
            </p:nvSpPr>
            <p:spPr>
              <a:xfrm rot="19532469" flipH="1">
                <a:off x="2075559" y="1675833"/>
                <a:ext cx="529595" cy="231339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3" name="Ellipse 162"/>
              <p:cNvSpPr/>
              <p:nvPr/>
            </p:nvSpPr>
            <p:spPr>
              <a:xfrm>
                <a:off x="1710804" y="2262080"/>
                <a:ext cx="45593"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4" name="Ellipse 163"/>
              <p:cNvSpPr/>
              <p:nvPr/>
            </p:nvSpPr>
            <p:spPr>
              <a:xfrm>
                <a:off x="2938345" y="3388934"/>
                <a:ext cx="45593"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6" name="Gruppe 39"/>
            <p:cNvGrpSpPr>
              <a:grpSpLocks/>
            </p:cNvGrpSpPr>
            <p:nvPr/>
          </p:nvGrpSpPr>
          <p:grpSpPr bwMode="auto">
            <a:xfrm>
              <a:off x="747713" y="2971800"/>
              <a:ext cx="2314575" cy="530225"/>
              <a:chOff x="1182504" y="2621760"/>
              <a:chExt cx="2314575" cy="530299"/>
            </a:xfrm>
          </p:grpSpPr>
          <p:sp>
            <p:nvSpPr>
              <p:cNvPr id="159" name="Ellipse 158"/>
              <p:cNvSpPr/>
              <p:nvPr/>
            </p:nvSpPr>
            <p:spPr>
              <a:xfrm rot="16200000" flipH="1">
                <a:off x="2074714" y="1731222"/>
                <a:ext cx="530153"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0" name="Ellipse 159"/>
              <p:cNvSpPr/>
              <p:nvPr/>
            </p:nvSpPr>
            <p:spPr>
              <a:xfrm>
                <a:off x="3160414" y="2690141"/>
                <a:ext cx="45591"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61" name="Ellipse 160"/>
              <p:cNvSpPr/>
              <p:nvPr/>
            </p:nvSpPr>
            <p:spPr>
              <a:xfrm>
                <a:off x="1427989" y="3041235"/>
                <a:ext cx="45591"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17" name="Gruppe 38"/>
            <p:cNvGrpSpPr>
              <a:grpSpLocks/>
            </p:cNvGrpSpPr>
            <p:nvPr/>
          </p:nvGrpSpPr>
          <p:grpSpPr bwMode="auto">
            <a:xfrm>
              <a:off x="1536703" y="2070100"/>
              <a:ext cx="739776" cy="2314575"/>
              <a:chOff x="1970719" y="1719695"/>
              <a:chExt cx="739488" cy="2314575"/>
            </a:xfrm>
          </p:grpSpPr>
          <p:sp>
            <p:nvSpPr>
              <p:cNvPr id="156" name="Ellipse 155"/>
              <p:cNvSpPr/>
              <p:nvPr/>
            </p:nvSpPr>
            <p:spPr>
              <a:xfrm rot="2151505">
                <a:off x="2047912" y="1720882"/>
                <a:ext cx="529339" cy="2313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57" name="Ellipse 156"/>
              <p:cNvSpPr/>
              <p:nvPr/>
            </p:nvSpPr>
            <p:spPr>
              <a:xfrm>
                <a:off x="2664892" y="2047354"/>
                <a:ext cx="45571"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58" name="Ellipse 157"/>
              <p:cNvSpPr/>
              <p:nvPr/>
            </p:nvSpPr>
            <p:spPr>
              <a:xfrm>
                <a:off x="1970790" y="3616527"/>
                <a:ext cx="45571"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grpSp>
        <p:nvGrpSpPr>
          <p:cNvPr id="18" name="Gruppe 183"/>
          <p:cNvGrpSpPr>
            <a:grpSpLocks/>
          </p:cNvGrpSpPr>
          <p:nvPr/>
        </p:nvGrpSpPr>
        <p:grpSpPr bwMode="auto">
          <a:xfrm>
            <a:off x="5375275" y="3092450"/>
            <a:ext cx="1046163" cy="1066800"/>
            <a:chOff x="747713" y="2025650"/>
            <a:chExt cx="2314575" cy="2359025"/>
          </a:xfrm>
        </p:grpSpPr>
        <p:grpSp>
          <p:nvGrpSpPr>
            <p:cNvPr id="19" name="Gruppe 36"/>
            <p:cNvGrpSpPr>
              <a:grpSpLocks/>
            </p:cNvGrpSpPr>
            <p:nvPr/>
          </p:nvGrpSpPr>
          <p:grpSpPr bwMode="auto">
            <a:xfrm>
              <a:off x="1525594" y="2817819"/>
              <a:ext cx="688976" cy="746126"/>
              <a:chOff x="1959885" y="2468241"/>
              <a:chExt cx="688715" cy="746230"/>
            </a:xfrm>
          </p:grpSpPr>
          <p:sp>
            <p:nvSpPr>
              <p:cNvPr id="198" name="Ellipse 197"/>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9" name="Ellipse 198"/>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0" name="Ellipse 199"/>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1" name="Ellipse 200"/>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2" name="Ellipse 201"/>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3" name="Ellipse 202"/>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4" name="Ellipse 203"/>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5" name="Ellipse 204"/>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6" name="Ellipse 205"/>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7" name="Ellipse 206"/>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8" name="Ellipse 207"/>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09" name="Ellipse 208"/>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0" name="Ellipse 209"/>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1" name="Ellipse 210"/>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2" name="Ellipse 211"/>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3" name="Ellipse 212"/>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4" name="Ellipse 213"/>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5" name="Ellipse 214"/>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16" name="Ellipse 215"/>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0" name="Gruppe 37"/>
            <p:cNvGrpSpPr>
              <a:grpSpLocks/>
            </p:cNvGrpSpPr>
            <p:nvPr/>
          </p:nvGrpSpPr>
          <p:grpSpPr bwMode="auto">
            <a:xfrm>
              <a:off x="1276350" y="2025650"/>
              <a:ext cx="1273175" cy="2314575"/>
              <a:chOff x="1709894" y="1675833"/>
              <a:chExt cx="1273293" cy="2314575"/>
            </a:xfrm>
          </p:grpSpPr>
          <p:sp>
            <p:nvSpPr>
              <p:cNvPr id="195" name="Ellipse 194"/>
              <p:cNvSpPr/>
              <p:nvPr/>
            </p:nvSpPr>
            <p:spPr>
              <a:xfrm rot="19532469" flipH="1">
                <a:off x="2076917" y="1675833"/>
                <a:ext cx="530398" cy="231339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6" name="Ellipse 195"/>
              <p:cNvSpPr/>
              <p:nvPr/>
            </p:nvSpPr>
            <p:spPr>
              <a:xfrm>
                <a:off x="1711609" y="2262080"/>
                <a:ext cx="45662"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7" name="Ellipse 196"/>
              <p:cNvSpPr/>
              <p:nvPr/>
            </p:nvSpPr>
            <p:spPr>
              <a:xfrm>
                <a:off x="2937498" y="3388934"/>
                <a:ext cx="45665"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1" name="Gruppe 39"/>
            <p:cNvGrpSpPr>
              <a:grpSpLocks/>
            </p:cNvGrpSpPr>
            <p:nvPr/>
          </p:nvGrpSpPr>
          <p:grpSpPr bwMode="auto">
            <a:xfrm>
              <a:off x="747713" y="2971800"/>
              <a:ext cx="2314575" cy="530225"/>
              <a:chOff x="1182504" y="2621760"/>
              <a:chExt cx="2314575" cy="530299"/>
            </a:xfrm>
          </p:grpSpPr>
          <p:sp>
            <p:nvSpPr>
              <p:cNvPr id="192" name="Ellipse 191"/>
              <p:cNvSpPr/>
              <p:nvPr/>
            </p:nvSpPr>
            <p:spPr>
              <a:xfrm rot="16200000" flipH="1">
                <a:off x="2074715" y="1731221"/>
                <a:ext cx="530153"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3" name="Ellipse 192"/>
              <p:cNvSpPr/>
              <p:nvPr/>
            </p:nvSpPr>
            <p:spPr>
              <a:xfrm>
                <a:off x="3159903" y="2690141"/>
                <a:ext cx="45658"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4" name="Ellipse 193"/>
              <p:cNvSpPr/>
              <p:nvPr/>
            </p:nvSpPr>
            <p:spPr>
              <a:xfrm>
                <a:off x="1428362" y="3041235"/>
                <a:ext cx="45660"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2" name="Gruppe 38"/>
            <p:cNvGrpSpPr>
              <a:grpSpLocks/>
            </p:cNvGrpSpPr>
            <p:nvPr/>
          </p:nvGrpSpPr>
          <p:grpSpPr bwMode="auto">
            <a:xfrm>
              <a:off x="1536703" y="2070100"/>
              <a:ext cx="739776" cy="2314575"/>
              <a:chOff x="1970719" y="1719695"/>
              <a:chExt cx="739488" cy="2314575"/>
            </a:xfrm>
          </p:grpSpPr>
          <p:sp>
            <p:nvSpPr>
              <p:cNvPr id="189" name="Ellipse 188"/>
              <p:cNvSpPr/>
              <p:nvPr/>
            </p:nvSpPr>
            <p:spPr>
              <a:xfrm rot="2151505">
                <a:off x="2049226" y="1720882"/>
                <a:ext cx="526632" cy="2313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0" name="Ellipse 189"/>
              <p:cNvSpPr/>
              <p:nvPr/>
            </p:nvSpPr>
            <p:spPr>
              <a:xfrm>
                <a:off x="2663629" y="2047354"/>
                <a:ext cx="45643"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191" name="Ellipse 190"/>
              <p:cNvSpPr/>
              <p:nvPr/>
            </p:nvSpPr>
            <p:spPr>
              <a:xfrm>
                <a:off x="1971986" y="3616527"/>
                <a:ext cx="45640"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grpSp>
        <p:nvGrpSpPr>
          <p:cNvPr id="23" name="Gruppe 216"/>
          <p:cNvGrpSpPr>
            <a:grpSpLocks/>
          </p:cNvGrpSpPr>
          <p:nvPr/>
        </p:nvGrpSpPr>
        <p:grpSpPr bwMode="auto">
          <a:xfrm>
            <a:off x="6572250" y="3092450"/>
            <a:ext cx="1046163" cy="1066800"/>
            <a:chOff x="747713" y="2025650"/>
            <a:chExt cx="2314575" cy="2359025"/>
          </a:xfrm>
        </p:grpSpPr>
        <p:grpSp>
          <p:nvGrpSpPr>
            <p:cNvPr id="24" name="Gruppe 36"/>
            <p:cNvGrpSpPr>
              <a:grpSpLocks/>
            </p:cNvGrpSpPr>
            <p:nvPr/>
          </p:nvGrpSpPr>
          <p:grpSpPr bwMode="auto">
            <a:xfrm>
              <a:off x="1525595" y="2817820"/>
              <a:ext cx="688976" cy="746126"/>
              <a:chOff x="1959885" y="2468241"/>
              <a:chExt cx="688715" cy="746230"/>
            </a:xfrm>
          </p:grpSpPr>
          <p:sp>
            <p:nvSpPr>
              <p:cNvPr id="231" name="Ellipse 230"/>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2" name="Ellipse 231"/>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3" name="Ellipse 232"/>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4" name="Ellipse 233"/>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5" name="Ellipse 234"/>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6" name="Ellipse 235"/>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7" name="Ellipse 236"/>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8" name="Ellipse 237"/>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9" name="Ellipse 238"/>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0" name="Ellipse 239"/>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1" name="Ellipse 240"/>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2" name="Ellipse 241"/>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3" name="Ellipse 242"/>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4" name="Ellipse 243"/>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5" name="Ellipse 244"/>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6" name="Ellipse 245"/>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7" name="Ellipse 246"/>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8" name="Ellipse 247"/>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49" name="Ellipse 248"/>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5" name="Gruppe 37"/>
            <p:cNvGrpSpPr>
              <a:grpSpLocks/>
            </p:cNvGrpSpPr>
            <p:nvPr/>
          </p:nvGrpSpPr>
          <p:grpSpPr bwMode="auto">
            <a:xfrm>
              <a:off x="1276350" y="2025650"/>
              <a:ext cx="1273175" cy="2314575"/>
              <a:chOff x="1709894" y="1675833"/>
              <a:chExt cx="1273293" cy="2314575"/>
            </a:xfrm>
          </p:grpSpPr>
          <p:sp>
            <p:nvSpPr>
              <p:cNvPr id="228" name="Ellipse 227"/>
              <p:cNvSpPr/>
              <p:nvPr/>
            </p:nvSpPr>
            <p:spPr>
              <a:xfrm rot="19532469" flipH="1">
                <a:off x="2076917" y="1675833"/>
                <a:ext cx="530398" cy="231339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9" name="Ellipse 228"/>
              <p:cNvSpPr/>
              <p:nvPr/>
            </p:nvSpPr>
            <p:spPr>
              <a:xfrm>
                <a:off x="1711609" y="2262080"/>
                <a:ext cx="45662"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30" name="Ellipse 229"/>
              <p:cNvSpPr/>
              <p:nvPr/>
            </p:nvSpPr>
            <p:spPr>
              <a:xfrm>
                <a:off x="2937498" y="3388934"/>
                <a:ext cx="45665"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6" name="Gruppe 39"/>
            <p:cNvGrpSpPr>
              <a:grpSpLocks/>
            </p:cNvGrpSpPr>
            <p:nvPr/>
          </p:nvGrpSpPr>
          <p:grpSpPr bwMode="auto">
            <a:xfrm>
              <a:off x="747713" y="2971800"/>
              <a:ext cx="2314575" cy="530225"/>
              <a:chOff x="1182504" y="2621760"/>
              <a:chExt cx="2314575" cy="530299"/>
            </a:xfrm>
          </p:grpSpPr>
          <p:sp>
            <p:nvSpPr>
              <p:cNvPr id="225" name="Ellipse 224"/>
              <p:cNvSpPr/>
              <p:nvPr/>
            </p:nvSpPr>
            <p:spPr>
              <a:xfrm rot="16200000" flipH="1">
                <a:off x="2074715" y="1731221"/>
                <a:ext cx="530153" cy="2314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6" name="Ellipse 225"/>
              <p:cNvSpPr/>
              <p:nvPr/>
            </p:nvSpPr>
            <p:spPr>
              <a:xfrm>
                <a:off x="3159903" y="2690141"/>
                <a:ext cx="45658"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7" name="Ellipse 226"/>
              <p:cNvSpPr/>
              <p:nvPr/>
            </p:nvSpPr>
            <p:spPr>
              <a:xfrm>
                <a:off x="1428362" y="3041235"/>
                <a:ext cx="45660" cy="4564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nvGrpSpPr>
            <p:cNvPr id="27" name="Gruppe 38"/>
            <p:cNvGrpSpPr>
              <a:grpSpLocks/>
            </p:cNvGrpSpPr>
            <p:nvPr/>
          </p:nvGrpSpPr>
          <p:grpSpPr bwMode="auto">
            <a:xfrm>
              <a:off x="1536703" y="2070100"/>
              <a:ext cx="739776" cy="2314575"/>
              <a:chOff x="1970719" y="1719695"/>
              <a:chExt cx="739488" cy="2314575"/>
            </a:xfrm>
          </p:grpSpPr>
          <p:sp>
            <p:nvSpPr>
              <p:cNvPr id="222" name="Ellipse 221"/>
              <p:cNvSpPr/>
              <p:nvPr/>
            </p:nvSpPr>
            <p:spPr>
              <a:xfrm rot="2151505">
                <a:off x="2049226" y="1720882"/>
                <a:ext cx="526632" cy="2313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3" name="Ellipse 222"/>
              <p:cNvSpPr/>
              <p:nvPr/>
            </p:nvSpPr>
            <p:spPr>
              <a:xfrm>
                <a:off x="2663629" y="2047354"/>
                <a:ext cx="45643" cy="4563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sp>
            <p:nvSpPr>
              <p:cNvPr id="224" name="Ellipse 223"/>
              <p:cNvSpPr/>
              <p:nvPr/>
            </p:nvSpPr>
            <p:spPr>
              <a:xfrm>
                <a:off x="1971986" y="3616527"/>
                <a:ext cx="45640" cy="4563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buFont typeface="Times" pitchFamily="-108" charset="0"/>
                  <a:buNone/>
                  <a:defRPr/>
                </a:pPr>
                <a:endParaRPr lang="nb-NO"/>
              </a:p>
            </p:txBody>
          </p:sp>
        </p:grpSp>
      </p:grpSp>
      <p:grpSp>
        <p:nvGrpSpPr>
          <p:cNvPr id="28" name="Gruppe 259"/>
          <p:cNvGrpSpPr>
            <a:grpSpLocks/>
          </p:cNvGrpSpPr>
          <p:nvPr/>
        </p:nvGrpSpPr>
        <p:grpSpPr bwMode="auto">
          <a:xfrm>
            <a:off x="857250" y="2335213"/>
            <a:ext cx="7650163" cy="2486025"/>
            <a:chOff x="856655" y="2335467"/>
            <a:chExt cx="7650282" cy="2486533"/>
          </a:xfrm>
        </p:grpSpPr>
        <p:grpSp>
          <p:nvGrpSpPr>
            <p:cNvPr id="29" name="Gruppe 251"/>
            <p:cNvGrpSpPr>
              <a:grpSpLocks/>
            </p:cNvGrpSpPr>
            <p:nvPr/>
          </p:nvGrpSpPr>
          <p:grpSpPr bwMode="auto">
            <a:xfrm>
              <a:off x="856655" y="2335467"/>
              <a:ext cx="762595" cy="2474658"/>
              <a:chOff x="856655" y="2335467"/>
              <a:chExt cx="762595" cy="2474658"/>
            </a:xfrm>
          </p:grpSpPr>
          <p:sp>
            <p:nvSpPr>
              <p:cNvPr id="45100" name="Frihåndsform 249"/>
              <p:cNvSpPr>
                <a:spLocks/>
              </p:cNvSpPr>
              <p:nvPr/>
            </p:nvSpPr>
            <p:spPr bwMode="auto">
              <a:xfrm>
                <a:off x="856655" y="2335467"/>
                <a:ext cx="762283" cy="2472766"/>
              </a:xfrm>
              <a:custGeom>
                <a:avLst/>
                <a:gdLst>
                  <a:gd name="T0" fmla="*/ 2147483647 w 352967"/>
                  <a:gd name="T1" fmla="*/ 0 h 1144988"/>
                  <a:gd name="T2" fmla="*/ 2147483647 w 352967"/>
                  <a:gd name="T3" fmla="*/ 2147483647 h 1144988"/>
                  <a:gd name="T4" fmla="*/ 2147483647 w 352967"/>
                  <a:gd name="T5" fmla="*/ 2147483647 h 1144988"/>
                  <a:gd name="T6" fmla="*/ 2147483647 w 352967"/>
                  <a:gd name="T7" fmla="*/ 2147483647 h 1144988"/>
                  <a:gd name="T8" fmla="*/ 2147483647 w 352967"/>
                  <a:gd name="T9" fmla="*/ 2147483647 h 1144988"/>
                  <a:gd name="T10" fmla="*/ 2147483647 w 352967"/>
                  <a:gd name="T11" fmla="*/ 2147483647 h 1144988"/>
                  <a:gd name="T12" fmla="*/ 0 w 352967"/>
                  <a:gd name="T13" fmla="*/ 2147483647 h 1144988"/>
                  <a:gd name="T14" fmla="*/ 2147483647 w 352967"/>
                  <a:gd name="T15" fmla="*/ 2147483647 h 1144988"/>
                  <a:gd name="T16" fmla="*/ 2147483647 w 352967"/>
                  <a:gd name="T17" fmla="*/ 2147483647 h 1144988"/>
                  <a:gd name="T18" fmla="*/ 2147483647 w 352967"/>
                  <a:gd name="T19" fmla="*/ 2147483647 h 1144988"/>
                  <a:gd name="T20" fmla="*/ 2147483647 w 352967"/>
                  <a:gd name="T21" fmla="*/ 2147483647 h 1144988"/>
                  <a:gd name="T22" fmla="*/ 2147483647 w 352967"/>
                  <a:gd name="T23" fmla="*/ 2147483647 h 1144988"/>
                  <a:gd name="T24" fmla="*/ 2147483647 w 352967"/>
                  <a:gd name="T25" fmla="*/ 2147483647 h 1144988"/>
                  <a:gd name="T26" fmla="*/ 2147483647 w 352967"/>
                  <a:gd name="T27" fmla="*/ 2147483647 h 1144988"/>
                  <a:gd name="T28" fmla="*/ 2147483647 w 352967"/>
                  <a:gd name="T29" fmla="*/ 2147483647 h 1144988"/>
                  <a:gd name="T30" fmla="*/ 2147483647 w 352967"/>
                  <a:gd name="T31" fmla="*/ 2147483647 h 1144988"/>
                  <a:gd name="T32" fmla="*/ 2147483647 w 352967"/>
                  <a:gd name="T33" fmla="*/ 2147483647 h 1144988"/>
                  <a:gd name="T34" fmla="*/ 2147483647 w 352967"/>
                  <a:gd name="T35" fmla="*/ 2147483647 h 1144988"/>
                  <a:gd name="T36" fmla="*/ 2147483647 w 352967"/>
                  <a:gd name="T37" fmla="*/ 2147483647 h 1144988"/>
                  <a:gd name="T38" fmla="*/ 2147483647 w 352967"/>
                  <a:gd name="T39" fmla="*/ 2147483647 h 1144988"/>
                  <a:gd name="T40" fmla="*/ 2147483647 w 352967"/>
                  <a:gd name="T41" fmla="*/ 2147483647 h 1144988"/>
                  <a:gd name="T42" fmla="*/ 2147483647 w 352967"/>
                  <a:gd name="T43" fmla="*/ 2147483647 h 1144988"/>
                  <a:gd name="T44" fmla="*/ 2147483647 w 352967"/>
                  <a:gd name="T45" fmla="*/ 2147483647 h 1144988"/>
                  <a:gd name="T46" fmla="*/ 2147483647 w 352967"/>
                  <a:gd name="T47" fmla="*/ 2147483647 h 1144988"/>
                  <a:gd name="T48" fmla="*/ 2147483647 w 352967"/>
                  <a:gd name="T49" fmla="*/ 2147483647 h 1144988"/>
                  <a:gd name="T50" fmla="*/ 2147483647 w 352967"/>
                  <a:gd name="T51" fmla="*/ 2147483647 h 1144988"/>
                  <a:gd name="T52" fmla="*/ 2147483647 w 352967"/>
                  <a:gd name="T53" fmla="*/ 2147483647 h 1144988"/>
                  <a:gd name="T54" fmla="*/ 2147483647 w 352967"/>
                  <a:gd name="T55" fmla="*/ 2147483647 h 11449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2967"/>
                  <a:gd name="T85" fmla="*/ 0 h 1144988"/>
                  <a:gd name="T86" fmla="*/ 352967 w 352967"/>
                  <a:gd name="T87" fmla="*/ 1144988 h 11449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2967" h="1144988">
                    <a:moveTo>
                      <a:pt x="254442" y="0"/>
                    </a:moveTo>
                    <a:lnTo>
                      <a:pt x="166977" y="3462"/>
                    </a:lnTo>
                    <a:lnTo>
                      <a:pt x="99905" y="25585"/>
                    </a:lnTo>
                    <a:lnTo>
                      <a:pt x="58418" y="62232"/>
                    </a:lnTo>
                    <a:lnTo>
                      <a:pt x="26612" y="111318"/>
                    </a:lnTo>
                    <a:lnTo>
                      <a:pt x="1380" y="198783"/>
                    </a:lnTo>
                    <a:lnTo>
                      <a:pt x="0" y="278296"/>
                    </a:lnTo>
                    <a:lnTo>
                      <a:pt x="23854" y="365760"/>
                    </a:lnTo>
                    <a:lnTo>
                      <a:pt x="79161" y="474996"/>
                    </a:lnTo>
                    <a:lnTo>
                      <a:pt x="151075" y="564543"/>
                    </a:lnTo>
                    <a:lnTo>
                      <a:pt x="238539" y="644056"/>
                    </a:lnTo>
                    <a:lnTo>
                      <a:pt x="294550" y="711479"/>
                    </a:lnTo>
                    <a:lnTo>
                      <a:pt x="335685" y="801702"/>
                    </a:lnTo>
                    <a:lnTo>
                      <a:pt x="352967" y="914400"/>
                    </a:lnTo>
                    <a:lnTo>
                      <a:pt x="349857" y="1001864"/>
                    </a:lnTo>
                    <a:lnTo>
                      <a:pt x="318052" y="1073426"/>
                    </a:lnTo>
                    <a:lnTo>
                      <a:pt x="284516" y="1122514"/>
                    </a:lnTo>
                    <a:lnTo>
                      <a:pt x="226098" y="1144988"/>
                    </a:lnTo>
                    <a:lnTo>
                      <a:pt x="153509" y="1144988"/>
                    </a:lnTo>
                    <a:lnTo>
                      <a:pt x="106477" y="1114913"/>
                    </a:lnTo>
                    <a:lnTo>
                      <a:pt x="67071" y="1077916"/>
                    </a:lnTo>
                    <a:lnTo>
                      <a:pt x="29398" y="1014305"/>
                    </a:lnTo>
                    <a:lnTo>
                      <a:pt x="16958" y="923730"/>
                    </a:lnTo>
                    <a:lnTo>
                      <a:pt x="26288" y="841460"/>
                    </a:lnTo>
                    <a:lnTo>
                      <a:pt x="51521" y="756077"/>
                    </a:lnTo>
                    <a:lnTo>
                      <a:pt x="87816" y="682784"/>
                    </a:lnTo>
                    <a:lnTo>
                      <a:pt x="133792" y="628153"/>
                    </a:lnTo>
                    <a:lnTo>
                      <a:pt x="166977" y="588397"/>
                    </a:lnTo>
                  </a:path>
                </a:pathLst>
              </a:custGeom>
              <a:noFill/>
              <a:ln w="9525" cap="flat" cmpd="sng" algn="ctr">
                <a:solidFill>
                  <a:schemeClr val="tx1"/>
                </a:solidFill>
                <a:prstDash val="solid"/>
                <a:round/>
                <a:headEnd type="none" w="med" len="med"/>
                <a:tailEnd type="none" w="med" len="med"/>
              </a:ln>
            </p:spPr>
            <p:txBody>
              <a:bodyPr/>
              <a:lstStyle/>
              <a:p>
                <a:endParaRPr lang="nb-NO"/>
              </a:p>
            </p:txBody>
          </p:sp>
          <p:sp>
            <p:nvSpPr>
              <p:cNvPr id="251" name="Frihåndsform 250"/>
              <p:cNvSpPr/>
              <p:nvPr/>
            </p:nvSpPr>
            <p:spPr bwMode="auto">
              <a:xfrm>
                <a:off x="889994" y="3591436"/>
                <a:ext cx="728673" cy="1219449"/>
              </a:xfrm>
              <a:custGeom>
                <a:avLst/>
                <a:gdLst>
                  <a:gd name="connsiteX0" fmla="*/ 333375 w 728662"/>
                  <a:gd name="connsiteY0" fmla="*/ 0 h 1219200"/>
                  <a:gd name="connsiteX1" fmla="*/ 161925 w 728662"/>
                  <a:gd name="connsiteY1" fmla="*/ 219075 h 1219200"/>
                  <a:gd name="connsiteX2" fmla="*/ 80962 w 728662"/>
                  <a:gd name="connsiteY2" fmla="*/ 371475 h 1219200"/>
                  <a:gd name="connsiteX3" fmla="*/ 19050 w 728662"/>
                  <a:gd name="connsiteY3" fmla="*/ 561975 h 1219200"/>
                  <a:gd name="connsiteX4" fmla="*/ 0 w 728662"/>
                  <a:gd name="connsiteY4" fmla="*/ 719138 h 1219200"/>
                  <a:gd name="connsiteX5" fmla="*/ 28575 w 728662"/>
                  <a:gd name="connsiteY5" fmla="*/ 938213 h 1219200"/>
                  <a:gd name="connsiteX6" fmla="*/ 114300 w 728662"/>
                  <a:gd name="connsiteY6" fmla="*/ 1071563 h 1219200"/>
                  <a:gd name="connsiteX7" fmla="*/ 190500 w 728662"/>
                  <a:gd name="connsiteY7" fmla="*/ 1143000 h 1219200"/>
                  <a:gd name="connsiteX8" fmla="*/ 290512 w 728662"/>
                  <a:gd name="connsiteY8" fmla="*/ 1214438 h 1219200"/>
                  <a:gd name="connsiteX9" fmla="*/ 457200 w 728662"/>
                  <a:gd name="connsiteY9" fmla="*/ 1219200 h 1219200"/>
                  <a:gd name="connsiteX10" fmla="*/ 581025 w 728662"/>
                  <a:gd name="connsiteY10" fmla="*/ 1166813 h 1219200"/>
                  <a:gd name="connsiteX11" fmla="*/ 661987 w 728662"/>
                  <a:gd name="connsiteY11" fmla="*/ 1057275 h 1219200"/>
                  <a:gd name="connsiteX12" fmla="*/ 723900 w 728662"/>
                  <a:gd name="connsiteY12" fmla="*/ 900113 h 1219200"/>
                  <a:gd name="connsiteX13" fmla="*/ 728662 w 728662"/>
                  <a:gd name="connsiteY13" fmla="*/ 723900 h 1219200"/>
                  <a:gd name="connsiteX14" fmla="*/ 695325 w 728662"/>
                  <a:gd name="connsiteY14" fmla="*/ 471488 h 1219200"/>
                  <a:gd name="connsiteX15" fmla="*/ 600075 w 728662"/>
                  <a:gd name="connsiteY15" fmla="*/ 295275 h 1219200"/>
                  <a:gd name="connsiteX16" fmla="*/ 476250 w 728662"/>
                  <a:gd name="connsiteY16" fmla="*/ 138113 h 1219200"/>
                  <a:gd name="connsiteX17" fmla="*/ 390525 w 728662"/>
                  <a:gd name="connsiteY17" fmla="*/ 52388 h 1219200"/>
                  <a:gd name="connsiteX18" fmla="*/ 333375 w 728662"/>
                  <a:gd name="connsiteY18"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8662" h="1219200">
                    <a:moveTo>
                      <a:pt x="333375" y="0"/>
                    </a:moveTo>
                    <a:lnTo>
                      <a:pt x="161925" y="219075"/>
                    </a:lnTo>
                    <a:lnTo>
                      <a:pt x="80962" y="371475"/>
                    </a:lnTo>
                    <a:lnTo>
                      <a:pt x="19050" y="561975"/>
                    </a:lnTo>
                    <a:lnTo>
                      <a:pt x="0" y="719138"/>
                    </a:lnTo>
                    <a:lnTo>
                      <a:pt x="28575" y="938213"/>
                    </a:lnTo>
                    <a:lnTo>
                      <a:pt x="114300" y="1071563"/>
                    </a:lnTo>
                    <a:lnTo>
                      <a:pt x="190500" y="1143000"/>
                    </a:lnTo>
                    <a:lnTo>
                      <a:pt x="290512" y="1214438"/>
                    </a:lnTo>
                    <a:lnTo>
                      <a:pt x="457200" y="1219200"/>
                    </a:lnTo>
                    <a:lnTo>
                      <a:pt x="581025" y="1166813"/>
                    </a:lnTo>
                    <a:lnTo>
                      <a:pt x="661987" y="1057275"/>
                    </a:lnTo>
                    <a:lnTo>
                      <a:pt x="723900" y="900113"/>
                    </a:lnTo>
                    <a:lnTo>
                      <a:pt x="728662" y="723900"/>
                    </a:lnTo>
                    <a:lnTo>
                      <a:pt x="695325" y="471488"/>
                    </a:lnTo>
                    <a:lnTo>
                      <a:pt x="600075" y="295275"/>
                    </a:lnTo>
                    <a:lnTo>
                      <a:pt x="476250" y="138113"/>
                    </a:lnTo>
                    <a:lnTo>
                      <a:pt x="390525" y="52388"/>
                    </a:lnTo>
                    <a:lnTo>
                      <a:pt x="333375" y="0"/>
                    </a:lnTo>
                    <a:close/>
                  </a:path>
                </a:pathLst>
              </a:cu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buFont typeface="Times" pitchFamily="16" charset="0"/>
                  <a:buNone/>
                  <a:defRPr/>
                </a:pPr>
                <a:endParaRPr lang="nb-NO">
                  <a:latin typeface="Times" pitchFamily="16" charset="0"/>
                </a:endParaRPr>
              </a:p>
            </p:txBody>
          </p:sp>
        </p:grpSp>
        <p:grpSp>
          <p:nvGrpSpPr>
            <p:cNvPr id="30" name="Gruppe 252"/>
            <p:cNvGrpSpPr>
              <a:grpSpLocks/>
            </p:cNvGrpSpPr>
            <p:nvPr/>
          </p:nvGrpSpPr>
          <p:grpSpPr bwMode="auto">
            <a:xfrm flipH="1" flipV="1">
              <a:off x="7744342" y="2347342"/>
              <a:ext cx="762595" cy="2474658"/>
              <a:chOff x="856655" y="2335467"/>
              <a:chExt cx="762595" cy="2474658"/>
            </a:xfrm>
          </p:grpSpPr>
          <p:sp>
            <p:nvSpPr>
              <p:cNvPr id="45098" name="Frihåndsform 253"/>
              <p:cNvSpPr>
                <a:spLocks/>
              </p:cNvSpPr>
              <p:nvPr/>
            </p:nvSpPr>
            <p:spPr bwMode="auto">
              <a:xfrm>
                <a:off x="856655" y="2335467"/>
                <a:ext cx="762283" cy="2472766"/>
              </a:xfrm>
              <a:custGeom>
                <a:avLst/>
                <a:gdLst>
                  <a:gd name="T0" fmla="*/ 2147483647 w 352967"/>
                  <a:gd name="T1" fmla="*/ 0 h 1144988"/>
                  <a:gd name="T2" fmla="*/ 2147483647 w 352967"/>
                  <a:gd name="T3" fmla="*/ 2147483647 h 1144988"/>
                  <a:gd name="T4" fmla="*/ 2147483647 w 352967"/>
                  <a:gd name="T5" fmla="*/ 2147483647 h 1144988"/>
                  <a:gd name="T6" fmla="*/ 2147483647 w 352967"/>
                  <a:gd name="T7" fmla="*/ 2147483647 h 1144988"/>
                  <a:gd name="T8" fmla="*/ 2147483647 w 352967"/>
                  <a:gd name="T9" fmla="*/ 2147483647 h 1144988"/>
                  <a:gd name="T10" fmla="*/ 2147483647 w 352967"/>
                  <a:gd name="T11" fmla="*/ 2147483647 h 1144988"/>
                  <a:gd name="T12" fmla="*/ 0 w 352967"/>
                  <a:gd name="T13" fmla="*/ 2147483647 h 1144988"/>
                  <a:gd name="T14" fmla="*/ 2147483647 w 352967"/>
                  <a:gd name="T15" fmla="*/ 2147483647 h 1144988"/>
                  <a:gd name="T16" fmla="*/ 2147483647 w 352967"/>
                  <a:gd name="T17" fmla="*/ 2147483647 h 1144988"/>
                  <a:gd name="T18" fmla="*/ 2147483647 w 352967"/>
                  <a:gd name="T19" fmla="*/ 2147483647 h 1144988"/>
                  <a:gd name="T20" fmla="*/ 2147483647 w 352967"/>
                  <a:gd name="T21" fmla="*/ 2147483647 h 1144988"/>
                  <a:gd name="T22" fmla="*/ 2147483647 w 352967"/>
                  <a:gd name="T23" fmla="*/ 2147483647 h 1144988"/>
                  <a:gd name="T24" fmla="*/ 2147483647 w 352967"/>
                  <a:gd name="T25" fmla="*/ 2147483647 h 1144988"/>
                  <a:gd name="T26" fmla="*/ 2147483647 w 352967"/>
                  <a:gd name="T27" fmla="*/ 2147483647 h 1144988"/>
                  <a:gd name="T28" fmla="*/ 2147483647 w 352967"/>
                  <a:gd name="T29" fmla="*/ 2147483647 h 1144988"/>
                  <a:gd name="T30" fmla="*/ 2147483647 w 352967"/>
                  <a:gd name="T31" fmla="*/ 2147483647 h 1144988"/>
                  <a:gd name="T32" fmla="*/ 2147483647 w 352967"/>
                  <a:gd name="T33" fmla="*/ 2147483647 h 1144988"/>
                  <a:gd name="T34" fmla="*/ 2147483647 w 352967"/>
                  <a:gd name="T35" fmla="*/ 2147483647 h 1144988"/>
                  <a:gd name="T36" fmla="*/ 2147483647 w 352967"/>
                  <a:gd name="T37" fmla="*/ 2147483647 h 1144988"/>
                  <a:gd name="T38" fmla="*/ 2147483647 w 352967"/>
                  <a:gd name="T39" fmla="*/ 2147483647 h 1144988"/>
                  <a:gd name="T40" fmla="*/ 2147483647 w 352967"/>
                  <a:gd name="T41" fmla="*/ 2147483647 h 1144988"/>
                  <a:gd name="T42" fmla="*/ 2147483647 w 352967"/>
                  <a:gd name="T43" fmla="*/ 2147483647 h 1144988"/>
                  <a:gd name="T44" fmla="*/ 2147483647 w 352967"/>
                  <a:gd name="T45" fmla="*/ 2147483647 h 1144988"/>
                  <a:gd name="T46" fmla="*/ 2147483647 w 352967"/>
                  <a:gd name="T47" fmla="*/ 2147483647 h 1144988"/>
                  <a:gd name="T48" fmla="*/ 2147483647 w 352967"/>
                  <a:gd name="T49" fmla="*/ 2147483647 h 1144988"/>
                  <a:gd name="T50" fmla="*/ 2147483647 w 352967"/>
                  <a:gd name="T51" fmla="*/ 2147483647 h 1144988"/>
                  <a:gd name="T52" fmla="*/ 2147483647 w 352967"/>
                  <a:gd name="T53" fmla="*/ 2147483647 h 1144988"/>
                  <a:gd name="T54" fmla="*/ 2147483647 w 352967"/>
                  <a:gd name="T55" fmla="*/ 2147483647 h 11449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2967"/>
                  <a:gd name="T85" fmla="*/ 0 h 1144988"/>
                  <a:gd name="T86" fmla="*/ 352967 w 352967"/>
                  <a:gd name="T87" fmla="*/ 1144988 h 11449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2967" h="1144988">
                    <a:moveTo>
                      <a:pt x="254442" y="0"/>
                    </a:moveTo>
                    <a:lnTo>
                      <a:pt x="166977" y="3462"/>
                    </a:lnTo>
                    <a:lnTo>
                      <a:pt x="99905" y="25585"/>
                    </a:lnTo>
                    <a:lnTo>
                      <a:pt x="58418" y="62232"/>
                    </a:lnTo>
                    <a:lnTo>
                      <a:pt x="26612" y="111318"/>
                    </a:lnTo>
                    <a:lnTo>
                      <a:pt x="1380" y="198783"/>
                    </a:lnTo>
                    <a:lnTo>
                      <a:pt x="0" y="278296"/>
                    </a:lnTo>
                    <a:lnTo>
                      <a:pt x="23854" y="365760"/>
                    </a:lnTo>
                    <a:lnTo>
                      <a:pt x="79161" y="474996"/>
                    </a:lnTo>
                    <a:lnTo>
                      <a:pt x="151075" y="564543"/>
                    </a:lnTo>
                    <a:lnTo>
                      <a:pt x="238539" y="644056"/>
                    </a:lnTo>
                    <a:lnTo>
                      <a:pt x="294550" y="711479"/>
                    </a:lnTo>
                    <a:lnTo>
                      <a:pt x="335685" y="801702"/>
                    </a:lnTo>
                    <a:lnTo>
                      <a:pt x="352967" y="914400"/>
                    </a:lnTo>
                    <a:lnTo>
                      <a:pt x="349857" y="1001864"/>
                    </a:lnTo>
                    <a:lnTo>
                      <a:pt x="318052" y="1073426"/>
                    </a:lnTo>
                    <a:lnTo>
                      <a:pt x="284516" y="1122514"/>
                    </a:lnTo>
                    <a:lnTo>
                      <a:pt x="226098" y="1144988"/>
                    </a:lnTo>
                    <a:lnTo>
                      <a:pt x="153509" y="1144988"/>
                    </a:lnTo>
                    <a:lnTo>
                      <a:pt x="106477" y="1114913"/>
                    </a:lnTo>
                    <a:lnTo>
                      <a:pt x="67071" y="1077916"/>
                    </a:lnTo>
                    <a:lnTo>
                      <a:pt x="29398" y="1014305"/>
                    </a:lnTo>
                    <a:lnTo>
                      <a:pt x="16958" y="923730"/>
                    </a:lnTo>
                    <a:lnTo>
                      <a:pt x="26288" y="841460"/>
                    </a:lnTo>
                    <a:lnTo>
                      <a:pt x="51521" y="756077"/>
                    </a:lnTo>
                    <a:lnTo>
                      <a:pt x="87816" y="682784"/>
                    </a:lnTo>
                    <a:lnTo>
                      <a:pt x="133792" y="628153"/>
                    </a:lnTo>
                    <a:lnTo>
                      <a:pt x="166977" y="588397"/>
                    </a:lnTo>
                  </a:path>
                </a:pathLst>
              </a:custGeom>
              <a:noFill/>
              <a:ln w="9525" cap="flat" cmpd="sng" algn="ctr">
                <a:solidFill>
                  <a:schemeClr val="tx1"/>
                </a:solidFill>
                <a:prstDash val="solid"/>
                <a:round/>
                <a:headEnd type="none" w="med" len="med"/>
                <a:tailEnd type="none" w="med" len="med"/>
              </a:ln>
            </p:spPr>
            <p:txBody>
              <a:bodyPr/>
              <a:lstStyle/>
              <a:p>
                <a:endParaRPr lang="nb-NO"/>
              </a:p>
            </p:txBody>
          </p:sp>
          <p:sp>
            <p:nvSpPr>
              <p:cNvPr id="255" name="Frihåndsform 254"/>
              <p:cNvSpPr/>
              <p:nvPr/>
            </p:nvSpPr>
            <p:spPr bwMode="auto">
              <a:xfrm>
                <a:off x="889994" y="3591437"/>
                <a:ext cx="728673" cy="1219449"/>
              </a:xfrm>
              <a:custGeom>
                <a:avLst/>
                <a:gdLst>
                  <a:gd name="connsiteX0" fmla="*/ 333375 w 728662"/>
                  <a:gd name="connsiteY0" fmla="*/ 0 h 1219200"/>
                  <a:gd name="connsiteX1" fmla="*/ 161925 w 728662"/>
                  <a:gd name="connsiteY1" fmla="*/ 219075 h 1219200"/>
                  <a:gd name="connsiteX2" fmla="*/ 80962 w 728662"/>
                  <a:gd name="connsiteY2" fmla="*/ 371475 h 1219200"/>
                  <a:gd name="connsiteX3" fmla="*/ 19050 w 728662"/>
                  <a:gd name="connsiteY3" fmla="*/ 561975 h 1219200"/>
                  <a:gd name="connsiteX4" fmla="*/ 0 w 728662"/>
                  <a:gd name="connsiteY4" fmla="*/ 719138 h 1219200"/>
                  <a:gd name="connsiteX5" fmla="*/ 28575 w 728662"/>
                  <a:gd name="connsiteY5" fmla="*/ 938213 h 1219200"/>
                  <a:gd name="connsiteX6" fmla="*/ 114300 w 728662"/>
                  <a:gd name="connsiteY6" fmla="*/ 1071563 h 1219200"/>
                  <a:gd name="connsiteX7" fmla="*/ 190500 w 728662"/>
                  <a:gd name="connsiteY7" fmla="*/ 1143000 h 1219200"/>
                  <a:gd name="connsiteX8" fmla="*/ 290512 w 728662"/>
                  <a:gd name="connsiteY8" fmla="*/ 1214438 h 1219200"/>
                  <a:gd name="connsiteX9" fmla="*/ 457200 w 728662"/>
                  <a:gd name="connsiteY9" fmla="*/ 1219200 h 1219200"/>
                  <a:gd name="connsiteX10" fmla="*/ 581025 w 728662"/>
                  <a:gd name="connsiteY10" fmla="*/ 1166813 h 1219200"/>
                  <a:gd name="connsiteX11" fmla="*/ 661987 w 728662"/>
                  <a:gd name="connsiteY11" fmla="*/ 1057275 h 1219200"/>
                  <a:gd name="connsiteX12" fmla="*/ 723900 w 728662"/>
                  <a:gd name="connsiteY12" fmla="*/ 900113 h 1219200"/>
                  <a:gd name="connsiteX13" fmla="*/ 728662 w 728662"/>
                  <a:gd name="connsiteY13" fmla="*/ 723900 h 1219200"/>
                  <a:gd name="connsiteX14" fmla="*/ 695325 w 728662"/>
                  <a:gd name="connsiteY14" fmla="*/ 471488 h 1219200"/>
                  <a:gd name="connsiteX15" fmla="*/ 600075 w 728662"/>
                  <a:gd name="connsiteY15" fmla="*/ 295275 h 1219200"/>
                  <a:gd name="connsiteX16" fmla="*/ 476250 w 728662"/>
                  <a:gd name="connsiteY16" fmla="*/ 138113 h 1219200"/>
                  <a:gd name="connsiteX17" fmla="*/ 390525 w 728662"/>
                  <a:gd name="connsiteY17" fmla="*/ 52388 h 1219200"/>
                  <a:gd name="connsiteX18" fmla="*/ 333375 w 728662"/>
                  <a:gd name="connsiteY18"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8662" h="1219200">
                    <a:moveTo>
                      <a:pt x="333375" y="0"/>
                    </a:moveTo>
                    <a:lnTo>
                      <a:pt x="161925" y="219075"/>
                    </a:lnTo>
                    <a:lnTo>
                      <a:pt x="80962" y="371475"/>
                    </a:lnTo>
                    <a:lnTo>
                      <a:pt x="19050" y="561975"/>
                    </a:lnTo>
                    <a:lnTo>
                      <a:pt x="0" y="719138"/>
                    </a:lnTo>
                    <a:lnTo>
                      <a:pt x="28575" y="938213"/>
                    </a:lnTo>
                    <a:lnTo>
                      <a:pt x="114300" y="1071563"/>
                    </a:lnTo>
                    <a:lnTo>
                      <a:pt x="190500" y="1143000"/>
                    </a:lnTo>
                    <a:lnTo>
                      <a:pt x="290512" y="1214438"/>
                    </a:lnTo>
                    <a:lnTo>
                      <a:pt x="457200" y="1219200"/>
                    </a:lnTo>
                    <a:lnTo>
                      <a:pt x="581025" y="1166813"/>
                    </a:lnTo>
                    <a:lnTo>
                      <a:pt x="661987" y="1057275"/>
                    </a:lnTo>
                    <a:lnTo>
                      <a:pt x="723900" y="900113"/>
                    </a:lnTo>
                    <a:lnTo>
                      <a:pt x="728662" y="723900"/>
                    </a:lnTo>
                    <a:lnTo>
                      <a:pt x="695325" y="471488"/>
                    </a:lnTo>
                    <a:lnTo>
                      <a:pt x="600075" y="295275"/>
                    </a:lnTo>
                    <a:lnTo>
                      <a:pt x="476250" y="138113"/>
                    </a:lnTo>
                    <a:lnTo>
                      <a:pt x="390525" y="52388"/>
                    </a:lnTo>
                    <a:lnTo>
                      <a:pt x="333375" y="0"/>
                    </a:lnTo>
                    <a:close/>
                  </a:path>
                </a:pathLst>
              </a:cu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buFont typeface="Times" pitchFamily="16" charset="0"/>
                  <a:buNone/>
                  <a:defRPr/>
                </a:pPr>
                <a:endParaRPr lang="nb-NO">
                  <a:latin typeface="Times" pitchFamily="16" charset="0"/>
                </a:endParaRPr>
              </a:p>
            </p:txBody>
          </p:sp>
        </p:grpSp>
        <p:cxnSp>
          <p:nvCxnSpPr>
            <p:cNvPr id="45096" name="Rett linje 256"/>
            <p:cNvCxnSpPr>
              <a:cxnSpLocks noChangeShapeType="1"/>
              <a:stCxn id="251" idx="9"/>
            </p:cNvCxnSpPr>
            <p:nvPr/>
          </p:nvCxnSpPr>
          <p:spPr bwMode="auto">
            <a:xfrm flipV="1">
              <a:off x="1347788" y="4809506"/>
              <a:ext cx="6656181" cy="619"/>
            </a:xfrm>
            <a:prstGeom prst="line">
              <a:avLst/>
            </a:prstGeom>
            <a:noFill/>
            <a:ln w="9525" algn="ctr">
              <a:solidFill>
                <a:schemeClr val="tx1"/>
              </a:solidFill>
              <a:round/>
              <a:headEnd/>
              <a:tailEnd/>
            </a:ln>
          </p:spPr>
        </p:cxnSp>
        <p:cxnSp>
          <p:nvCxnSpPr>
            <p:cNvPr id="45097" name="Rett linje 258"/>
            <p:cNvCxnSpPr>
              <a:cxnSpLocks noChangeShapeType="1"/>
            </p:cNvCxnSpPr>
            <p:nvPr/>
          </p:nvCxnSpPr>
          <p:spPr bwMode="auto">
            <a:xfrm flipV="1">
              <a:off x="1359664" y="2351314"/>
              <a:ext cx="6656181" cy="619"/>
            </a:xfrm>
            <a:prstGeom prst="line">
              <a:avLst/>
            </a:prstGeom>
            <a:noFill/>
            <a:ln w="9525" algn="ctr">
              <a:solidFill>
                <a:schemeClr val="tx1"/>
              </a:solidFill>
              <a:round/>
              <a:headEnd/>
              <a:tailEnd/>
            </a:ln>
          </p:spPr>
        </p:cxnSp>
      </p:grpSp>
      <p:sp>
        <p:nvSpPr>
          <p:cNvPr id="261" name="Ellipse 260"/>
          <p:cNvSpPr>
            <a:spLocks noChangeArrowheads="1"/>
          </p:cNvSpPr>
          <p:nvPr/>
        </p:nvSpPr>
        <p:spPr bwMode="auto">
          <a:xfrm>
            <a:off x="1982788" y="3098800"/>
            <a:ext cx="84137" cy="84138"/>
          </a:xfrm>
          <a:prstGeom prst="ellipse">
            <a:avLst/>
          </a:prstGeom>
          <a:solidFill>
            <a:srgbClr val="00B8FF"/>
          </a:solidFill>
          <a:ln w="9525" algn="ctr">
            <a:solidFill>
              <a:schemeClr val="tx1"/>
            </a:solidFill>
            <a:round/>
            <a:headEnd/>
            <a:tailEnd/>
          </a:ln>
        </p:spPr>
        <p:txBody>
          <a:bodyPr/>
          <a:lstStyle/>
          <a:p>
            <a:endParaRPr lang="nb-NO"/>
          </a:p>
        </p:txBody>
      </p:sp>
      <p:sp>
        <p:nvSpPr>
          <p:cNvPr id="262" name="Ellipse 261"/>
          <p:cNvSpPr>
            <a:spLocks noChangeArrowheads="1"/>
          </p:cNvSpPr>
          <p:nvPr/>
        </p:nvSpPr>
        <p:spPr bwMode="auto">
          <a:xfrm>
            <a:off x="3311525" y="3157538"/>
            <a:ext cx="82550" cy="82550"/>
          </a:xfrm>
          <a:prstGeom prst="ellipse">
            <a:avLst/>
          </a:prstGeom>
          <a:solidFill>
            <a:srgbClr val="00B8FF"/>
          </a:solidFill>
          <a:ln w="9525" algn="ctr">
            <a:solidFill>
              <a:schemeClr val="tx1"/>
            </a:solidFill>
            <a:round/>
            <a:headEnd/>
            <a:tailEnd/>
          </a:ln>
        </p:spPr>
        <p:txBody>
          <a:bodyPr/>
          <a:lstStyle/>
          <a:p>
            <a:endParaRPr lang="nb-NO"/>
          </a:p>
        </p:txBody>
      </p:sp>
      <p:sp>
        <p:nvSpPr>
          <p:cNvPr id="263" name="Ellipse 262"/>
          <p:cNvSpPr>
            <a:spLocks noChangeArrowheads="1"/>
          </p:cNvSpPr>
          <p:nvPr/>
        </p:nvSpPr>
        <p:spPr bwMode="auto">
          <a:xfrm>
            <a:off x="4605338" y="3144838"/>
            <a:ext cx="84137" cy="82550"/>
          </a:xfrm>
          <a:prstGeom prst="ellipse">
            <a:avLst/>
          </a:prstGeom>
          <a:solidFill>
            <a:srgbClr val="00B8FF"/>
          </a:solidFill>
          <a:ln w="9525" algn="ctr">
            <a:solidFill>
              <a:schemeClr val="tx1"/>
            </a:solidFill>
            <a:round/>
            <a:headEnd/>
            <a:tailEnd/>
          </a:ln>
        </p:spPr>
        <p:txBody>
          <a:bodyPr/>
          <a:lstStyle/>
          <a:p>
            <a:endParaRPr lang="nb-NO"/>
          </a:p>
        </p:txBody>
      </p:sp>
      <p:sp>
        <p:nvSpPr>
          <p:cNvPr id="264" name="Ellipse 263"/>
          <p:cNvSpPr>
            <a:spLocks noChangeArrowheads="1"/>
          </p:cNvSpPr>
          <p:nvPr/>
        </p:nvSpPr>
        <p:spPr bwMode="auto">
          <a:xfrm>
            <a:off x="5849938" y="3130550"/>
            <a:ext cx="84137" cy="84138"/>
          </a:xfrm>
          <a:prstGeom prst="ellipse">
            <a:avLst/>
          </a:prstGeom>
          <a:solidFill>
            <a:srgbClr val="00B8FF"/>
          </a:solidFill>
          <a:ln w="9525" algn="ctr">
            <a:solidFill>
              <a:schemeClr val="tx1"/>
            </a:solidFill>
            <a:round/>
            <a:headEnd/>
            <a:tailEnd/>
          </a:ln>
        </p:spPr>
        <p:txBody>
          <a:bodyPr/>
          <a:lstStyle/>
          <a:p>
            <a:endParaRPr lang="nb-NO"/>
          </a:p>
        </p:txBody>
      </p:sp>
      <p:sp>
        <p:nvSpPr>
          <p:cNvPr id="265" name="Ellipse 264"/>
          <p:cNvSpPr>
            <a:spLocks noChangeArrowheads="1"/>
          </p:cNvSpPr>
          <p:nvPr/>
        </p:nvSpPr>
        <p:spPr bwMode="auto">
          <a:xfrm>
            <a:off x="7048500" y="3165475"/>
            <a:ext cx="82550" cy="82550"/>
          </a:xfrm>
          <a:prstGeom prst="ellipse">
            <a:avLst/>
          </a:prstGeom>
          <a:solidFill>
            <a:srgbClr val="00B8FF"/>
          </a:solidFill>
          <a:ln w="9525" algn="ctr">
            <a:solidFill>
              <a:schemeClr val="tx1"/>
            </a:solidFill>
            <a:round/>
            <a:headEnd/>
            <a:tailEnd/>
          </a:ln>
        </p:spPr>
        <p:txBody>
          <a:bodyPr/>
          <a:lstStyle/>
          <a:p>
            <a:endParaRPr lang="nb-NO"/>
          </a:p>
        </p:txBody>
      </p:sp>
      <p:sp>
        <p:nvSpPr>
          <p:cNvPr id="266" name="TekstSylinder 265"/>
          <p:cNvSpPr txBox="1">
            <a:spLocks noChangeArrowheads="1"/>
          </p:cNvSpPr>
          <p:nvPr/>
        </p:nvSpPr>
        <p:spPr bwMode="auto">
          <a:xfrm>
            <a:off x="6851650" y="3906838"/>
            <a:ext cx="506413" cy="769937"/>
          </a:xfrm>
          <a:prstGeom prst="rect">
            <a:avLst/>
          </a:prstGeom>
          <a:noFill/>
          <a:ln w="9525">
            <a:noFill/>
            <a:miter lim="800000"/>
            <a:headEnd/>
            <a:tailEnd/>
          </a:ln>
        </p:spPr>
        <p:txBody>
          <a:bodyPr wrap="none">
            <a:spAutoFit/>
          </a:bodyPr>
          <a:lstStyle/>
          <a:p>
            <a:r>
              <a:rPr lang="nb-NO" sz="4400" b="1">
                <a:solidFill>
                  <a:srgbClr val="FF0000"/>
                </a:solidFill>
              </a:rPr>
              <a:t>+</a:t>
            </a:r>
          </a:p>
        </p:txBody>
      </p:sp>
      <p:grpSp>
        <p:nvGrpSpPr>
          <p:cNvPr id="31" name="Gruppe 289"/>
          <p:cNvGrpSpPr>
            <a:grpSpLocks/>
          </p:cNvGrpSpPr>
          <p:nvPr/>
        </p:nvGrpSpPr>
        <p:grpSpPr bwMode="auto">
          <a:xfrm>
            <a:off x="676275" y="1497013"/>
            <a:ext cx="8159750" cy="2944812"/>
            <a:chOff x="676894" y="1496291"/>
            <a:chExt cx="8158348" cy="2945080"/>
          </a:xfrm>
        </p:grpSpPr>
        <p:sp>
          <p:nvSpPr>
            <p:cNvPr id="45081" name="Rektangel 266"/>
            <p:cNvSpPr>
              <a:spLocks noChangeArrowheads="1"/>
            </p:cNvSpPr>
            <p:nvPr/>
          </p:nvSpPr>
          <p:spPr bwMode="auto">
            <a:xfrm>
              <a:off x="4049487" y="1650671"/>
              <a:ext cx="95003" cy="296883"/>
            </a:xfrm>
            <a:prstGeom prst="rect">
              <a:avLst/>
            </a:prstGeom>
            <a:solidFill>
              <a:srgbClr val="00B8FF"/>
            </a:solidFill>
            <a:ln w="9525" algn="ctr">
              <a:solidFill>
                <a:schemeClr val="tx1"/>
              </a:solidFill>
              <a:round/>
              <a:headEnd/>
              <a:tailEnd/>
            </a:ln>
          </p:spPr>
          <p:txBody>
            <a:bodyPr/>
            <a:lstStyle/>
            <a:p>
              <a:endParaRPr lang="nb-NO"/>
            </a:p>
          </p:txBody>
        </p:sp>
        <p:cxnSp>
          <p:nvCxnSpPr>
            <p:cNvPr id="45082" name="Rett linje 268"/>
            <p:cNvCxnSpPr>
              <a:cxnSpLocks noChangeShapeType="1"/>
            </p:cNvCxnSpPr>
            <p:nvPr/>
          </p:nvCxnSpPr>
          <p:spPr bwMode="auto">
            <a:xfrm rot="5400000">
              <a:off x="3936672" y="1799112"/>
              <a:ext cx="605641" cy="0"/>
            </a:xfrm>
            <a:prstGeom prst="line">
              <a:avLst/>
            </a:prstGeom>
            <a:noFill/>
            <a:ln w="38100" algn="ctr">
              <a:solidFill>
                <a:srgbClr val="FA062F"/>
              </a:solidFill>
              <a:round/>
              <a:headEnd/>
              <a:tailEnd/>
            </a:ln>
          </p:spPr>
        </p:cxnSp>
        <p:sp>
          <p:nvSpPr>
            <p:cNvPr id="45083" name="Rektangel 269"/>
            <p:cNvSpPr>
              <a:spLocks noChangeArrowheads="1"/>
            </p:cNvSpPr>
            <p:nvPr/>
          </p:nvSpPr>
          <p:spPr bwMode="auto">
            <a:xfrm>
              <a:off x="4381996" y="1650671"/>
              <a:ext cx="95003" cy="296883"/>
            </a:xfrm>
            <a:prstGeom prst="rect">
              <a:avLst/>
            </a:prstGeom>
            <a:solidFill>
              <a:srgbClr val="00B8FF"/>
            </a:solidFill>
            <a:ln w="9525" algn="ctr">
              <a:solidFill>
                <a:schemeClr val="tx1"/>
              </a:solidFill>
              <a:round/>
              <a:headEnd/>
              <a:tailEnd/>
            </a:ln>
          </p:spPr>
          <p:txBody>
            <a:bodyPr/>
            <a:lstStyle/>
            <a:p>
              <a:endParaRPr lang="nb-NO"/>
            </a:p>
          </p:txBody>
        </p:sp>
        <p:cxnSp>
          <p:nvCxnSpPr>
            <p:cNvPr id="45084" name="Rett linje 270"/>
            <p:cNvCxnSpPr>
              <a:cxnSpLocks noChangeShapeType="1"/>
            </p:cNvCxnSpPr>
            <p:nvPr/>
          </p:nvCxnSpPr>
          <p:spPr bwMode="auto">
            <a:xfrm rot="5400000">
              <a:off x="4269181" y="1799112"/>
              <a:ext cx="605641" cy="0"/>
            </a:xfrm>
            <a:prstGeom prst="line">
              <a:avLst/>
            </a:prstGeom>
            <a:noFill/>
            <a:ln w="38100" algn="ctr">
              <a:solidFill>
                <a:srgbClr val="FA062F"/>
              </a:solidFill>
              <a:round/>
              <a:headEnd/>
              <a:tailEnd/>
            </a:ln>
          </p:spPr>
        </p:cxnSp>
        <p:sp>
          <p:nvSpPr>
            <p:cNvPr id="45085" name="Rektangel 271"/>
            <p:cNvSpPr>
              <a:spLocks noChangeArrowheads="1"/>
            </p:cNvSpPr>
            <p:nvPr/>
          </p:nvSpPr>
          <p:spPr bwMode="auto">
            <a:xfrm>
              <a:off x="4702630" y="1650671"/>
              <a:ext cx="95003" cy="296883"/>
            </a:xfrm>
            <a:prstGeom prst="rect">
              <a:avLst/>
            </a:prstGeom>
            <a:solidFill>
              <a:srgbClr val="00B8FF"/>
            </a:solidFill>
            <a:ln w="9525" algn="ctr">
              <a:solidFill>
                <a:schemeClr val="tx1"/>
              </a:solidFill>
              <a:round/>
              <a:headEnd/>
              <a:tailEnd/>
            </a:ln>
          </p:spPr>
          <p:txBody>
            <a:bodyPr/>
            <a:lstStyle/>
            <a:p>
              <a:endParaRPr lang="nb-NO"/>
            </a:p>
          </p:txBody>
        </p:sp>
        <p:cxnSp>
          <p:nvCxnSpPr>
            <p:cNvPr id="45086" name="Rett linje 272"/>
            <p:cNvCxnSpPr>
              <a:cxnSpLocks noChangeShapeType="1"/>
            </p:cNvCxnSpPr>
            <p:nvPr/>
          </p:nvCxnSpPr>
          <p:spPr bwMode="auto">
            <a:xfrm rot="5400000">
              <a:off x="4589815" y="1799112"/>
              <a:ext cx="605641" cy="0"/>
            </a:xfrm>
            <a:prstGeom prst="line">
              <a:avLst/>
            </a:prstGeom>
            <a:noFill/>
            <a:ln w="38100" algn="ctr">
              <a:solidFill>
                <a:srgbClr val="FA062F"/>
              </a:solidFill>
              <a:round/>
              <a:headEnd/>
              <a:tailEnd/>
            </a:ln>
          </p:spPr>
        </p:cxnSp>
        <p:sp>
          <p:nvSpPr>
            <p:cNvPr id="45087" name="Frihåndsform 274"/>
            <p:cNvSpPr>
              <a:spLocks/>
            </p:cNvSpPr>
            <p:nvPr/>
          </p:nvSpPr>
          <p:spPr bwMode="auto">
            <a:xfrm>
              <a:off x="4892634" y="1816925"/>
              <a:ext cx="3942608" cy="1686296"/>
            </a:xfrm>
            <a:custGeom>
              <a:avLst/>
              <a:gdLst>
                <a:gd name="T0" fmla="*/ 0 w 3942608"/>
                <a:gd name="T1" fmla="*/ 0 h 1686296"/>
                <a:gd name="T2" fmla="*/ 3942608 w 3942608"/>
                <a:gd name="T3" fmla="*/ 0 h 1686296"/>
                <a:gd name="T4" fmla="*/ 3942608 w 3942608"/>
                <a:gd name="T5" fmla="*/ 1686296 h 1686296"/>
                <a:gd name="T6" fmla="*/ 0 60000 65536"/>
                <a:gd name="T7" fmla="*/ 0 60000 65536"/>
                <a:gd name="T8" fmla="*/ 0 60000 65536"/>
                <a:gd name="T9" fmla="*/ 0 w 3942608"/>
                <a:gd name="T10" fmla="*/ 0 h 1686296"/>
                <a:gd name="T11" fmla="*/ 3942608 w 3942608"/>
                <a:gd name="T12" fmla="*/ 1686296 h 1686296"/>
              </a:gdLst>
              <a:ahLst/>
              <a:cxnLst>
                <a:cxn ang="T6">
                  <a:pos x="T0" y="T1"/>
                </a:cxn>
                <a:cxn ang="T7">
                  <a:pos x="T2" y="T3"/>
                </a:cxn>
                <a:cxn ang="T8">
                  <a:pos x="T4" y="T5"/>
                </a:cxn>
              </a:cxnLst>
              <a:rect l="T9" t="T10" r="T11" b="T12"/>
              <a:pathLst>
                <a:path w="3942608" h="1686296">
                  <a:moveTo>
                    <a:pt x="0" y="0"/>
                  </a:moveTo>
                  <a:lnTo>
                    <a:pt x="3942608" y="0"/>
                  </a:lnTo>
                  <a:lnTo>
                    <a:pt x="3942608" y="1686296"/>
                  </a:lnTo>
                </a:path>
              </a:pathLst>
            </a:custGeom>
            <a:noFill/>
            <a:ln w="38100" cap="flat" cmpd="sng" algn="ctr">
              <a:solidFill>
                <a:schemeClr val="tx1"/>
              </a:solidFill>
              <a:prstDash val="solid"/>
              <a:round/>
              <a:headEnd type="none" w="med" len="med"/>
              <a:tailEnd type="none" w="med" len="med"/>
            </a:ln>
          </p:spPr>
          <p:txBody>
            <a:bodyPr/>
            <a:lstStyle/>
            <a:p>
              <a:endParaRPr lang="nb-NO"/>
            </a:p>
          </p:txBody>
        </p:sp>
        <p:sp>
          <p:nvSpPr>
            <p:cNvPr id="45088" name="Frihåndsform 276"/>
            <p:cNvSpPr>
              <a:spLocks/>
            </p:cNvSpPr>
            <p:nvPr/>
          </p:nvSpPr>
          <p:spPr bwMode="auto">
            <a:xfrm>
              <a:off x="8431481" y="2612571"/>
              <a:ext cx="213755" cy="1781299"/>
            </a:xfrm>
            <a:custGeom>
              <a:avLst/>
              <a:gdLst>
                <a:gd name="T0" fmla="*/ 0 w 213755"/>
                <a:gd name="T1" fmla="*/ 0 h 1781299"/>
                <a:gd name="T2" fmla="*/ 213755 w 213755"/>
                <a:gd name="T3" fmla="*/ 890649 h 1781299"/>
                <a:gd name="T4" fmla="*/ 71251 w 213755"/>
                <a:gd name="T5" fmla="*/ 1781299 h 1781299"/>
                <a:gd name="T6" fmla="*/ 0 60000 65536"/>
                <a:gd name="T7" fmla="*/ 0 60000 65536"/>
                <a:gd name="T8" fmla="*/ 0 60000 65536"/>
                <a:gd name="T9" fmla="*/ 0 w 213755"/>
                <a:gd name="T10" fmla="*/ 0 h 1781299"/>
                <a:gd name="T11" fmla="*/ 213755 w 213755"/>
                <a:gd name="T12" fmla="*/ 1781299 h 1781299"/>
              </a:gdLst>
              <a:ahLst/>
              <a:cxnLst>
                <a:cxn ang="T6">
                  <a:pos x="T0" y="T1"/>
                </a:cxn>
                <a:cxn ang="T7">
                  <a:pos x="T2" y="T3"/>
                </a:cxn>
                <a:cxn ang="T8">
                  <a:pos x="T4" y="T5"/>
                </a:cxn>
              </a:cxnLst>
              <a:rect l="T9" t="T10" r="T11" b="T12"/>
              <a:pathLst>
                <a:path w="213755" h="1781299">
                  <a:moveTo>
                    <a:pt x="0" y="0"/>
                  </a:moveTo>
                  <a:lnTo>
                    <a:pt x="213755" y="890649"/>
                  </a:lnTo>
                  <a:lnTo>
                    <a:pt x="71251" y="1781299"/>
                  </a:lnTo>
                </a:path>
              </a:pathLst>
            </a:custGeom>
            <a:noFill/>
            <a:ln w="9525" cap="flat" cmpd="sng" algn="ctr">
              <a:solidFill>
                <a:schemeClr val="tx1"/>
              </a:solidFill>
              <a:prstDash val="solid"/>
              <a:round/>
              <a:headEnd type="none" w="med" len="med"/>
              <a:tailEnd type="none" w="med" len="med"/>
            </a:ln>
          </p:spPr>
          <p:txBody>
            <a:bodyPr/>
            <a:lstStyle/>
            <a:p>
              <a:endParaRPr lang="nb-NO"/>
            </a:p>
          </p:txBody>
        </p:sp>
        <p:cxnSp>
          <p:nvCxnSpPr>
            <p:cNvPr id="45089" name="Rett linje 278"/>
            <p:cNvCxnSpPr>
              <a:cxnSpLocks noChangeShapeType="1"/>
              <a:stCxn id="45087" idx="2"/>
              <a:endCxn id="45088" idx="1"/>
            </p:cNvCxnSpPr>
            <p:nvPr/>
          </p:nvCxnSpPr>
          <p:spPr bwMode="auto">
            <a:xfrm flipH="1" flipV="1">
              <a:off x="8645236" y="3503220"/>
              <a:ext cx="190006" cy="1"/>
            </a:xfrm>
            <a:prstGeom prst="line">
              <a:avLst/>
            </a:prstGeom>
            <a:noFill/>
            <a:ln w="38100" algn="ctr">
              <a:solidFill>
                <a:schemeClr val="tx1"/>
              </a:solidFill>
              <a:round/>
              <a:headEnd/>
              <a:tailEnd/>
            </a:ln>
          </p:spPr>
        </p:cxnSp>
        <p:sp>
          <p:nvSpPr>
            <p:cNvPr id="45090" name="TekstSylinder 280"/>
            <p:cNvSpPr txBox="1">
              <a:spLocks noChangeArrowheads="1"/>
            </p:cNvSpPr>
            <p:nvPr/>
          </p:nvSpPr>
          <p:spPr bwMode="auto">
            <a:xfrm>
              <a:off x="4918530" y="1843060"/>
              <a:ext cx="506783" cy="769511"/>
            </a:xfrm>
            <a:prstGeom prst="rect">
              <a:avLst/>
            </a:prstGeom>
            <a:noFill/>
            <a:ln w="9525">
              <a:noFill/>
              <a:miter lim="800000"/>
              <a:headEnd/>
              <a:tailEnd/>
            </a:ln>
          </p:spPr>
          <p:txBody>
            <a:bodyPr wrap="none">
              <a:spAutoFit/>
            </a:bodyPr>
            <a:lstStyle/>
            <a:p>
              <a:r>
                <a:rPr lang="nb-NO" sz="4400" b="1">
                  <a:solidFill>
                    <a:srgbClr val="FF0000"/>
                  </a:solidFill>
                </a:rPr>
                <a:t>+</a:t>
              </a:r>
            </a:p>
          </p:txBody>
        </p:sp>
        <p:sp>
          <p:nvSpPr>
            <p:cNvPr id="45091" name="TekstSylinder 281"/>
            <p:cNvSpPr txBox="1">
              <a:spLocks noChangeArrowheads="1"/>
            </p:cNvSpPr>
            <p:nvPr/>
          </p:nvSpPr>
          <p:spPr bwMode="auto">
            <a:xfrm>
              <a:off x="3538846" y="1794536"/>
              <a:ext cx="466714" cy="769511"/>
            </a:xfrm>
            <a:prstGeom prst="rect">
              <a:avLst/>
            </a:prstGeom>
            <a:noFill/>
            <a:ln w="9525">
              <a:noFill/>
              <a:miter lim="800000"/>
              <a:headEnd/>
              <a:tailEnd/>
            </a:ln>
          </p:spPr>
          <p:txBody>
            <a:bodyPr wrap="none">
              <a:spAutoFit/>
            </a:bodyPr>
            <a:lstStyle/>
            <a:p>
              <a:r>
                <a:rPr lang="nb-NO" sz="4400" b="1">
                  <a:solidFill>
                    <a:srgbClr val="0000FF"/>
                  </a:solidFill>
                </a:rPr>
                <a:t>–</a:t>
              </a:r>
            </a:p>
          </p:txBody>
        </p:sp>
        <p:sp>
          <p:nvSpPr>
            <p:cNvPr id="45092" name="Frihåndsform 282"/>
            <p:cNvSpPr>
              <a:spLocks/>
            </p:cNvSpPr>
            <p:nvPr/>
          </p:nvSpPr>
          <p:spPr bwMode="auto">
            <a:xfrm>
              <a:off x="676894" y="1816925"/>
              <a:ext cx="3360716" cy="1745672"/>
            </a:xfrm>
            <a:custGeom>
              <a:avLst/>
              <a:gdLst>
                <a:gd name="T0" fmla="*/ 3360716 w 3360716"/>
                <a:gd name="T1" fmla="*/ 0 h 1769423"/>
                <a:gd name="T2" fmla="*/ 0 w 3360716"/>
                <a:gd name="T3" fmla="*/ 0 h 1769423"/>
                <a:gd name="T4" fmla="*/ 0 w 3360716"/>
                <a:gd name="T5" fmla="*/ 1117599 h 1769423"/>
                <a:gd name="T6" fmla="*/ 71251 w 3360716"/>
                <a:gd name="T7" fmla="*/ 1117599 h 1769423"/>
                <a:gd name="T8" fmla="*/ 0 60000 65536"/>
                <a:gd name="T9" fmla="*/ 0 60000 65536"/>
                <a:gd name="T10" fmla="*/ 0 60000 65536"/>
                <a:gd name="T11" fmla="*/ 0 60000 65536"/>
                <a:gd name="T12" fmla="*/ 0 w 3360716"/>
                <a:gd name="T13" fmla="*/ 0 h 1769423"/>
                <a:gd name="T14" fmla="*/ 3360716 w 3360716"/>
                <a:gd name="T15" fmla="*/ 1769423 h 1769423"/>
              </a:gdLst>
              <a:ahLst/>
              <a:cxnLst>
                <a:cxn ang="T8">
                  <a:pos x="T0" y="T1"/>
                </a:cxn>
                <a:cxn ang="T9">
                  <a:pos x="T2" y="T3"/>
                </a:cxn>
                <a:cxn ang="T10">
                  <a:pos x="T4" y="T5"/>
                </a:cxn>
                <a:cxn ang="T11">
                  <a:pos x="T6" y="T7"/>
                </a:cxn>
              </a:cxnLst>
              <a:rect l="T12" t="T13" r="T14" b="T15"/>
              <a:pathLst>
                <a:path w="3360716" h="1769423">
                  <a:moveTo>
                    <a:pt x="3360716" y="0"/>
                  </a:moveTo>
                  <a:lnTo>
                    <a:pt x="0" y="0"/>
                  </a:lnTo>
                  <a:lnTo>
                    <a:pt x="0" y="1769423"/>
                  </a:lnTo>
                  <a:lnTo>
                    <a:pt x="71251" y="1769423"/>
                  </a:lnTo>
                </a:path>
              </a:pathLst>
            </a:custGeom>
            <a:noFill/>
            <a:ln w="38100" cap="flat" cmpd="sng" algn="ctr">
              <a:solidFill>
                <a:schemeClr val="tx1"/>
              </a:solidFill>
              <a:prstDash val="solid"/>
              <a:round/>
              <a:headEnd type="none" w="med" len="med"/>
              <a:tailEnd type="none" w="med" len="med"/>
            </a:ln>
          </p:spPr>
          <p:txBody>
            <a:bodyPr/>
            <a:lstStyle/>
            <a:p>
              <a:endParaRPr lang="nb-NO"/>
            </a:p>
          </p:txBody>
        </p:sp>
        <p:sp>
          <p:nvSpPr>
            <p:cNvPr id="45093" name="Frihåndsform 284"/>
            <p:cNvSpPr>
              <a:spLocks/>
            </p:cNvSpPr>
            <p:nvPr/>
          </p:nvSpPr>
          <p:spPr bwMode="auto">
            <a:xfrm>
              <a:off x="748145" y="2766951"/>
              <a:ext cx="154380" cy="1674420"/>
            </a:xfrm>
            <a:custGeom>
              <a:avLst/>
              <a:gdLst>
                <a:gd name="T0" fmla="*/ 106878 w 154380"/>
                <a:gd name="T1" fmla="*/ 0 h 1674420"/>
                <a:gd name="T2" fmla="*/ 0 w 154380"/>
                <a:gd name="T3" fmla="*/ 807522 h 1674420"/>
                <a:gd name="T4" fmla="*/ 154380 w 154380"/>
                <a:gd name="T5" fmla="*/ 1674420 h 1674420"/>
                <a:gd name="T6" fmla="*/ 0 60000 65536"/>
                <a:gd name="T7" fmla="*/ 0 60000 65536"/>
                <a:gd name="T8" fmla="*/ 0 60000 65536"/>
                <a:gd name="T9" fmla="*/ 0 w 154380"/>
                <a:gd name="T10" fmla="*/ 0 h 1674420"/>
                <a:gd name="T11" fmla="*/ 154380 w 154380"/>
                <a:gd name="T12" fmla="*/ 1674420 h 1674420"/>
              </a:gdLst>
              <a:ahLst/>
              <a:cxnLst>
                <a:cxn ang="T6">
                  <a:pos x="T0" y="T1"/>
                </a:cxn>
                <a:cxn ang="T7">
                  <a:pos x="T2" y="T3"/>
                </a:cxn>
                <a:cxn ang="T8">
                  <a:pos x="T4" y="T5"/>
                </a:cxn>
              </a:cxnLst>
              <a:rect l="T9" t="T10" r="T11" b="T12"/>
              <a:pathLst>
                <a:path w="154380" h="1674420">
                  <a:moveTo>
                    <a:pt x="106878" y="0"/>
                  </a:moveTo>
                  <a:lnTo>
                    <a:pt x="0" y="807522"/>
                  </a:lnTo>
                  <a:lnTo>
                    <a:pt x="154380" y="1674420"/>
                  </a:lnTo>
                </a:path>
              </a:pathLst>
            </a:custGeom>
            <a:noFill/>
            <a:ln w="9525" cap="flat" cmpd="sng" algn="ctr">
              <a:solidFill>
                <a:schemeClr val="tx1"/>
              </a:solidFill>
              <a:prstDash val="solid"/>
              <a:round/>
              <a:headEnd type="none" w="med" len="med"/>
              <a:tailEnd type="none" w="med" len="med"/>
            </a:ln>
          </p:spPr>
          <p:txBody>
            <a:bodyPr/>
            <a:lstStyle/>
            <a:p>
              <a:endParaRPr lang="nb-NO"/>
            </a:p>
          </p:txBody>
        </p:sp>
      </p:grpSp>
      <p:sp>
        <p:nvSpPr>
          <p:cNvPr id="286" name="TekstSylinder 285"/>
          <p:cNvSpPr txBox="1">
            <a:spLocks noChangeArrowheads="1"/>
          </p:cNvSpPr>
          <p:nvPr/>
        </p:nvSpPr>
        <p:spPr bwMode="auto">
          <a:xfrm>
            <a:off x="5616575" y="3906838"/>
            <a:ext cx="506413" cy="769937"/>
          </a:xfrm>
          <a:prstGeom prst="rect">
            <a:avLst/>
          </a:prstGeom>
          <a:noFill/>
          <a:ln w="9525">
            <a:noFill/>
            <a:miter lim="800000"/>
            <a:headEnd/>
            <a:tailEnd/>
          </a:ln>
        </p:spPr>
        <p:txBody>
          <a:bodyPr wrap="none">
            <a:spAutoFit/>
          </a:bodyPr>
          <a:lstStyle/>
          <a:p>
            <a:r>
              <a:rPr lang="nb-NO" sz="4400" b="1">
                <a:solidFill>
                  <a:srgbClr val="FF0000"/>
                </a:solidFill>
              </a:rPr>
              <a:t>+</a:t>
            </a:r>
          </a:p>
        </p:txBody>
      </p:sp>
      <p:sp>
        <p:nvSpPr>
          <p:cNvPr id="287" name="TekstSylinder 286"/>
          <p:cNvSpPr txBox="1">
            <a:spLocks noChangeArrowheads="1"/>
          </p:cNvSpPr>
          <p:nvPr/>
        </p:nvSpPr>
        <p:spPr bwMode="auto">
          <a:xfrm>
            <a:off x="4370388" y="3906838"/>
            <a:ext cx="506412" cy="769937"/>
          </a:xfrm>
          <a:prstGeom prst="rect">
            <a:avLst/>
          </a:prstGeom>
          <a:noFill/>
          <a:ln w="9525">
            <a:noFill/>
            <a:miter lim="800000"/>
            <a:headEnd/>
            <a:tailEnd/>
          </a:ln>
        </p:spPr>
        <p:txBody>
          <a:bodyPr wrap="none">
            <a:spAutoFit/>
          </a:bodyPr>
          <a:lstStyle/>
          <a:p>
            <a:r>
              <a:rPr lang="nb-NO" sz="4400" b="1">
                <a:solidFill>
                  <a:srgbClr val="FF0000"/>
                </a:solidFill>
              </a:rPr>
              <a:t>+</a:t>
            </a:r>
          </a:p>
        </p:txBody>
      </p:sp>
      <p:sp>
        <p:nvSpPr>
          <p:cNvPr id="288" name="TekstSylinder 287"/>
          <p:cNvSpPr txBox="1">
            <a:spLocks noChangeArrowheads="1"/>
          </p:cNvSpPr>
          <p:nvPr/>
        </p:nvSpPr>
        <p:spPr bwMode="auto">
          <a:xfrm>
            <a:off x="3087688" y="3906838"/>
            <a:ext cx="506412" cy="769937"/>
          </a:xfrm>
          <a:prstGeom prst="rect">
            <a:avLst/>
          </a:prstGeom>
          <a:noFill/>
          <a:ln w="9525">
            <a:noFill/>
            <a:miter lim="800000"/>
            <a:headEnd/>
            <a:tailEnd/>
          </a:ln>
        </p:spPr>
        <p:txBody>
          <a:bodyPr wrap="none">
            <a:spAutoFit/>
          </a:bodyPr>
          <a:lstStyle/>
          <a:p>
            <a:r>
              <a:rPr lang="nb-NO" sz="4400" b="1">
                <a:solidFill>
                  <a:srgbClr val="FF0000"/>
                </a:solidFill>
              </a:rPr>
              <a:t>+</a:t>
            </a:r>
          </a:p>
        </p:txBody>
      </p:sp>
      <p:sp>
        <p:nvSpPr>
          <p:cNvPr id="289" name="TekstSylinder 288"/>
          <p:cNvSpPr txBox="1">
            <a:spLocks noChangeArrowheads="1"/>
          </p:cNvSpPr>
          <p:nvPr/>
        </p:nvSpPr>
        <p:spPr bwMode="auto">
          <a:xfrm>
            <a:off x="1781175" y="3906838"/>
            <a:ext cx="506413" cy="769937"/>
          </a:xfrm>
          <a:prstGeom prst="rect">
            <a:avLst/>
          </a:prstGeom>
          <a:noFill/>
          <a:ln w="9525">
            <a:noFill/>
            <a:miter lim="800000"/>
            <a:headEnd/>
            <a:tailEnd/>
          </a:ln>
        </p:spPr>
        <p:txBody>
          <a:bodyPr wrap="none">
            <a:spAutoFit/>
          </a:bodyPr>
          <a:lstStyle/>
          <a:p>
            <a:r>
              <a:rPr lang="nb-NO" sz="4400" b="1">
                <a:solidFill>
                  <a:srgbClr val="FF0000"/>
                </a:solidFill>
              </a:rPr>
              <a:t>+</a:t>
            </a:r>
          </a:p>
        </p:txBody>
      </p:sp>
      <p:sp>
        <p:nvSpPr>
          <p:cNvPr id="291" name="Pil ned 290"/>
          <p:cNvSpPr/>
          <p:nvPr/>
        </p:nvSpPr>
        <p:spPr bwMode="auto">
          <a:xfrm rot="16200000" flipH="1">
            <a:off x="4452938" y="944563"/>
            <a:ext cx="493712" cy="340201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vert" anchor="ctr"/>
          <a:lstStyle/>
          <a:p>
            <a:pPr algn="ctr">
              <a:buFont typeface="Times" pitchFamily="16" charset="0"/>
              <a:buNone/>
              <a:defRPr/>
            </a:pPr>
            <a:r>
              <a:rPr lang="nb-NO" sz="1800" dirty="0">
                <a:latin typeface="Times" pitchFamily="16" charset="0"/>
              </a:rPr>
              <a:t>Strøm av negative ladninger</a:t>
            </a:r>
          </a:p>
        </p:txBody>
      </p:sp>
      <p:sp>
        <p:nvSpPr>
          <p:cNvPr id="292" name="Pil ned 291"/>
          <p:cNvSpPr/>
          <p:nvPr/>
        </p:nvSpPr>
        <p:spPr bwMode="auto">
          <a:xfrm rot="5400000">
            <a:off x="4468090" y="3417128"/>
            <a:ext cx="492829" cy="3467595"/>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vert270" anchor="ctr"/>
          <a:lstStyle/>
          <a:p>
            <a:pPr algn="ctr">
              <a:buFont typeface="Times" pitchFamily="16" charset="0"/>
              <a:buNone/>
              <a:defRPr/>
            </a:pPr>
            <a:r>
              <a:rPr lang="nb-NO" sz="1800" dirty="0">
                <a:latin typeface="Times" pitchFamily="16" charset="0"/>
              </a:rPr>
              <a:t>Strøm av positiv ladning</a:t>
            </a:r>
          </a:p>
        </p:txBody>
      </p:sp>
      <p:sp>
        <p:nvSpPr>
          <p:cNvPr id="293" name="TekstSylinder 292"/>
          <p:cNvSpPr txBox="1">
            <a:spLocks noChangeArrowheads="1"/>
          </p:cNvSpPr>
          <p:nvPr/>
        </p:nvSpPr>
        <p:spPr bwMode="auto">
          <a:xfrm>
            <a:off x="3729038" y="5380038"/>
            <a:ext cx="2097087" cy="461962"/>
          </a:xfrm>
          <a:prstGeom prst="rect">
            <a:avLst/>
          </a:prstGeom>
          <a:noFill/>
          <a:ln w="9525">
            <a:noFill/>
            <a:miter lim="800000"/>
            <a:headEnd/>
            <a:tailEnd/>
          </a:ln>
        </p:spPr>
        <p:txBody>
          <a:bodyPr wrap="none">
            <a:spAutoFit/>
          </a:bodyPr>
          <a:lstStyle/>
          <a:p>
            <a:r>
              <a:rPr lang="nb-NO">
                <a:solidFill>
                  <a:srgbClr val="FF0000"/>
                </a:solidFill>
              </a:rPr>
              <a:t>Strømretningen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par>
                          <p:cTn id="25" fill="hold" nodeType="afterGroup">
                            <p:stCondLst>
                              <p:cond delay="5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261"/>
                                        </p:tgtEl>
                                        <p:attrNameLst>
                                          <p:attrName>style.visibility</p:attrName>
                                        </p:attrNameLst>
                                      </p:cBhvr>
                                      <p:to>
                                        <p:strVal val="visible"/>
                                      </p:to>
                                    </p:set>
                                    <p:animEffect transition="in" filter="fade">
                                      <p:cBhvr>
                                        <p:cTn id="33" dur="2000"/>
                                        <p:tgtEl>
                                          <p:spTgt spid="26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62"/>
                                        </p:tgtEl>
                                        <p:attrNameLst>
                                          <p:attrName>style.visibility</p:attrName>
                                        </p:attrNameLst>
                                      </p:cBhvr>
                                      <p:to>
                                        <p:strVal val="visible"/>
                                      </p:to>
                                    </p:set>
                                    <p:animEffect transition="in" filter="fade">
                                      <p:cBhvr>
                                        <p:cTn id="36" dur="2000"/>
                                        <p:tgtEl>
                                          <p:spTgt spid="26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63"/>
                                        </p:tgtEl>
                                        <p:attrNameLst>
                                          <p:attrName>style.visibility</p:attrName>
                                        </p:attrNameLst>
                                      </p:cBhvr>
                                      <p:to>
                                        <p:strVal val="visible"/>
                                      </p:to>
                                    </p:set>
                                    <p:animEffect transition="in" filter="fade">
                                      <p:cBhvr>
                                        <p:cTn id="39" dur="2000"/>
                                        <p:tgtEl>
                                          <p:spTgt spid="263"/>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4"/>
                                        </p:tgtEl>
                                        <p:attrNameLst>
                                          <p:attrName>style.visibility</p:attrName>
                                        </p:attrNameLst>
                                      </p:cBhvr>
                                      <p:to>
                                        <p:strVal val="visible"/>
                                      </p:to>
                                    </p:set>
                                    <p:animEffect transition="in" filter="fade">
                                      <p:cBhvr>
                                        <p:cTn id="42" dur="2000"/>
                                        <p:tgtEl>
                                          <p:spTgt spid="26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65"/>
                                        </p:tgtEl>
                                        <p:attrNameLst>
                                          <p:attrName>style.visibility</p:attrName>
                                        </p:attrNameLst>
                                      </p:cBhvr>
                                      <p:to>
                                        <p:strVal val="visible"/>
                                      </p:to>
                                    </p:set>
                                    <p:animEffect transition="in" filter="fade">
                                      <p:cBhvr>
                                        <p:cTn id="45" dur="2000"/>
                                        <p:tgtEl>
                                          <p:spTgt spid="2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childTnLst>
                                </p:cTn>
                              </p:par>
                            </p:childTnLst>
                          </p:cTn>
                        </p:par>
                        <p:par>
                          <p:cTn id="51" fill="hold" nodeType="with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grpId="0" nodeType="clickEffect">
                                  <p:stCondLst>
                                    <p:cond delay="0"/>
                                  </p:stCondLst>
                                  <p:childTnLst>
                                    <p:animMotion origin="layout" path="M 2.77778E-6 -3.70028E-8 L 0.03003 -0.02012 C 0.03628 -0.02475 0.04583 -0.02706 0.05555 -0.02706 C 0.06684 -0.02706 0.07587 -0.02475 0.08212 -0.02012 L 0.11232 -3.70028E-8 " pathEditMode="relative" rAng="0" ptsTypes="FffFF">
                                      <p:cBhvr>
                                        <p:cTn id="58" dur="2000" fill="hold"/>
                                        <p:tgtEl>
                                          <p:spTgt spid="265"/>
                                        </p:tgtEl>
                                        <p:attrNameLst>
                                          <p:attrName>ppt_x</p:attrName>
                                          <p:attrName>ppt_y</p:attrName>
                                        </p:attrNameLst>
                                      </p:cBhvr>
                                      <p:rCtr x="5600" y="-1400"/>
                                    </p:animMotion>
                                  </p:child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266"/>
                                        </p:tgtEl>
                                        <p:attrNameLst>
                                          <p:attrName>style.visibility</p:attrName>
                                        </p:attrNameLst>
                                      </p:cBhvr>
                                      <p:to>
                                        <p:strVal val="visible"/>
                                      </p:to>
                                    </p:set>
                                    <p:animEffect transition="in" filter="fade">
                                      <p:cBhvr>
                                        <p:cTn id="62" dur="2000"/>
                                        <p:tgtEl>
                                          <p:spTgt spid="2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4" presetClass="path" presetSubtype="0" accel="50000" decel="50000" fill="hold" grpId="0" nodeType="clickEffect">
                                  <p:stCondLst>
                                    <p:cond delay="0"/>
                                  </p:stCondLst>
                                  <p:childTnLst>
                                    <p:animMotion origin="layout" path="M 4.16667E-6 -3.70028E-8 L 0.0342 -0.02382 C 0.04149 -0.02937 0.05208 -0.03215 0.06336 -0.03215 C 0.07621 -0.03215 0.08628 -0.02937 0.09357 -0.02382 L 0.12795 -3.70028E-8 " pathEditMode="relative" rAng="0" ptsTypes="FffFF">
                                      <p:cBhvr>
                                        <p:cTn id="66" dur="2000" fill="hold"/>
                                        <p:tgtEl>
                                          <p:spTgt spid="264"/>
                                        </p:tgtEl>
                                        <p:attrNameLst>
                                          <p:attrName>ppt_x</p:attrName>
                                          <p:attrName>ppt_y</p:attrName>
                                        </p:attrNameLst>
                                      </p:cBhvr>
                                      <p:rCtr x="6400" y="-1600"/>
                                    </p:animMotion>
                                  </p:childTnLst>
                                </p:cTn>
                              </p:par>
                            </p:childTnLst>
                          </p:cTn>
                        </p:par>
                        <p:par>
                          <p:cTn id="67" fill="hold" nodeType="afterGroup">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86"/>
                                        </p:tgtEl>
                                        <p:attrNameLst>
                                          <p:attrName>style.visibility</p:attrName>
                                        </p:attrNameLst>
                                      </p:cBhvr>
                                      <p:to>
                                        <p:strVal val="visible"/>
                                      </p:to>
                                    </p:set>
                                    <p:animEffect transition="in" filter="fade">
                                      <p:cBhvr>
                                        <p:cTn id="70" dur="2000"/>
                                        <p:tgtEl>
                                          <p:spTgt spid="286"/>
                                        </p:tgtEl>
                                      </p:cBhvr>
                                    </p:animEffect>
                                  </p:childTnLst>
                                </p:cTn>
                              </p:par>
                              <p:par>
                                <p:cTn id="71" presetID="10" presetClass="exit" presetSubtype="0" fill="hold" grpId="1" nodeType="withEffect">
                                  <p:stCondLst>
                                    <p:cond delay="0"/>
                                  </p:stCondLst>
                                  <p:childTnLst>
                                    <p:animEffect transition="out" filter="fade">
                                      <p:cBhvr>
                                        <p:cTn id="72" dur="2000"/>
                                        <p:tgtEl>
                                          <p:spTgt spid="266"/>
                                        </p:tgtEl>
                                      </p:cBhvr>
                                    </p:animEffect>
                                    <p:set>
                                      <p:cBhvr>
                                        <p:cTn id="73" dur="1" fill="hold">
                                          <p:stCondLst>
                                            <p:cond delay="1999"/>
                                          </p:stCondLst>
                                        </p:cTn>
                                        <p:tgtEl>
                                          <p:spTgt spid="26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4" presetClass="path" presetSubtype="0" accel="50000" decel="50000" fill="hold" grpId="0" nodeType="clickEffect">
                                  <p:stCondLst>
                                    <p:cond delay="0"/>
                                  </p:stCondLst>
                                  <p:childTnLst>
                                    <p:animMotion origin="layout" path="M 0.0033 0.00185 L 0.03854 -0.02197 C 0.04601 -0.02752 0.05695 -0.03029 0.0684 -0.03029 C 0.08177 -0.03029 0.09219 -0.02752 0.09965 -0.02197 L 0.13524 0.00185 " pathEditMode="relative" rAng="0" ptsTypes="FffFF">
                                      <p:cBhvr>
                                        <p:cTn id="77" dur="2000" fill="hold"/>
                                        <p:tgtEl>
                                          <p:spTgt spid="263"/>
                                        </p:tgtEl>
                                        <p:attrNameLst>
                                          <p:attrName>ppt_x</p:attrName>
                                          <p:attrName>ppt_y</p:attrName>
                                        </p:attrNameLst>
                                      </p:cBhvr>
                                      <p:rCtr x="6600" y="-1600"/>
                                    </p:animMotion>
                                  </p:childTnLst>
                                </p:cTn>
                              </p:par>
                            </p:childTnLst>
                          </p:cTn>
                        </p:par>
                        <p:par>
                          <p:cTn id="78" fill="hold" nodeType="afterGroup">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287"/>
                                        </p:tgtEl>
                                        <p:attrNameLst>
                                          <p:attrName>style.visibility</p:attrName>
                                        </p:attrNameLst>
                                      </p:cBhvr>
                                      <p:to>
                                        <p:strVal val="visible"/>
                                      </p:to>
                                    </p:set>
                                    <p:animEffect transition="in" filter="fade">
                                      <p:cBhvr>
                                        <p:cTn id="81" dur="2000"/>
                                        <p:tgtEl>
                                          <p:spTgt spid="287"/>
                                        </p:tgtEl>
                                      </p:cBhvr>
                                    </p:animEffect>
                                  </p:childTnLst>
                                </p:cTn>
                              </p:par>
                              <p:par>
                                <p:cTn id="82" presetID="10" presetClass="exit" presetSubtype="0" fill="hold" grpId="1" nodeType="withEffect">
                                  <p:stCondLst>
                                    <p:cond delay="0"/>
                                  </p:stCondLst>
                                  <p:childTnLst>
                                    <p:animEffect transition="out" filter="fade">
                                      <p:cBhvr>
                                        <p:cTn id="83" dur="2000"/>
                                        <p:tgtEl>
                                          <p:spTgt spid="286"/>
                                        </p:tgtEl>
                                      </p:cBhvr>
                                    </p:animEffect>
                                    <p:set>
                                      <p:cBhvr>
                                        <p:cTn id="84" dur="1" fill="hold">
                                          <p:stCondLst>
                                            <p:cond delay="1999"/>
                                          </p:stCondLst>
                                        </p:cTn>
                                        <p:tgtEl>
                                          <p:spTgt spid="286"/>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4" presetClass="path" presetSubtype="0" accel="50000" decel="50000" fill="hold" grpId="0" nodeType="clickEffect">
                                  <p:stCondLst>
                                    <p:cond delay="0"/>
                                  </p:stCondLst>
                                  <p:childTnLst>
                                    <p:animMotion origin="layout" path="M 1.94444E-6 -3.56152E-6 L 0.03871 -0.02775 C 0.04687 -0.03399 0.05903 -0.03746 0.0717 -0.03746 C 0.08611 -0.03746 0.09774 -0.03399 0.1059 -0.02775 L 0.14479 -3.56152E-6 " pathEditMode="relative" rAng="0" ptsTypes="FffFF">
                                      <p:cBhvr>
                                        <p:cTn id="88" dur="2000" fill="hold"/>
                                        <p:tgtEl>
                                          <p:spTgt spid="262"/>
                                        </p:tgtEl>
                                        <p:attrNameLst>
                                          <p:attrName>ppt_x</p:attrName>
                                          <p:attrName>ppt_y</p:attrName>
                                        </p:attrNameLst>
                                      </p:cBhvr>
                                      <p:rCtr x="7200" y="-1900"/>
                                    </p:animMotion>
                                  </p:childTnLst>
                                </p:cTn>
                              </p:par>
                            </p:childTnLst>
                          </p:cTn>
                        </p:par>
                        <p:par>
                          <p:cTn id="89" fill="hold" nodeType="afterGroup">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288"/>
                                        </p:tgtEl>
                                        <p:attrNameLst>
                                          <p:attrName>style.visibility</p:attrName>
                                        </p:attrNameLst>
                                      </p:cBhvr>
                                      <p:to>
                                        <p:strVal val="visible"/>
                                      </p:to>
                                    </p:set>
                                    <p:animEffect transition="in" filter="fade">
                                      <p:cBhvr>
                                        <p:cTn id="92" dur="2000"/>
                                        <p:tgtEl>
                                          <p:spTgt spid="288"/>
                                        </p:tgtEl>
                                      </p:cBhvr>
                                    </p:animEffect>
                                  </p:childTnLst>
                                </p:cTn>
                              </p:par>
                              <p:par>
                                <p:cTn id="93" presetID="10" presetClass="exit" presetSubtype="0" fill="hold" grpId="1" nodeType="withEffect">
                                  <p:stCondLst>
                                    <p:cond delay="0"/>
                                  </p:stCondLst>
                                  <p:childTnLst>
                                    <p:animEffect transition="out" filter="fade">
                                      <p:cBhvr>
                                        <p:cTn id="94" dur="2000"/>
                                        <p:tgtEl>
                                          <p:spTgt spid="287"/>
                                        </p:tgtEl>
                                      </p:cBhvr>
                                    </p:animEffect>
                                    <p:set>
                                      <p:cBhvr>
                                        <p:cTn id="95" dur="1" fill="hold">
                                          <p:stCondLst>
                                            <p:cond delay="1999"/>
                                          </p:stCondLst>
                                        </p:cTn>
                                        <p:tgtEl>
                                          <p:spTgt spid="28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4" presetClass="path" presetSubtype="0" accel="50000" decel="50000" fill="hold" grpId="0" nodeType="clickEffect">
                                  <p:stCondLst>
                                    <p:cond delay="0"/>
                                  </p:stCondLst>
                                  <p:childTnLst>
                                    <p:animMotion origin="layout" path="M 8.33333E-7 4.32007E-6 L 0.03802 -0.02776 C 0.04601 -0.03423 0.05799 -0.03747 0.07049 -0.03747 C 0.08455 -0.03747 0.09601 -0.03423 0.10399 -0.02776 L 0.14219 4.32007E-6 " pathEditMode="relative" rAng="0" ptsTypes="FffFF">
                                      <p:cBhvr>
                                        <p:cTn id="99" dur="2000" fill="hold"/>
                                        <p:tgtEl>
                                          <p:spTgt spid="261"/>
                                        </p:tgtEl>
                                        <p:attrNameLst>
                                          <p:attrName>ppt_x</p:attrName>
                                          <p:attrName>ppt_y</p:attrName>
                                        </p:attrNameLst>
                                      </p:cBhvr>
                                      <p:rCtr x="7100" y="-1900"/>
                                    </p:animMotion>
                                  </p:childTnLst>
                                </p:cTn>
                              </p:par>
                            </p:childTnLst>
                          </p:cTn>
                        </p:par>
                        <p:par>
                          <p:cTn id="100" fill="hold" nodeType="afterGroup">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289"/>
                                        </p:tgtEl>
                                        <p:attrNameLst>
                                          <p:attrName>style.visibility</p:attrName>
                                        </p:attrNameLst>
                                      </p:cBhvr>
                                      <p:to>
                                        <p:strVal val="visible"/>
                                      </p:to>
                                    </p:set>
                                    <p:animEffect transition="in" filter="fade">
                                      <p:cBhvr>
                                        <p:cTn id="103" dur="2000"/>
                                        <p:tgtEl>
                                          <p:spTgt spid="289"/>
                                        </p:tgtEl>
                                      </p:cBhvr>
                                    </p:animEffect>
                                  </p:childTnLst>
                                </p:cTn>
                              </p:par>
                              <p:par>
                                <p:cTn id="104" presetID="10" presetClass="exit" presetSubtype="0" fill="hold" grpId="1" nodeType="withEffect">
                                  <p:stCondLst>
                                    <p:cond delay="0"/>
                                  </p:stCondLst>
                                  <p:childTnLst>
                                    <p:animEffect transition="out" filter="fade">
                                      <p:cBhvr>
                                        <p:cTn id="105" dur="2000"/>
                                        <p:tgtEl>
                                          <p:spTgt spid="288"/>
                                        </p:tgtEl>
                                      </p:cBhvr>
                                    </p:animEffect>
                                    <p:set>
                                      <p:cBhvr>
                                        <p:cTn id="106" dur="1" fill="hold">
                                          <p:stCondLst>
                                            <p:cond delay="1999"/>
                                          </p:stCondLst>
                                        </p:cTn>
                                        <p:tgtEl>
                                          <p:spTgt spid="288"/>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91"/>
                                        </p:tgtEl>
                                        <p:attrNameLst>
                                          <p:attrName>style.visibility</p:attrName>
                                        </p:attrNameLst>
                                      </p:cBhvr>
                                      <p:to>
                                        <p:strVal val="visible"/>
                                      </p:to>
                                    </p:set>
                                    <p:animEffect transition="in" filter="fade">
                                      <p:cBhvr>
                                        <p:cTn id="111" dur="2000"/>
                                        <p:tgtEl>
                                          <p:spTgt spid="29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nodeType="clickEffect">
                                  <p:stCondLst>
                                    <p:cond delay="0"/>
                                  </p:stCondLst>
                                  <p:childTnLst>
                                    <p:set>
                                      <p:cBhvr>
                                        <p:cTn id="115" dur="1" fill="hold">
                                          <p:stCondLst>
                                            <p:cond delay="0"/>
                                          </p:stCondLst>
                                        </p:cTn>
                                        <p:tgtEl>
                                          <p:spTgt spid="292"/>
                                        </p:tgtEl>
                                        <p:attrNameLst>
                                          <p:attrName>style.visibility</p:attrName>
                                        </p:attrNameLst>
                                      </p:cBhvr>
                                      <p:to>
                                        <p:strVal val="visible"/>
                                      </p:to>
                                    </p:set>
                                    <p:animEffect transition="in" filter="fade">
                                      <p:cBhvr>
                                        <p:cTn id="116" dur="2000"/>
                                        <p:tgtEl>
                                          <p:spTgt spid="292"/>
                                        </p:tgtEl>
                                      </p:cBhvr>
                                    </p:animEffect>
                                  </p:childTnLst>
                                </p:cTn>
                              </p:par>
                            </p:childTnLst>
                          </p:cTn>
                        </p:par>
                        <p:par>
                          <p:cTn id="117" fill="hold" nodeType="afterGroup">
                            <p:stCondLst>
                              <p:cond delay="2000"/>
                            </p:stCondLst>
                            <p:childTnLst>
                              <p:par>
                                <p:cTn id="118" presetID="10" presetClass="entr" presetSubtype="0" fill="hold" grpId="0" nodeType="afterEffect">
                                  <p:stCondLst>
                                    <p:cond delay="0"/>
                                  </p:stCondLst>
                                  <p:childTnLst>
                                    <p:set>
                                      <p:cBhvr>
                                        <p:cTn id="119" dur="1" fill="hold">
                                          <p:stCondLst>
                                            <p:cond delay="0"/>
                                          </p:stCondLst>
                                        </p:cTn>
                                        <p:tgtEl>
                                          <p:spTgt spid="293"/>
                                        </p:tgtEl>
                                        <p:attrNameLst>
                                          <p:attrName>style.visibility</p:attrName>
                                        </p:attrNameLst>
                                      </p:cBhvr>
                                      <p:to>
                                        <p:strVal val="visible"/>
                                      </p:to>
                                    </p:set>
                                    <p:animEffect transition="in" filter="fade">
                                      <p:cBhvr>
                                        <p:cTn id="120"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1" grpId="1" animBg="1"/>
      <p:bldP spid="262" grpId="0" animBg="1"/>
      <p:bldP spid="262" grpId="1" animBg="1"/>
      <p:bldP spid="263" grpId="0" animBg="1"/>
      <p:bldP spid="263" grpId="1" animBg="1"/>
      <p:bldP spid="264" grpId="0" animBg="1"/>
      <p:bldP spid="264" grpId="1" animBg="1"/>
      <p:bldP spid="265" grpId="0" animBg="1"/>
      <p:bldP spid="265" grpId="1" animBg="1"/>
      <p:bldP spid="266" grpId="0"/>
      <p:bldP spid="266" grpId="1"/>
      <p:bldP spid="286" grpId="0"/>
      <p:bldP spid="286" grpId="1"/>
      <p:bldP spid="287" grpId="0"/>
      <p:bldP spid="287" grpId="1"/>
      <p:bldP spid="288" grpId="0"/>
      <p:bldP spid="288" grpId="1"/>
      <p:bldP spid="289" grpId="0"/>
      <p:bldP spid="291" grpId="0" animBg="1"/>
      <p:bldP spid="2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701675" y="1093788"/>
            <a:ext cx="8156575" cy="5173662"/>
          </a:xfrm>
          <a:prstGeom prst="rect">
            <a:avLst/>
          </a:prstGeom>
          <a:noFill/>
          <a:ln w="9525">
            <a:noFill/>
            <a:miter lim="800000"/>
            <a:headEnd/>
            <a:tailEnd/>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343025" y="1628775"/>
            <a:ext cx="6477000" cy="3552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878962" y="1375792"/>
            <a:ext cx="8005731" cy="3087023"/>
          </a:xfrm>
          <a:prstGeom prst="rect">
            <a:avLst/>
          </a:prstGeom>
          <a:noFill/>
          <a:ln w="9525">
            <a:noFill/>
            <a:miter lim="800000"/>
            <a:headEnd/>
            <a:tailEnd/>
          </a:ln>
        </p:spPr>
      </p:pic>
      <p:sp>
        <p:nvSpPr>
          <p:cNvPr id="5" name="TekstSylinder 4"/>
          <p:cNvSpPr txBox="1"/>
          <p:nvPr/>
        </p:nvSpPr>
        <p:spPr>
          <a:xfrm>
            <a:off x="2022438" y="172115"/>
            <a:ext cx="5535490" cy="892552"/>
          </a:xfrm>
          <a:prstGeom prst="rect">
            <a:avLst/>
          </a:prstGeom>
          <a:noFill/>
        </p:spPr>
        <p:txBody>
          <a:bodyPr wrap="none" rtlCol="0">
            <a:spAutoFit/>
          </a:bodyPr>
          <a:lstStyle/>
          <a:p>
            <a:r>
              <a:rPr lang="nb-NO" sz="3200" b="1" dirty="0">
                <a:solidFill>
                  <a:schemeClr val="tx1"/>
                </a:solidFill>
                <a:latin typeface="Arial" pitchFamily="34" charset="0"/>
                <a:cs typeface="Arial" pitchFamily="34" charset="0"/>
              </a:rPr>
              <a:t>Elektrisk energiomvandling</a:t>
            </a:r>
          </a:p>
          <a:p>
            <a:pPr algn="ctr"/>
            <a:r>
              <a:rPr lang="nb-NO" sz="2000" dirty="0">
                <a:solidFill>
                  <a:schemeClr val="tx1"/>
                </a:solidFill>
              </a:rPr>
              <a:t>fra kjemisk energi via elektrisk energi til lysenergi</a:t>
            </a:r>
            <a:endParaRPr lang="nb-NO" sz="2000" b="1" dirty="0">
              <a:solidFill>
                <a:schemeClr val="tx1"/>
              </a:solidFill>
              <a:latin typeface="Arial" pitchFamily="34" charset="0"/>
              <a:cs typeface="Arial" pitchFamily="34" charset="0"/>
            </a:endParaRPr>
          </a:p>
        </p:txBody>
      </p:sp>
      <p:sp>
        <p:nvSpPr>
          <p:cNvPr id="13" name="Frihåndsform 12"/>
          <p:cNvSpPr/>
          <p:nvPr/>
        </p:nvSpPr>
        <p:spPr bwMode="auto">
          <a:xfrm>
            <a:off x="3162773" y="5120636"/>
            <a:ext cx="3216537" cy="914400"/>
          </a:xfrm>
          <a:custGeom>
            <a:avLst/>
            <a:gdLst>
              <a:gd name="connsiteX0" fmla="*/ 0 w 3216537"/>
              <a:gd name="connsiteY0" fmla="*/ 0 h 914400"/>
              <a:gd name="connsiteX1" fmla="*/ 1570617 w 3216537"/>
              <a:gd name="connsiteY1" fmla="*/ 53788 h 914400"/>
              <a:gd name="connsiteX2" fmla="*/ 1656678 w 3216537"/>
              <a:gd name="connsiteY2" fmla="*/ 860612 h 914400"/>
              <a:gd name="connsiteX3" fmla="*/ 3216537 w 3216537"/>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216537" h="914400">
                <a:moveTo>
                  <a:pt x="0" y="0"/>
                </a:moveTo>
                <a:lnTo>
                  <a:pt x="1570617" y="53788"/>
                </a:lnTo>
                <a:lnTo>
                  <a:pt x="1656678" y="860612"/>
                </a:lnTo>
                <a:lnTo>
                  <a:pt x="3216537" y="91440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nvGrpSpPr>
          <p:cNvPr id="2" name="Gruppe 32"/>
          <p:cNvGrpSpPr/>
          <p:nvPr/>
        </p:nvGrpSpPr>
        <p:grpSpPr>
          <a:xfrm>
            <a:off x="2296509" y="4787149"/>
            <a:ext cx="4876882" cy="1821613"/>
            <a:chOff x="2296509" y="4787149"/>
            <a:chExt cx="4876882" cy="1821613"/>
          </a:xfrm>
        </p:grpSpPr>
        <p:grpSp>
          <p:nvGrpSpPr>
            <p:cNvPr id="3" name="Gruppe 31"/>
            <p:cNvGrpSpPr/>
            <p:nvPr/>
          </p:nvGrpSpPr>
          <p:grpSpPr>
            <a:xfrm>
              <a:off x="2818529" y="4797906"/>
              <a:ext cx="3937298" cy="1624405"/>
              <a:chOff x="2818529" y="4797906"/>
              <a:chExt cx="3937298" cy="1624405"/>
            </a:xfrm>
          </p:grpSpPr>
          <p:cxnSp>
            <p:nvCxnSpPr>
              <p:cNvPr id="10" name="Rett pil 9"/>
              <p:cNvCxnSpPr/>
              <p:nvPr/>
            </p:nvCxnSpPr>
            <p:spPr bwMode="auto">
              <a:xfrm>
                <a:off x="3098227" y="4797906"/>
                <a:ext cx="0" cy="1624405"/>
              </a:xfrm>
              <a:prstGeom prst="straightConnector1">
                <a:avLst/>
              </a:prstGeom>
              <a:solidFill>
                <a:srgbClr val="00B8FF"/>
              </a:solidFill>
              <a:ln w="19050" cap="flat" cmpd="sng" algn="ctr">
                <a:solidFill>
                  <a:schemeClr val="tx1"/>
                </a:solidFill>
                <a:prstDash val="solid"/>
                <a:round/>
                <a:headEnd type="arrow" w="lg" len="lg"/>
                <a:tailEnd type="none" w="lg" len="lg"/>
              </a:ln>
              <a:effectLst/>
            </p:spPr>
          </p:cxnSp>
          <p:cxnSp>
            <p:nvCxnSpPr>
              <p:cNvPr id="11" name="Rett pil 10"/>
              <p:cNvCxnSpPr/>
              <p:nvPr/>
            </p:nvCxnSpPr>
            <p:spPr bwMode="auto">
              <a:xfrm flipH="1">
                <a:off x="2818529" y="6271704"/>
                <a:ext cx="3937298" cy="0"/>
              </a:xfrm>
              <a:prstGeom prst="straightConnector1">
                <a:avLst/>
              </a:prstGeom>
              <a:solidFill>
                <a:srgbClr val="00B8FF"/>
              </a:solidFill>
              <a:ln w="19050" cap="flat" cmpd="sng" algn="ctr">
                <a:solidFill>
                  <a:schemeClr val="tx1"/>
                </a:solidFill>
                <a:prstDash val="solid"/>
                <a:round/>
                <a:headEnd type="arrow" w="lg" len="lg"/>
                <a:tailEnd type="none" w="lg" len="lg"/>
              </a:ln>
              <a:effectLst/>
            </p:spPr>
          </p:cxnSp>
        </p:grpSp>
        <p:sp>
          <p:nvSpPr>
            <p:cNvPr id="15" name="TekstSylinder 14"/>
            <p:cNvSpPr txBox="1"/>
            <p:nvPr/>
          </p:nvSpPr>
          <p:spPr>
            <a:xfrm>
              <a:off x="6745069" y="6239430"/>
              <a:ext cx="428322" cy="369332"/>
            </a:xfrm>
            <a:prstGeom prst="rect">
              <a:avLst/>
            </a:prstGeom>
            <a:noFill/>
          </p:spPr>
          <p:txBody>
            <a:bodyPr wrap="none" rtlCol="0">
              <a:spAutoFit/>
            </a:bodyPr>
            <a:lstStyle/>
            <a:p>
              <a:r>
                <a:rPr lang="nb-NO" sz="1800" dirty="0">
                  <a:solidFill>
                    <a:schemeClr val="tx1"/>
                  </a:solidFill>
                </a:rPr>
                <a:t>tid</a:t>
              </a:r>
            </a:p>
          </p:txBody>
        </p:sp>
        <p:sp>
          <p:nvSpPr>
            <p:cNvPr id="16" name="TekstSylinder 15"/>
            <p:cNvSpPr txBox="1"/>
            <p:nvPr/>
          </p:nvSpPr>
          <p:spPr>
            <a:xfrm>
              <a:off x="2296509" y="4787149"/>
              <a:ext cx="750526" cy="461665"/>
            </a:xfrm>
            <a:prstGeom prst="rect">
              <a:avLst/>
            </a:prstGeom>
            <a:noFill/>
          </p:spPr>
          <p:txBody>
            <a:bodyPr wrap="none" rtlCol="0">
              <a:spAutoFit/>
            </a:bodyPr>
            <a:lstStyle/>
            <a:p>
              <a:r>
                <a:rPr lang="nb-NO" sz="1200" dirty="0">
                  <a:solidFill>
                    <a:schemeClr val="tx1"/>
                  </a:solidFill>
                </a:rPr>
                <a:t>Stillings-</a:t>
              </a:r>
              <a:br>
                <a:rPr lang="nb-NO" sz="1200" dirty="0">
                  <a:solidFill>
                    <a:schemeClr val="tx1"/>
                  </a:solidFill>
                </a:rPr>
              </a:br>
              <a:r>
                <a:rPr lang="nb-NO" sz="1200" dirty="0">
                  <a:solidFill>
                    <a:schemeClr val="tx1"/>
                  </a:solidFill>
                </a:rPr>
                <a:t>energi</a:t>
              </a:r>
              <a:endParaRPr lang="nb-NO" sz="1800" dirty="0">
                <a:solidFill>
                  <a:schemeClr val="tx1"/>
                </a:solidFill>
              </a:endParaRPr>
            </a:p>
          </p:txBody>
        </p:sp>
      </p:grpSp>
      <p:grpSp>
        <p:nvGrpSpPr>
          <p:cNvPr id="4" name="Gruppe 33"/>
          <p:cNvGrpSpPr/>
          <p:nvPr/>
        </p:nvGrpSpPr>
        <p:grpSpPr>
          <a:xfrm>
            <a:off x="2786256" y="4851695"/>
            <a:ext cx="745717" cy="1877209"/>
            <a:chOff x="2786256" y="4851695"/>
            <a:chExt cx="745717" cy="1877209"/>
          </a:xfrm>
        </p:grpSpPr>
        <p:cxnSp>
          <p:nvCxnSpPr>
            <p:cNvPr id="18" name="Rett linje 17"/>
            <p:cNvCxnSpPr/>
            <p:nvPr/>
          </p:nvCxnSpPr>
          <p:spPr bwMode="auto">
            <a:xfrm>
              <a:off x="3184289"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sp>
          <p:nvSpPr>
            <p:cNvPr id="19" name="TekstSylinder 18"/>
            <p:cNvSpPr txBox="1"/>
            <p:nvPr/>
          </p:nvSpPr>
          <p:spPr>
            <a:xfrm>
              <a:off x="2786256" y="6390350"/>
              <a:ext cx="745717" cy="338554"/>
            </a:xfrm>
            <a:prstGeom prst="rect">
              <a:avLst/>
            </a:prstGeom>
            <a:noFill/>
          </p:spPr>
          <p:txBody>
            <a:bodyPr wrap="none" rtlCol="0">
              <a:spAutoFit/>
            </a:bodyPr>
            <a:lstStyle/>
            <a:p>
              <a:r>
                <a:rPr lang="nb-NO" sz="1600" dirty="0">
                  <a:solidFill>
                    <a:schemeClr val="tx1"/>
                  </a:solidFill>
                </a:rPr>
                <a:t>Batteri</a:t>
              </a:r>
            </a:p>
          </p:txBody>
        </p:sp>
      </p:grpSp>
      <p:grpSp>
        <p:nvGrpSpPr>
          <p:cNvPr id="6" name="Gruppe 34"/>
          <p:cNvGrpSpPr/>
          <p:nvPr/>
        </p:nvGrpSpPr>
        <p:grpSpPr>
          <a:xfrm>
            <a:off x="4389145" y="4851695"/>
            <a:ext cx="937949" cy="1877209"/>
            <a:chOff x="4389145" y="4851695"/>
            <a:chExt cx="937949" cy="1877209"/>
          </a:xfrm>
        </p:grpSpPr>
        <p:cxnSp>
          <p:nvCxnSpPr>
            <p:cNvPr id="21" name="Rett linje 20"/>
            <p:cNvCxnSpPr/>
            <p:nvPr/>
          </p:nvCxnSpPr>
          <p:spPr bwMode="auto">
            <a:xfrm>
              <a:off x="4722632"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cxnSp>
          <p:nvCxnSpPr>
            <p:cNvPr id="22" name="Rett linje 21"/>
            <p:cNvCxnSpPr/>
            <p:nvPr/>
          </p:nvCxnSpPr>
          <p:spPr bwMode="auto">
            <a:xfrm>
              <a:off x="4851724"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sp>
          <p:nvSpPr>
            <p:cNvPr id="23" name="TekstSylinder 22"/>
            <p:cNvSpPr txBox="1"/>
            <p:nvPr/>
          </p:nvSpPr>
          <p:spPr>
            <a:xfrm>
              <a:off x="4389145" y="6390350"/>
              <a:ext cx="937949" cy="338554"/>
            </a:xfrm>
            <a:prstGeom prst="rect">
              <a:avLst/>
            </a:prstGeom>
            <a:noFill/>
          </p:spPr>
          <p:txBody>
            <a:bodyPr wrap="none" rtlCol="0">
              <a:spAutoFit/>
            </a:bodyPr>
            <a:lstStyle/>
            <a:p>
              <a:r>
                <a:rPr lang="nb-NO" sz="1600" dirty="0">
                  <a:solidFill>
                    <a:schemeClr val="tx1"/>
                  </a:solidFill>
                </a:rPr>
                <a:t>Lysdiode</a:t>
              </a:r>
            </a:p>
          </p:txBody>
        </p:sp>
      </p:grpSp>
      <p:grpSp>
        <p:nvGrpSpPr>
          <p:cNvPr id="7" name="Gruppe 26"/>
          <p:cNvGrpSpPr/>
          <p:nvPr/>
        </p:nvGrpSpPr>
        <p:grpSpPr>
          <a:xfrm>
            <a:off x="3337562" y="4690337"/>
            <a:ext cx="352314" cy="769441"/>
            <a:chOff x="6564851" y="4840942"/>
            <a:chExt cx="352314" cy="769441"/>
          </a:xfrm>
        </p:grpSpPr>
        <p:sp>
          <p:nvSpPr>
            <p:cNvPr id="25" name="Ellipse 24"/>
            <p:cNvSpPr/>
            <p:nvPr/>
          </p:nvSpPr>
          <p:spPr bwMode="auto">
            <a:xfrm>
              <a:off x="6605195" y="5152913"/>
              <a:ext cx="268941" cy="26894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endParaRPr kumimoji="0" lang="nb-NO" sz="4000" b="0" i="0" u="none" strike="noStrike" cap="none" normalizeH="0" baseline="0" dirty="0">
                <a:ln>
                  <a:noFill/>
                </a:ln>
                <a:solidFill>
                  <a:schemeClr val="bg1"/>
                </a:solidFill>
                <a:effectLst/>
                <a:latin typeface="Times" pitchFamily="16" charset="0"/>
              </a:endParaRPr>
            </a:p>
          </p:txBody>
        </p:sp>
        <p:sp>
          <p:nvSpPr>
            <p:cNvPr id="26" name="TekstSylinder 25"/>
            <p:cNvSpPr txBox="1"/>
            <p:nvPr/>
          </p:nvSpPr>
          <p:spPr>
            <a:xfrm flipH="1">
              <a:off x="6564851" y="4840942"/>
              <a:ext cx="352314" cy="769441"/>
            </a:xfrm>
            <a:prstGeom prst="rect">
              <a:avLst/>
            </a:prstGeom>
            <a:noFill/>
          </p:spPr>
          <p:txBody>
            <a:bodyPr wrap="square" rtlCol="0">
              <a:spAutoFit/>
            </a:bodyPr>
            <a:lstStyle/>
            <a:p>
              <a:r>
                <a:rPr lang="nb-NO" sz="4400" dirty="0">
                  <a:solidFill>
                    <a:schemeClr val="accent6">
                      <a:lumMod val="75000"/>
                    </a:schemeClr>
                  </a:solidFill>
                </a:rPr>
                <a:t>-</a:t>
              </a:r>
            </a:p>
          </p:txBody>
        </p:sp>
      </p:grpSp>
      <p:grpSp>
        <p:nvGrpSpPr>
          <p:cNvPr id="8" name="Gruppe 35"/>
          <p:cNvGrpSpPr/>
          <p:nvPr/>
        </p:nvGrpSpPr>
        <p:grpSpPr>
          <a:xfrm>
            <a:off x="5992034" y="4808665"/>
            <a:ext cx="745717" cy="1920239"/>
            <a:chOff x="5992034" y="4808665"/>
            <a:chExt cx="745717" cy="1920239"/>
          </a:xfrm>
        </p:grpSpPr>
        <p:sp>
          <p:nvSpPr>
            <p:cNvPr id="24" name="TekstSylinder 23"/>
            <p:cNvSpPr txBox="1"/>
            <p:nvPr/>
          </p:nvSpPr>
          <p:spPr>
            <a:xfrm>
              <a:off x="5992034" y="6390350"/>
              <a:ext cx="745717" cy="338554"/>
            </a:xfrm>
            <a:prstGeom prst="rect">
              <a:avLst/>
            </a:prstGeom>
            <a:noFill/>
          </p:spPr>
          <p:txBody>
            <a:bodyPr wrap="none" rtlCol="0">
              <a:spAutoFit/>
            </a:bodyPr>
            <a:lstStyle/>
            <a:p>
              <a:r>
                <a:rPr lang="nb-NO" sz="1600" dirty="0">
                  <a:solidFill>
                    <a:schemeClr val="tx1"/>
                  </a:solidFill>
                </a:rPr>
                <a:t>Batteri</a:t>
              </a:r>
            </a:p>
          </p:txBody>
        </p:sp>
        <p:cxnSp>
          <p:nvCxnSpPr>
            <p:cNvPr id="31" name="Rett linje 30"/>
            <p:cNvCxnSpPr/>
            <p:nvPr/>
          </p:nvCxnSpPr>
          <p:spPr bwMode="auto">
            <a:xfrm>
              <a:off x="6390067" y="480866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grpSp>
      <p:sp>
        <p:nvSpPr>
          <p:cNvPr id="37" name="Frihåndsform 36"/>
          <p:cNvSpPr/>
          <p:nvPr/>
        </p:nvSpPr>
        <p:spPr bwMode="auto">
          <a:xfrm>
            <a:off x="4980791" y="4711849"/>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38" name="Frihåndsform 37"/>
          <p:cNvSpPr/>
          <p:nvPr/>
        </p:nvSpPr>
        <p:spPr bwMode="auto">
          <a:xfrm>
            <a:off x="4971585" y="5153707"/>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nvGrpSpPr>
          <p:cNvPr id="9" name="Gruppe 38"/>
          <p:cNvGrpSpPr/>
          <p:nvPr/>
        </p:nvGrpSpPr>
        <p:grpSpPr>
          <a:xfrm>
            <a:off x="2539703" y="1534760"/>
            <a:ext cx="352314" cy="769441"/>
            <a:chOff x="6564851" y="4840942"/>
            <a:chExt cx="352314" cy="769441"/>
          </a:xfrm>
        </p:grpSpPr>
        <p:sp>
          <p:nvSpPr>
            <p:cNvPr id="40" name="Ellipse 39"/>
            <p:cNvSpPr/>
            <p:nvPr/>
          </p:nvSpPr>
          <p:spPr bwMode="auto">
            <a:xfrm>
              <a:off x="6605195" y="5152913"/>
              <a:ext cx="268941" cy="26894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endParaRPr kumimoji="0" lang="nb-NO" sz="4000" b="0" i="0" u="none" strike="noStrike" cap="none" normalizeH="0" baseline="0" dirty="0">
                <a:ln>
                  <a:noFill/>
                </a:ln>
                <a:solidFill>
                  <a:schemeClr val="bg1"/>
                </a:solidFill>
                <a:effectLst/>
                <a:latin typeface="Times" pitchFamily="16" charset="0"/>
              </a:endParaRPr>
            </a:p>
          </p:txBody>
        </p:sp>
        <p:sp>
          <p:nvSpPr>
            <p:cNvPr id="41" name="TekstSylinder 40"/>
            <p:cNvSpPr txBox="1"/>
            <p:nvPr/>
          </p:nvSpPr>
          <p:spPr>
            <a:xfrm flipH="1">
              <a:off x="6564851" y="4840942"/>
              <a:ext cx="352314" cy="769441"/>
            </a:xfrm>
            <a:prstGeom prst="rect">
              <a:avLst/>
            </a:prstGeom>
            <a:noFill/>
          </p:spPr>
          <p:txBody>
            <a:bodyPr wrap="square" rtlCol="0">
              <a:spAutoFit/>
            </a:bodyPr>
            <a:lstStyle/>
            <a:p>
              <a:r>
                <a:rPr lang="nb-NO" sz="4400" dirty="0">
                  <a:solidFill>
                    <a:schemeClr val="accent6">
                      <a:lumMod val="75000"/>
                    </a:schemeClr>
                  </a:solidFill>
                </a:rPr>
                <a:t>-</a:t>
              </a:r>
            </a:p>
          </p:txBody>
        </p:sp>
      </p:grpSp>
      <p:sp>
        <p:nvSpPr>
          <p:cNvPr id="44" name="Frihåndsform 43"/>
          <p:cNvSpPr/>
          <p:nvPr/>
        </p:nvSpPr>
        <p:spPr bwMode="auto">
          <a:xfrm flipH="1">
            <a:off x="5786009" y="2268899"/>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45" name="Frihåndsform 44"/>
          <p:cNvSpPr/>
          <p:nvPr/>
        </p:nvSpPr>
        <p:spPr bwMode="auto">
          <a:xfrm rot="16200000" flipH="1">
            <a:off x="5758714" y="3074119"/>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46" name="Frihåndsform 45"/>
          <p:cNvSpPr/>
          <p:nvPr/>
        </p:nvSpPr>
        <p:spPr bwMode="auto">
          <a:xfrm rot="18956213" flipH="1">
            <a:off x="5608588" y="2637388"/>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1.38889E-6 0.00787 L 0.13351 0.0155 " pathEditMode="relative" rAng="0" ptsTypes="AA">
                                      <p:cBhvr>
                                        <p:cTn id="30" dur="3000" fill="hold"/>
                                        <p:tgtEl>
                                          <p:spTgt spid="7"/>
                                        </p:tgtEl>
                                        <p:attrNameLst>
                                          <p:attrName>ppt_x</p:attrName>
                                          <p:attrName>ppt_y</p:attrName>
                                        </p:attrNameLst>
                                      </p:cBhvr>
                                      <p:rCtr x="67" y="4"/>
                                    </p:animMotion>
                                  </p:childTnLst>
                                </p:cTn>
                              </p:par>
                              <p:par>
                                <p:cTn id="31" presetID="0" presetClass="path" presetSubtype="0" accel="50000" decel="50000" fill="hold" nodeType="withEffect">
                                  <p:stCondLst>
                                    <p:cond delay="0"/>
                                  </p:stCondLst>
                                  <p:childTnLst>
                                    <p:animMotion origin="layout" path="M 1.38889E-6 0.01019 L 0.47257 0.00903 L 0.48333 0.03611 L 0.48333 0.07222 L 0.47847 0.09954 L 0.47361 0.12685 L 0.41667 0.12546 " pathEditMode="relative" rAng="0" ptsTypes="AAAAAAA">
                                      <p:cBhvr>
                                        <p:cTn id="32" dur="3000" fill="hold"/>
                                        <p:tgtEl>
                                          <p:spTgt spid="9"/>
                                        </p:tgtEl>
                                        <p:attrNameLst>
                                          <p:attrName>ppt_x</p:attrName>
                                          <p:attrName>ppt_y</p:attrName>
                                        </p:attrNameLst>
                                      </p:cBhvr>
                                      <p:rCtr x="242" y="58"/>
                                    </p:animMotion>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par>
                          <p:cTn id="36" fill="hold">
                            <p:stCondLst>
                              <p:cond delay="3000"/>
                            </p:stCondLst>
                            <p:childTnLst>
                              <p:par>
                                <p:cTn id="37" presetID="63" presetClass="path" presetSubtype="0" accel="50000" decel="50000" fill="hold" nodeType="afterEffect">
                                  <p:stCondLst>
                                    <p:cond delay="0"/>
                                  </p:stCondLst>
                                  <p:childTnLst>
                                    <p:animMotion origin="layout" path="M 0.13351 0.0155 L 0.14236 0.12815 " pathEditMode="relative" rAng="0" ptsTypes="AA">
                                      <p:cBhvr>
                                        <p:cTn id="38" dur="500" fill="hold"/>
                                        <p:tgtEl>
                                          <p:spTgt spid="7"/>
                                        </p:tgtEl>
                                        <p:attrNameLst>
                                          <p:attrName>ppt_x</p:attrName>
                                          <p:attrName>ppt_y</p:attrName>
                                        </p:attrNameLst>
                                      </p:cBhvr>
                                      <p:rCtr x="4" y="56"/>
                                    </p:animMotion>
                                  </p:childTnLst>
                                </p:cTn>
                              </p:par>
                              <p:par>
                                <p:cTn id="39" presetID="42" presetClass="path" presetSubtype="0" accel="50000" decel="50000" fill="hold" nodeType="withEffect">
                                  <p:stCondLst>
                                    <p:cond delay="0"/>
                                  </p:stCondLst>
                                  <p:childTnLst>
                                    <p:animMotion origin="layout" path="M 0.41667 0.12546 L 0.41667 0.16227 " pathEditMode="relative" rAng="0" ptsTypes="AA">
                                      <p:cBhvr>
                                        <p:cTn id="40" dur="500" fill="hold"/>
                                        <p:tgtEl>
                                          <p:spTgt spid="9"/>
                                        </p:tgtEl>
                                        <p:attrNameLst>
                                          <p:attrName>ppt_x</p:attrName>
                                          <p:attrName>ppt_y</p:attrName>
                                        </p:attrNameLst>
                                      </p:cBhvr>
                                      <p:rCtr x="0" y="18"/>
                                    </p:animMotion>
                                  </p:childTnLst>
                                </p:cTn>
                              </p:par>
                              <p:par>
                                <p:cTn id="41" presetID="22" presetClass="entr" presetSubtype="8"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right)">
                                      <p:cBhvr>
                                        <p:cTn id="49" dur="500"/>
                                        <p:tgtEl>
                                          <p:spTgt spid="4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par>
                          <p:cTn id="56" fill="hold">
                            <p:stCondLst>
                              <p:cond delay="3500"/>
                            </p:stCondLst>
                            <p:childTnLst>
                              <p:par>
                                <p:cTn id="57" presetID="63" presetClass="path" presetSubtype="0" accel="50000" decel="50000" fill="hold" nodeType="afterEffect">
                                  <p:stCondLst>
                                    <p:cond delay="0"/>
                                  </p:stCondLst>
                                  <p:childTnLst>
                                    <p:animMotion origin="layout" path="M 0.14236 0.12815 L 0.31458 0.13625 " pathEditMode="relative" rAng="0" ptsTypes="AA">
                                      <p:cBhvr>
                                        <p:cTn id="58" dur="3000" fill="hold"/>
                                        <p:tgtEl>
                                          <p:spTgt spid="7"/>
                                        </p:tgtEl>
                                        <p:attrNameLst>
                                          <p:attrName>ppt_x</p:attrName>
                                          <p:attrName>ppt_y</p:attrName>
                                        </p:attrNameLst>
                                      </p:cBhvr>
                                      <p:rCtr x="86" y="4"/>
                                    </p:animMotion>
                                  </p:childTnLst>
                                </p:cTn>
                              </p:par>
                              <p:par>
                                <p:cTn id="59" presetID="0" presetClass="path" presetSubtype="0" accel="50000" decel="50000" fill="hold" nodeType="withEffect">
                                  <p:stCondLst>
                                    <p:cond delay="0"/>
                                  </p:stCondLst>
                                  <p:childTnLst>
                                    <p:animMotion origin="layout" path="M 0.41667 0.16644 L 0.5059 0.16644 L 0.51285 0.18681 L 0.5158 0.21273 L 0.51094 0.23727 L 0.49618 0.25926 L 0.45798 0.26968 L -0.01163 0.26829 " pathEditMode="relative" rAng="0" ptsTypes="AAAAAAAA">
                                      <p:cBhvr>
                                        <p:cTn id="60" dur="3000" fill="hold"/>
                                        <p:tgtEl>
                                          <p:spTgt spid="9"/>
                                        </p:tgtEl>
                                        <p:attrNameLst>
                                          <p:attrName>ppt_x</p:attrName>
                                          <p:attrName>ppt_y</p:attrName>
                                        </p:attrNameLst>
                                      </p:cBhvr>
                                      <p:rCtr x="-165" y="52"/>
                                    </p:animMotion>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animBg="1"/>
      <p:bldP spid="38" grpId="0" animBg="1"/>
      <p:bldP spid="44" grpId="0" animBg="1"/>
      <p:bldP spid="45" grpId="0" animBg="1"/>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0257" y="148456"/>
            <a:ext cx="7767638" cy="1141413"/>
          </a:xfrm>
        </p:spPr>
        <p:txBody>
          <a:bodyPr/>
          <a:lstStyle/>
          <a:p>
            <a:pPr algn="ctr">
              <a:lnSpc>
                <a:spcPct val="100000"/>
              </a:lnSpc>
            </a:pPr>
            <a:r>
              <a:rPr lang="nb-NO" dirty="0"/>
              <a:t>Elektrisk energiomvandling</a:t>
            </a:r>
            <a:br>
              <a:rPr lang="nb-NO" dirty="0"/>
            </a:br>
            <a:r>
              <a:rPr lang="nb-NO" sz="2000" dirty="0"/>
              <a:t>fra lysenergi via elektrisk energi til lysenergi</a:t>
            </a:r>
          </a:p>
        </p:txBody>
      </p:sp>
      <p:pic>
        <p:nvPicPr>
          <p:cNvPr id="2050" name="Picture 2"/>
          <p:cNvPicPr>
            <a:picLocks noChangeAspect="1" noChangeArrowheads="1"/>
          </p:cNvPicPr>
          <p:nvPr/>
        </p:nvPicPr>
        <p:blipFill>
          <a:blip r:embed="rId2" cstate="print"/>
          <a:srcRect l="2399"/>
          <a:stretch>
            <a:fillRect/>
          </a:stretch>
        </p:blipFill>
        <p:spPr bwMode="auto">
          <a:xfrm>
            <a:off x="727928" y="1102891"/>
            <a:ext cx="8243950" cy="3227295"/>
          </a:xfrm>
          <a:prstGeom prst="rect">
            <a:avLst/>
          </a:prstGeom>
          <a:noFill/>
          <a:ln w="9525">
            <a:noFill/>
            <a:miter lim="800000"/>
            <a:headEnd/>
            <a:tailEnd/>
          </a:ln>
        </p:spPr>
      </p:pic>
      <p:grpSp>
        <p:nvGrpSpPr>
          <p:cNvPr id="3" name="Gruppe 5"/>
          <p:cNvGrpSpPr/>
          <p:nvPr/>
        </p:nvGrpSpPr>
        <p:grpSpPr>
          <a:xfrm>
            <a:off x="2334435" y="4677965"/>
            <a:ext cx="4838956" cy="1821613"/>
            <a:chOff x="2334435" y="4787149"/>
            <a:chExt cx="4838956" cy="1821613"/>
          </a:xfrm>
        </p:grpSpPr>
        <p:grpSp>
          <p:nvGrpSpPr>
            <p:cNvPr id="4" name="Gruppe 31"/>
            <p:cNvGrpSpPr/>
            <p:nvPr/>
          </p:nvGrpSpPr>
          <p:grpSpPr>
            <a:xfrm>
              <a:off x="2818529" y="4797906"/>
              <a:ext cx="3937298" cy="1624405"/>
              <a:chOff x="2818529" y="4797906"/>
              <a:chExt cx="3937298" cy="1624405"/>
            </a:xfrm>
          </p:grpSpPr>
          <p:cxnSp>
            <p:nvCxnSpPr>
              <p:cNvPr id="10" name="Rett pil 9"/>
              <p:cNvCxnSpPr/>
              <p:nvPr/>
            </p:nvCxnSpPr>
            <p:spPr bwMode="auto">
              <a:xfrm>
                <a:off x="3098227" y="4797906"/>
                <a:ext cx="0" cy="1624405"/>
              </a:xfrm>
              <a:prstGeom prst="straightConnector1">
                <a:avLst/>
              </a:prstGeom>
              <a:solidFill>
                <a:srgbClr val="00B8FF"/>
              </a:solidFill>
              <a:ln w="19050" cap="flat" cmpd="sng" algn="ctr">
                <a:solidFill>
                  <a:schemeClr val="tx1"/>
                </a:solidFill>
                <a:prstDash val="solid"/>
                <a:round/>
                <a:headEnd type="arrow" w="lg" len="lg"/>
                <a:tailEnd type="none" w="lg" len="lg"/>
              </a:ln>
              <a:effectLst/>
            </p:spPr>
          </p:cxnSp>
          <p:cxnSp>
            <p:nvCxnSpPr>
              <p:cNvPr id="11" name="Rett pil 10"/>
              <p:cNvCxnSpPr/>
              <p:nvPr/>
            </p:nvCxnSpPr>
            <p:spPr bwMode="auto">
              <a:xfrm flipH="1">
                <a:off x="2818529" y="6271704"/>
                <a:ext cx="3937298" cy="0"/>
              </a:xfrm>
              <a:prstGeom prst="straightConnector1">
                <a:avLst/>
              </a:prstGeom>
              <a:solidFill>
                <a:srgbClr val="00B8FF"/>
              </a:solidFill>
              <a:ln w="19050" cap="flat" cmpd="sng" algn="ctr">
                <a:solidFill>
                  <a:schemeClr val="tx1"/>
                </a:solidFill>
                <a:prstDash val="solid"/>
                <a:round/>
                <a:headEnd type="arrow" w="lg" len="lg"/>
                <a:tailEnd type="none" w="lg" len="lg"/>
              </a:ln>
              <a:effectLst/>
            </p:spPr>
          </p:cxnSp>
        </p:grpSp>
        <p:sp>
          <p:nvSpPr>
            <p:cNvPr id="8" name="TekstSylinder 7"/>
            <p:cNvSpPr txBox="1"/>
            <p:nvPr/>
          </p:nvSpPr>
          <p:spPr>
            <a:xfrm>
              <a:off x="6745069" y="6239430"/>
              <a:ext cx="428322" cy="369332"/>
            </a:xfrm>
            <a:prstGeom prst="rect">
              <a:avLst/>
            </a:prstGeom>
            <a:noFill/>
          </p:spPr>
          <p:txBody>
            <a:bodyPr wrap="none" rtlCol="0">
              <a:spAutoFit/>
            </a:bodyPr>
            <a:lstStyle/>
            <a:p>
              <a:r>
                <a:rPr lang="nb-NO" sz="1800" dirty="0">
                  <a:solidFill>
                    <a:schemeClr val="tx1"/>
                  </a:solidFill>
                </a:rPr>
                <a:t>tid</a:t>
              </a:r>
            </a:p>
          </p:txBody>
        </p:sp>
        <p:sp>
          <p:nvSpPr>
            <p:cNvPr id="9" name="TekstSylinder 8"/>
            <p:cNvSpPr txBox="1"/>
            <p:nvPr/>
          </p:nvSpPr>
          <p:spPr>
            <a:xfrm>
              <a:off x="2334435" y="4787149"/>
              <a:ext cx="695511" cy="338554"/>
            </a:xfrm>
            <a:prstGeom prst="rect">
              <a:avLst/>
            </a:prstGeom>
            <a:noFill/>
          </p:spPr>
          <p:txBody>
            <a:bodyPr wrap="none" rtlCol="0">
              <a:spAutoFit/>
            </a:bodyPr>
            <a:lstStyle/>
            <a:p>
              <a:r>
                <a:rPr lang="nb-NO" sz="1600" dirty="0">
                  <a:solidFill>
                    <a:schemeClr val="tx1"/>
                  </a:solidFill>
                </a:rPr>
                <a:t>energi</a:t>
              </a:r>
              <a:endParaRPr lang="nb-NO" dirty="0">
                <a:solidFill>
                  <a:schemeClr val="tx1"/>
                </a:solidFill>
              </a:endParaRPr>
            </a:p>
          </p:txBody>
        </p:sp>
      </p:grpSp>
      <p:grpSp>
        <p:nvGrpSpPr>
          <p:cNvPr id="5" name="Gruppe 11"/>
          <p:cNvGrpSpPr/>
          <p:nvPr/>
        </p:nvGrpSpPr>
        <p:grpSpPr>
          <a:xfrm>
            <a:off x="2841853" y="4851695"/>
            <a:ext cx="968535" cy="1877209"/>
            <a:chOff x="2786256" y="4851695"/>
            <a:chExt cx="968535" cy="1877209"/>
          </a:xfrm>
        </p:grpSpPr>
        <p:cxnSp>
          <p:nvCxnSpPr>
            <p:cNvPr id="13" name="Rett linje 12"/>
            <p:cNvCxnSpPr/>
            <p:nvPr/>
          </p:nvCxnSpPr>
          <p:spPr bwMode="auto">
            <a:xfrm>
              <a:off x="3184289"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sp>
          <p:nvSpPr>
            <p:cNvPr id="14" name="TekstSylinder 13"/>
            <p:cNvSpPr txBox="1"/>
            <p:nvPr/>
          </p:nvSpPr>
          <p:spPr>
            <a:xfrm>
              <a:off x="2786256" y="6390350"/>
              <a:ext cx="968535" cy="338554"/>
            </a:xfrm>
            <a:prstGeom prst="rect">
              <a:avLst/>
            </a:prstGeom>
            <a:noFill/>
          </p:spPr>
          <p:txBody>
            <a:bodyPr wrap="none" rtlCol="0">
              <a:spAutoFit/>
            </a:bodyPr>
            <a:lstStyle/>
            <a:p>
              <a:r>
                <a:rPr lang="nb-NO" sz="1600" dirty="0">
                  <a:solidFill>
                    <a:srgbClr val="0000FF"/>
                  </a:solidFill>
                </a:rPr>
                <a:t>Solcelle -</a:t>
              </a:r>
            </a:p>
          </p:txBody>
        </p:sp>
      </p:grpSp>
      <p:grpSp>
        <p:nvGrpSpPr>
          <p:cNvPr id="6" name="Gruppe 14"/>
          <p:cNvGrpSpPr/>
          <p:nvPr/>
        </p:nvGrpSpPr>
        <p:grpSpPr>
          <a:xfrm>
            <a:off x="4389145" y="4851695"/>
            <a:ext cx="937949" cy="1877209"/>
            <a:chOff x="4389145" y="4851695"/>
            <a:chExt cx="937949" cy="1877209"/>
          </a:xfrm>
        </p:grpSpPr>
        <p:cxnSp>
          <p:nvCxnSpPr>
            <p:cNvPr id="16" name="Rett linje 15"/>
            <p:cNvCxnSpPr/>
            <p:nvPr/>
          </p:nvCxnSpPr>
          <p:spPr bwMode="auto">
            <a:xfrm>
              <a:off x="4722632"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cxnSp>
          <p:nvCxnSpPr>
            <p:cNvPr id="17" name="Rett linje 16"/>
            <p:cNvCxnSpPr/>
            <p:nvPr/>
          </p:nvCxnSpPr>
          <p:spPr bwMode="auto">
            <a:xfrm>
              <a:off x="4851724" y="485169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sp>
          <p:nvSpPr>
            <p:cNvPr id="18" name="TekstSylinder 17"/>
            <p:cNvSpPr txBox="1"/>
            <p:nvPr/>
          </p:nvSpPr>
          <p:spPr>
            <a:xfrm>
              <a:off x="4389145" y="6390350"/>
              <a:ext cx="937949" cy="338554"/>
            </a:xfrm>
            <a:prstGeom prst="rect">
              <a:avLst/>
            </a:prstGeom>
            <a:noFill/>
          </p:spPr>
          <p:txBody>
            <a:bodyPr wrap="none" rtlCol="0">
              <a:spAutoFit/>
            </a:bodyPr>
            <a:lstStyle/>
            <a:p>
              <a:r>
                <a:rPr lang="nb-NO" sz="1600" dirty="0">
                  <a:solidFill>
                    <a:schemeClr val="tx1"/>
                  </a:solidFill>
                </a:rPr>
                <a:t>Lysdiode</a:t>
              </a:r>
            </a:p>
          </p:txBody>
        </p:sp>
      </p:grpSp>
      <p:grpSp>
        <p:nvGrpSpPr>
          <p:cNvPr id="7" name="Gruppe 18"/>
          <p:cNvGrpSpPr/>
          <p:nvPr/>
        </p:nvGrpSpPr>
        <p:grpSpPr>
          <a:xfrm>
            <a:off x="5992034" y="4808665"/>
            <a:ext cx="1015021" cy="1920239"/>
            <a:chOff x="5992034" y="4808665"/>
            <a:chExt cx="1015021" cy="1920239"/>
          </a:xfrm>
        </p:grpSpPr>
        <p:sp>
          <p:nvSpPr>
            <p:cNvPr id="20" name="TekstSylinder 19"/>
            <p:cNvSpPr txBox="1"/>
            <p:nvPr/>
          </p:nvSpPr>
          <p:spPr>
            <a:xfrm>
              <a:off x="5992034" y="6390350"/>
              <a:ext cx="1015021" cy="338554"/>
            </a:xfrm>
            <a:prstGeom prst="rect">
              <a:avLst/>
            </a:prstGeom>
            <a:noFill/>
          </p:spPr>
          <p:txBody>
            <a:bodyPr wrap="none" rtlCol="0">
              <a:spAutoFit/>
            </a:bodyPr>
            <a:lstStyle/>
            <a:p>
              <a:r>
                <a:rPr lang="nb-NO" sz="1600" dirty="0">
                  <a:solidFill>
                    <a:srgbClr val="FF0000"/>
                  </a:solidFill>
                </a:rPr>
                <a:t>Solcelle +</a:t>
              </a:r>
            </a:p>
          </p:txBody>
        </p:sp>
        <p:cxnSp>
          <p:nvCxnSpPr>
            <p:cNvPr id="21" name="Rett linje 20"/>
            <p:cNvCxnSpPr/>
            <p:nvPr/>
          </p:nvCxnSpPr>
          <p:spPr bwMode="auto">
            <a:xfrm>
              <a:off x="6390067" y="4808665"/>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grpSp>
      <p:sp>
        <p:nvSpPr>
          <p:cNvPr id="22" name="Frihåndsform 21"/>
          <p:cNvSpPr/>
          <p:nvPr/>
        </p:nvSpPr>
        <p:spPr bwMode="auto">
          <a:xfrm>
            <a:off x="3103739" y="5134407"/>
            <a:ext cx="3302758" cy="1023582"/>
          </a:xfrm>
          <a:custGeom>
            <a:avLst/>
            <a:gdLst>
              <a:gd name="connsiteX0" fmla="*/ 0 w 3302758"/>
              <a:gd name="connsiteY0" fmla="*/ 1023582 h 1023582"/>
              <a:gd name="connsiteX1" fmla="*/ 136477 w 3302758"/>
              <a:gd name="connsiteY1" fmla="*/ 0 h 1023582"/>
              <a:gd name="connsiteX2" fmla="*/ 1624083 w 3302758"/>
              <a:gd name="connsiteY2" fmla="*/ 0 h 1023582"/>
              <a:gd name="connsiteX3" fmla="*/ 1760561 w 3302758"/>
              <a:gd name="connsiteY3" fmla="*/ 887105 h 1023582"/>
              <a:gd name="connsiteX4" fmla="*/ 3302758 w 3302758"/>
              <a:gd name="connsiteY4" fmla="*/ 982639 h 1023582"/>
              <a:gd name="connsiteX5" fmla="*/ 3302758 w 3302758"/>
              <a:gd name="connsiteY5" fmla="*/ 982639 h 1023582"/>
              <a:gd name="connsiteX0" fmla="*/ 0 w 3302758"/>
              <a:gd name="connsiteY0" fmla="*/ 1023582 h 1023582"/>
              <a:gd name="connsiteX1" fmla="*/ 136477 w 3302758"/>
              <a:gd name="connsiteY1" fmla="*/ 0 h 1023582"/>
              <a:gd name="connsiteX2" fmla="*/ 1624083 w 3302758"/>
              <a:gd name="connsiteY2" fmla="*/ 68239 h 1023582"/>
              <a:gd name="connsiteX3" fmla="*/ 1760561 w 3302758"/>
              <a:gd name="connsiteY3" fmla="*/ 887105 h 1023582"/>
              <a:gd name="connsiteX4" fmla="*/ 3302758 w 3302758"/>
              <a:gd name="connsiteY4" fmla="*/ 982639 h 1023582"/>
              <a:gd name="connsiteX5" fmla="*/ 3302758 w 3302758"/>
              <a:gd name="connsiteY5" fmla="*/ 982639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758" h="1023582">
                <a:moveTo>
                  <a:pt x="0" y="1023582"/>
                </a:moveTo>
                <a:lnTo>
                  <a:pt x="136477" y="0"/>
                </a:lnTo>
                <a:lnTo>
                  <a:pt x="1624083" y="68239"/>
                </a:lnTo>
                <a:lnTo>
                  <a:pt x="1760561" y="887105"/>
                </a:lnTo>
                <a:lnTo>
                  <a:pt x="3302758" y="982639"/>
                </a:lnTo>
                <a:lnTo>
                  <a:pt x="3302758" y="982639"/>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nvGrpSpPr>
          <p:cNvPr id="12" name="Gruppe 22"/>
          <p:cNvGrpSpPr/>
          <p:nvPr/>
        </p:nvGrpSpPr>
        <p:grpSpPr>
          <a:xfrm>
            <a:off x="2928129" y="5702024"/>
            <a:ext cx="352314" cy="769441"/>
            <a:chOff x="6564851" y="4837384"/>
            <a:chExt cx="352314" cy="769441"/>
          </a:xfrm>
        </p:grpSpPr>
        <p:sp>
          <p:nvSpPr>
            <p:cNvPr id="24" name="Ellipse 23"/>
            <p:cNvSpPr/>
            <p:nvPr/>
          </p:nvSpPr>
          <p:spPr bwMode="auto">
            <a:xfrm>
              <a:off x="6605195" y="5152913"/>
              <a:ext cx="268941" cy="26894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endParaRPr kumimoji="0" lang="nb-NO" sz="4000" b="0" i="0" u="none" strike="noStrike" cap="none" normalizeH="0" baseline="0" dirty="0">
                <a:ln>
                  <a:noFill/>
                </a:ln>
                <a:solidFill>
                  <a:schemeClr val="bg1"/>
                </a:solidFill>
                <a:effectLst/>
                <a:latin typeface="Times" pitchFamily="16" charset="0"/>
              </a:endParaRPr>
            </a:p>
          </p:txBody>
        </p:sp>
        <p:sp>
          <p:nvSpPr>
            <p:cNvPr id="25" name="TekstSylinder 24"/>
            <p:cNvSpPr txBox="1"/>
            <p:nvPr/>
          </p:nvSpPr>
          <p:spPr>
            <a:xfrm flipH="1">
              <a:off x="6564851" y="4837384"/>
              <a:ext cx="352314" cy="769441"/>
            </a:xfrm>
            <a:prstGeom prst="rect">
              <a:avLst/>
            </a:prstGeom>
            <a:noFill/>
          </p:spPr>
          <p:txBody>
            <a:bodyPr wrap="square" rtlCol="0">
              <a:spAutoFit/>
            </a:bodyPr>
            <a:lstStyle/>
            <a:p>
              <a:r>
                <a:rPr lang="nb-NO" sz="4400" dirty="0">
                  <a:solidFill>
                    <a:schemeClr val="accent6">
                      <a:lumMod val="75000"/>
                    </a:schemeClr>
                  </a:solidFill>
                </a:rPr>
                <a:t>-</a:t>
              </a:r>
            </a:p>
          </p:txBody>
        </p:sp>
      </p:grpSp>
      <p:cxnSp>
        <p:nvCxnSpPr>
          <p:cNvPr id="26" name="Rett linje 25"/>
          <p:cNvCxnSpPr/>
          <p:nvPr/>
        </p:nvCxnSpPr>
        <p:spPr bwMode="auto">
          <a:xfrm>
            <a:off x="6548645" y="4806606"/>
            <a:ext cx="0" cy="1624404"/>
          </a:xfrm>
          <a:prstGeom prst="line">
            <a:avLst/>
          </a:prstGeom>
          <a:solidFill>
            <a:srgbClr val="00B8FF"/>
          </a:solidFill>
          <a:ln w="9525" cap="flat" cmpd="sng" algn="ctr">
            <a:solidFill>
              <a:srgbClr val="FA062F"/>
            </a:solidFill>
            <a:prstDash val="dash"/>
            <a:round/>
            <a:headEnd type="none" w="med" len="med"/>
            <a:tailEnd type="none" w="med" len="med"/>
          </a:ln>
          <a:effectLst/>
        </p:spPr>
      </p:cxnSp>
      <p:sp>
        <p:nvSpPr>
          <p:cNvPr id="27" name="Frihåndsform 26"/>
          <p:cNvSpPr/>
          <p:nvPr/>
        </p:nvSpPr>
        <p:spPr bwMode="auto">
          <a:xfrm flipV="1">
            <a:off x="2174596" y="5382307"/>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8" name="Frihåndsform 27"/>
          <p:cNvSpPr/>
          <p:nvPr/>
        </p:nvSpPr>
        <p:spPr bwMode="auto">
          <a:xfrm flipV="1">
            <a:off x="2240114" y="4932229"/>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9" name="Frihåndsform 28"/>
          <p:cNvSpPr/>
          <p:nvPr/>
        </p:nvSpPr>
        <p:spPr bwMode="auto">
          <a:xfrm>
            <a:off x="4892396" y="5272241"/>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30" name="Frihåndsform 29"/>
          <p:cNvSpPr/>
          <p:nvPr/>
        </p:nvSpPr>
        <p:spPr bwMode="auto">
          <a:xfrm>
            <a:off x="4873247" y="4847562"/>
            <a:ext cx="613185" cy="559398"/>
          </a:xfrm>
          <a:custGeom>
            <a:avLst/>
            <a:gdLst>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225910 w 613185"/>
              <a:gd name="connsiteY4" fmla="*/ 204396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408790 w 613185"/>
              <a:gd name="connsiteY5" fmla="*/ 398033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322729 w 613185"/>
              <a:gd name="connsiteY6" fmla="*/ 118335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505609 w 613185"/>
              <a:gd name="connsiteY7" fmla="*/ 290457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93335 w 613185"/>
              <a:gd name="connsiteY7" fmla="*/ 278184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76702 w 613185"/>
              <a:gd name="connsiteY6" fmla="*/ 109130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82952 w 613185"/>
              <a:gd name="connsiteY4" fmla="*/ 185985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62578 w 613185"/>
              <a:gd name="connsiteY8" fmla="*/ 139850 h 559398"/>
              <a:gd name="connsiteX9" fmla="*/ 613185 w 613185"/>
              <a:gd name="connsiteY9" fmla="*/ 0 h 559398"/>
              <a:gd name="connsiteX0" fmla="*/ 0 w 613185"/>
              <a:gd name="connsiteY0" fmla="*/ 559398 h 559398"/>
              <a:gd name="connsiteX1" fmla="*/ 150607 w 613185"/>
              <a:gd name="connsiteY1" fmla="*/ 419549 h 559398"/>
              <a:gd name="connsiteX2" fmla="*/ 86061 w 613185"/>
              <a:gd name="connsiteY2" fmla="*/ 258184 h 559398"/>
              <a:gd name="connsiteX3" fmla="*/ 311971 w 613185"/>
              <a:gd name="connsiteY3" fmla="*/ 451822 h 559398"/>
              <a:gd name="connsiteX4" fmla="*/ 173747 w 613185"/>
              <a:gd name="connsiteY4" fmla="*/ 201328 h 559398"/>
              <a:gd name="connsiteX5" fmla="*/ 390379 w 613185"/>
              <a:gd name="connsiteY5" fmla="*/ 373486 h 559398"/>
              <a:gd name="connsiteX6" fmla="*/ 264428 w 613185"/>
              <a:gd name="connsiteY6" fmla="*/ 127541 h 559398"/>
              <a:gd name="connsiteX7" fmla="*/ 474924 w 613185"/>
              <a:gd name="connsiteY7" fmla="*/ 305800 h 559398"/>
              <a:gd name="connsiteX8" fmla="*/ 407346 w 613185"/>
              <a:gd name="connsiteY8" fmla="*/ 188945 h 559398"/>
              <a:gd name="connsiteX9" fmla="*/ 613185 w 613185"/>
              <a:gd name="connsiteY9" fmla="*/ 0 h 5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85" h="559398">
                <a:moveTo>
                  <a:pt x="0" y="559398"/>
                </a:moveTo>
                <a:lnTo>
                  <a:pt x="150607" y="419549"/>
                </a:lnTo>
                <a:lnTo>
                  <a:pt x="86061" y="258184"/>
                </a:lnTo>
                <a:lnTo>
                  <a:pt x="311971" y="451822"/>
                </a:lnTo>
                <a:lnTo>
                  <a:pt x="173747" y="201328"/>
                </a:lnTo>
                <a:lnTo>
                  <a:pt x="390379" y="373486"/>
                </a:lnTo>
                <a:lnTo>
                  <a:pt x="264428" y="127541"/>
                </a:lnTo>
                <a:lnTo>
                  <a:pt x="474924" y="305800"/>
                </a:lnTo>
                <a:lnTo>
                  <a:pt x="407346" y="188945"/>
                </a:lnTo>
                <a:lnTo>
                  <a:pt x="613185" y="0"/>
                </a:lnTo>
              </a:path>
            </a:pathLst>
          </a:custGeom>
          <a:noFill/>
          <a:ln w="28575" cap="flat" cmpd="sng" algn="ctr">
            <a:solidFill>
              <a:srgbClr val="FFFF00"/>
            </a:solidFill>
            <a:prstDash val="solid"/>
            <a:round/>
            <a:headEnd type="none" w="med" len="med"/>
            <a:tailEnd type="arrow" w="lg" len="lg"/>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par>
                                <p:cTn id="40" presetID="64" presetClass="path" presetSubtype="0" accel="50000" decel="50000" fill="hold" nodeType="withEffect">
                                  <p:stCondLst>
                                    <p:cond delay="0"/>
                                  </p:stCondLst>
                                  <p:childTnLst>
                                    <p:animMotion origin="layout" path="M 2.77778E-7 0.0088 L 0.01545 -0.13885 " pathEditMode="relative" rAng="0" ptsTypes="AA">
                                      <p:cBhvr>
                                        <p:cTn id="41" dur="500" fill="hold"/>
                                        <p:tgtEl>
                                          <p:spTgt spid="12"/>
                                        </p:tgtEl>
                                        <p:attrNameLst>
                                          <p:attrName>ppt_x</p:attrName>
                                          <p:attrName>ppt_y</p:attrName>
                                        </p:attrNameLst>
                                      </p:cBhvr>
                                      <p:rCtr x="800" y="-7400"/>
                                    </p:animMotion>
                                  </p:childTnLst>
                                </p:cTn>
                              </p:par>
                            </p:childTnLst>
                          </p:cTn>
                        </p:par>
                        <p:par>
                          <p:cTn id="42" fill="hold">
                            <p:stCondLst>
                              <p:cond delay="500"/>
                            </p:stCondLst>
                            <p:childTnLst>
                              <p:par>
                                <p:cTn id="43" presetID="63" presetClass="path" presetSubtype="0" accel="50000" decel="50000" fill="hold" nodeType="afterEffect">
                                  <p:stCondLst>
                                    <p:cond delay="0"/>
                                  </p:stCondLst>
                                  <p:childTnLst>
                                    <p:animMotion origin="layout" path="M 0.01545 -0.13885 L 0.17743 -0.12936 " pathEditMode="relative" rAng="0" ptsTypes="AA">
                                      <p:cBhvr>
                                        <p:cTn id="44" dur="3000" fill="hold"/>
                                        <p:tgtEl>
                                          <p:spTgt spid="12"/>
                                        </p:tgtEl>
                                        <p:attrNameLst>
                                          <p:attrName>ppt_x</p:attrName>
                                          <p:attrName>ppt_y</p:attrName>
                                        </p:attrNameLst>
                                      </p:cBhvr>
                                      <p:rCtr x="8100" y="500"/>
                                    </p:animMotion>
                                  </p:childTnLst>
                                </p:cTn>
                              </p:par>
                            </p:childTnLst>
                          </p:cTn>
                        </p:par>
                        <p:par>
                          <p:cTn id="45" fill="hold">
                            <p:stCondLst>
                              <p:cond delay="3500"/>
                            </p:stCondLst>
                            <p:childTnLst>
                              <p:par>
                                <p:cTn id="46" presetID="42" presetClass="path" presetSubtype="0" accel="50000" decel="50000" fill="hold" nodeType="afterEffect">
                                  <p:stCondLst>
                                    <p:cond delay="0"/>
                                  </p:stCondLst>
                                  <p:childTnLst>
                                    <p:animMotion origin="layout" path="M 0.17778 -0.12847 L 0.19253 -0.00856 " pathEditMode="relative" rAng="0" ptsTypes="AA">
                                      <p:cBhvr>
                                        <p:cTn id="47" dur="500" fill="hold"/>
                                        <p:tgtEl>
                                          <p:spTgt spid="12"/>
                                        </p:tgtEl>
                                        <p:attrNameLst>
                                          <p:attrName>ppt_x</p:attrName>
                                          <p:attrName>ppt_y</p:attrName>
                                        </p:attrNameLst>
                                      </p:cBhvr>
                                      <p:rCtr x="700" y="6000"/>
                                    </p:animMotion>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5500"/>
                            </p:stCondLst>
                            <p:childTnLst>
                              <p:par>
                                <p:cTn id="55" presetID="63" presetClass="path" presetSubtype="0" accel="50000" decel="50000" fill="hold" nodeType="afterEffect">
                                  <p:stCondLst>
                                    <p:cond delay="0"/>
                                  </p:stCondLst>
                                  <p:childTnLst>
                                    <p:animMotion origin="layout" path="M 0.19254 -0.00856 L 0.3592 0.00347 " pathEditMode="relative" rAng="0" ptsTypes="AA">
                                      <p:cBhvr>
                                        <p:cTn id="56" dur="3000" fill="hold"/>
                                        <p:tgtEl>
                                          <p:spTgt spid="12"/>
                                        </p:tgtEl>
                                        <p:attrNameLst>
                                          <p:attrName>ppt_x</p:attrName>
                                          <p:attrName>ppt_y</p:attrName>
                                        </p:attrNameLst>
                                      </p:cBhvr>
                                      <p:rCtr x="83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bwMode="auto">
          <a:xfrm>
            <a:off x="613186" y="0"/>
            <a:ext cx="8530814" cy="685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 name="Tittel 1"/>
          <p:cNvSpPr>
            <a:spLocks noGrp="1"/>
          </p:cNvSpPr>
          <p:nvPr>
            <p:ph type="title"/>
          </p:nvPr>
        </p:nvSpPr>
        <p:spPr>
          <a:xfrm>
            <a:off x="1079500" y="2033195"/>
            <a:ext cx="7767638" cy="1796527"/>
          </a:xfrm>
        </p:spPr>
        <p:txBody>
          <a:bodyPr/>
          <a:lstStyle/>
          <a:p>
            <a:pPr algn="ctr"/>
            <a:r>
              <a:rPr lang="nb-NO" dirty="0"/>
              <a:t>Halvlederteori</a:t>
            </a:r>
            <a:br>
              <a:rPr lang="nb-NO" dirty="0"/>
            </a:br>
            <a:r>
              <a:rPr lang="nb-NO" dirty="0"/>
              <a:t>og</a:t>
            </a:r>
            <a:br>
              <a:rPr lang="nb-NO" dirty="0"/>
            </a:br>
            <a:r>
              <a:rPr lang="nb-NO" dirty="0"/>
              <a:t>solcellens virkemåte (avansert)</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pPr algn="ctr"/>
            <a:r>
              <a:rPr lang="nb-NO"/>
              <a:t>Halvledermaterialet</a:t>
            </a:r>
          </a:p>
        </p:txBody>
      </p:sp>
      <p:pic>
        <p:nvPicPr>
          <p:cNvPr id="5124" name="Picture 4"/>
          <p:cNvPicPr>
            <a:picLocks noChangeAspect="1" noChangeArrowheads="1"/>
          </p:cNvPicPr>
          <p:nvPr/>
        </p:nvPicPr>
        <p:blipFill>
          <a:blip r:embed="rId3" cstate="print"/>
          <a:srcRect/>
          <a:stretch>
            <a:fillRect/>
          </a:stretch>
        </p:blipFill>
        <p:spPr bwMode="auto">
          <a:xfrm>
            <a:off x="1171575" y="2152650"/>
            <a:ext cx="5562600" cy="277177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6924675" y="2433638"/>
            <a:ext cx="1905000" cy="2009775"/>
          </a:xfrm>
          <a:prstGeom prst="rect">
            <a:avLst/>
          </a:prstGeom>
          <a:noFill/>
          <a:ln w="9525">
            <a:noFill/>
            <a:miter lim="800000"/>
            <a:headEnd/>
            <a:tailEnd/>
          </a:ln>
        </p:spPr>
      </p:pic>
      <p:sp>
        <p:nvSpPr>
          <p:cNvPr id="6" name="TekstSylinder 5"/>
          <p:cNvSpPr txBox="1"/>
          <p:nvPr/>
        </p:nvSpPr>
        <p:spPr>
          <a:xfrm>
            <a:off x="1744394" y="5247249"/>
            <a:ext cx="4615366" cy="461665"/>
          </a:xfrm>
          <a:prstGeom prst="rect">
            <a:avLst/>
          </a:prstGeom>
          <a:noFill/>
        </p:spPr>
        <p:txBody>
          <a:bodyPr wrap="none" rtlCol="0">
            <a:spAutoFit/>
          </a:bodyPr>
          <a:lstStyle/>
          <a:p>
            <a:r>
              <a:rPr lang="nb-NO" dirty="0">
                <a:solidFill>
                  <a:schemeClr val="tx1"/>
                </a:solidFill>
              </a:rPr>
              <a:t>Rent silisium er nærmest en isolator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2000"/>
                                        <p:tgtEl>
                                          <p:spTgt spid="51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2794000" y="539750"/>
            <a:ext cx="6053138" cy="1141413"/>
          </a:xfrm>
        </p:spPr>
        <p:txBody>
          <a:bodyPr/>
          <a:lstStyle/>
          <a:p>
            <a:pPr algn="ctr"/>
            <a:r>
              <a:rPr lang="nb-NO" dirty="0"/>
              <a:t>Energinivåer</a:t>
            </a:r>
          </a:p>
        </p:txBody>
      </p:sp>
      <p:pic>
        <p:nvPicPr>
          <p:cNvPr id="43010" name="Picture 2"/>
          <p:cNvPicPr>
            <a:picLocks noChangeAspect="1" noChangeArrowheads="1"/>
          </p:cNvPicPr>
          <p:nvPr/>
        </p:nvPicPr>
        <p:blipFill>
          <a:blip r:embed="rId3" cstate="print"/>
          <a:srcRect/>
          <a:stretch>
            <a:fillRect/>
          </a:stretch>
        </p:blipFill>
        <p:spPr bwMode="auto">
          <a:xfrm>
            <a:off x="790575" y="2057400"/>
            <a:ext cx="2916238" cy="2847975"/>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3630613" y="2125663"/>
            <a:ext cx="2616200" cy="2719387"/>
          </a:xfrm>
          <a:prstGeom prst="rect">
            <a:avLst/>
          </a:prstGeom>
          <a:noFill/>
          <a:ln w="9525">
            <a:noFill/>
            <a:miter lim="800000"/>
            <a:headEnd/>
            <a:tailEnd/>
          </a:ln>
        </p:spPr>
      </p:pic>
      <p:pic>
        <p:nvPicPr>
          <p:cNvPr id="43012" name="Picture 4"/>
          <p:cNvPicPr>
            <a:picLocks noChangeAspect="1" noChangeArrowheads="1"/>
          </p:cNvPicPr>
          <p:nvPr/>
        </p:nvPicPr>
        <p:blipFill>
          <a:blip r:embed="rId5" cstate="print"/>
          <a:srcRect/>
          <a:stretch>
            <a:fillRect/>
          </a:stretch>
        </p:blipFill>
        <p:spPr bwMode="auto">
          <a:xfrm>
            <a:off x="6172200" y="2152650"/>
            <a:ext cx="2608263" cy="2735263"/>
          </a:xfrm>
          <a:prstGeom prst="rect">
            <a:avLst/>
          </a:prstGeom>
          <a:noFill/>
          <a:ln w="9525">
            <a:noFill/>
            <a:miter lim="800000"/>
            <a:headEnd/>
            <a:tailEnd/>
          </a:ln>
        </p:spPr>
      </p:pic>
      <p:sp>
        <p:nvSpPr>
          <p:cNvPr id="7" name="TekstSylinder 6"/>
          <p:cNvSpPr txBox="1"/>
          <p:nvPr/>
        </p:nvSpPr>
        <p:spPr>
          <a:xfrm>
            <a:off x="1237957" y="5022167"/>
            <a:ext cx="2372765" cy="584775"/>
          </a:xfrm>
          <a:prstGeom prst="rect">
            <a:avLst/>
          </a:prstGeom>
          <a:noFill/>
        </p:spPr>
        <p:txBody>
          <a:bodyPr wrap="none" rtlCol="0">
            <a:spAutoFit/>
          </a:bodyPr>
          <a:lstStyle/>
          <a:p>
            <a:pPr algn="ctr"/>
            <a:r>
              <a:rPr lang="nb-NO" sz="1600" dirty="0">
                <a:solidFill>
                  <a:schemeClr val="tx1"/>
                </a:solidFill>
              </a:rPr>
              <a:t>Bare noen energinivåer </a:t>
            </a:r>
          </a:p>
          <a:p>
            <a:pPr algn="ctr"/>
            <a:r>
              <a:rPr lang="nb-NO" sz="1600" dirty="0">
                <a:solidFill>
                  <a:schemeClr val="tx1"/>
                </a:solidFill>
              </a:rPr>
              <a:t>er lovlige</a:t>
            </a:r>
          </a:p>
        </p:txBody>
      </p:sp>
      <p:cxnSp>
        <p:nvCxnSpPr>
          <p:cNvPr id="9" name="Rett pil 8"/>
          <p:cNvCxnSpPr/>
          <p:nvPr/>
        </p:nvCxnSpPr>
        <p:spPr bwMode="auto">
          <a:xfrm rot="5400000">
            <a:off x="5247738" y="3213463"/>
            <a:ext cx="395416" cy="1588"/>
          </a:xfrm>
          <a:prstGeom prst="straightConnector1">
            <a:avLst/>
          </a:prstGeom>
          <a:solidFill>
            <a:srgbClr val="00B8FF"/>
          </a:solidFill>
          <a:ln w="9525" cap="flat" cmpd="sng" algn="ctr">
            <a:solidFill>
              <a:srgbClr val="FA062F"/>
            </a:solidFill>
            <a:prstDash val="solid"/>
            <a:round/>
            <a:headEnd type="triangle" w="lg" len="lg"/>
            <a:tailEnd type="triangle" w="lg" len="lg"/>
          </a:ln>
          <a:effectLst/>
        </p:spPr>
      </p:cxnSp>
      <p:sp>
        <p:nvSpPr>
          <p:cNvPr id="10" name="TekstSylinder 9"/>
          <p:cNvSpPr txBox="1"/>
          <p:nvPr/>
        </p:nvSpPr>
        <p:spPr>
          <a:xfrm>
            <a:off x="5602553" y="3039055"/>
            <a:ext cx="782587" cy="338554"/>
          </a:xfrm>
          <a:prstGeom prst="rect">
            <a:avLst/>
          </a:prstGeom>
          <a:noFill/>
        </p:spPr>
        <p:txBody>
          <a:bodyPr wrap="none" rtlCol="0">
            <a:spAutoFit/>
          </a:bodyPr>
          <a:lstStyle/>
          <a:p>
            <a:r>
              <a:rPr lang="nb-NO" sz="1600" dirty="0">
                <a:solidFill>
                  <a:srgbClr val="FF0000"/>
                </a:solidFill>
              </a:rPr>
              <a:t>1,12eV</a:t>
            </a:r>
          </a:p>
        </p:txBody>
      </p:sp>
      <p:grpSp>
        <p:nvGrpSpPr>
          <p:cNvPr id="2" name="Gruppe 36"/>
          <p:cNvGrpSpPr>
            <a:grpSpLocks/>
          </p:cNvGrpSpPr>
          <p:nvPr/>
        </p:nvGrpSpPr>
        <p:grpSpPr bwMode="auto">
          <a:xfrm>
            <a:off x="1761767" y="1115473"/>
            <a:ext cx="688975" cy="746125"/>
            <a:chOff x="1959885" y="2468241"/>
            <a:chExt cx="688715" cy="746230"/>
          </a:xfrm>
        </p:grpSpPr>
        <p:sp>
          <p:nvSpPr>
            <p:cNvPr id="12" name="Ellipse 11"/>
            <p:cNvSpPr/>
            <p:nvPr/>
          </p:nvSpPr>
          <p:spPr>
            <a:xfrm>
              <a:off x="2100562" y="2720820"/>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3" name="Ellipse 12"/>
            <p:cNvSpPr/>
            <p:nvPr/>
          </p:nvSpPr>
          <p:spPr>
            <a:xfrm>
              <a:off x="2202871" y="26057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4" name="Ellipse 13"/>
            <p:cNvSpPr/>
            <p:nvPr/>
          </p:nvSpPr>
          <p:spPr>
            <a:xfrm>
              <a:off x="2190084" y="246824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5" name="Ellipse 14"/>
            <p:cNvSpPr/>
            <p:nvPr/>
          </p:nvSpPr>
          <p:spPr>
            <a:xfrm>
              <a:off x="2337155" y="266966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6" name="Ellipse 15"/>
            <p:cNvSpPr/>
            <p:nvPr/>
          </p:nvSpPr>
          <p:spPr>
            <a:xfrm>
              <a:off x="2357653" y="281527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7" name="Ellipse 16"/>
            <p:cNvSpPr/>
            <p:nvPr/>
          </p:nvSpPr>
          <p:spPr>
            <a:xfrm>
              <a:off x="2218093" y="2767295"/>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8" name="Ellipse 17"/>
            <p:cNvSpPr/>
            <p:nvPr/>
          </p:nvSpPr>
          <p:spPr>
            <a:xfrm>
              <a:off x="2268100" y="305780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19" name="Ellipse 18"/>
            <p:cNvSpPr/>
            <p:nvPr/>
          </p:nvSpPr>
          <p:spPr>
            <a:xfrm>
              <a:off x="2141894" y="3005421"/>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0" name="Ellipse 19"/>
            <p:cNvSpPr/>
            <p:nvPr/>
          </p:nvSpPr>
          <p:spPr>
            <a:xfrm>
              <a:off x="2106175" y="2874452"/>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1" name="Ellipse 20"/>
            <p:cNvSpPr/>
            <p:nvPr/>
          </p:nvSpPr>
          <p:spPr>
            <a:xfrm>
              <a:off x="1987113" y="296493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2" name="Ellipse 21"/>
            <p:cNvSpPr/>
            <p:nvPr/>
          </p:nvSpPr>
          <p:spPr>
            <a:xfrm>
              <a:off x="1970445" y="2810158"/>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3" name="Ellipse 22"/>
            <p:cNvSpPr/>
            <p:nvPr/>
          </p:nvSpPr>
          <p:spPr>
            <a:xfrm>
              <a:off x="2249051" y="2903027"/>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4" name="Ellipse 23"/>
            <p:cNvSpPr/>
            <p:nvPr/>
          </p:nvSpPr>
          <p:spPr>
            <a:xfrm>
              <a:off x="2487176" y="2726815"/>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5" name="Ellipse 24"/>
            <p:cNvSpPr/>
            <p:nvPr/>
          </p:nvSpPr>
          <p:spPr>
            <a:xfrm>
              <a:off x="2448140" y="2600959"/>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6" name="Ellipse 25"/>
            <p:cNvSpPr/>
            <p:nvPr/>
          </p:nvSpPr>
          <p:spPr>
            <a:xfrm>
              <a:off x="2322870" y="25267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7" name="Ellipse 26"/>
            <p:cNvSpPr/>
            <p:nvPr/>
          </p:nvSpPr>
          <p:spPr>
            <a:xfrm>
              <a:off x="2068076" y="2564890"/>
              <a:ext cx="156663" cy="156663"/>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8" name="Ellipse 27"/>
            <p:cNvSpPr/>
            <p:nvPr/>
          </p:nvSpPr>
          <p:spPr>
            <a:xfrm>
              <a:off x="1959885" y="2656876"/>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29" name="Ellipse 28"/>
            <p:cNvSpPr/>
            <p:nvPr/>
          </p:nvSpPr>
          <p:spPr>
            <a:xfrm>
              <a:off x="2491937" y="2879214"/>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30" name="Ellipse 29"/>
            <p:cNvSpPr/>
            <p:nvPr/>
          </p:nvSpPr>
          <p:spPr>
            <a:xfrm>
              <a:off x="2372875" y="2962558"/>
              <a:ext cx="156663" cy="15666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grpSp>
      <p:sp>
        <p:nvSpPr>
          <p:cNvPr id="37" name="Ellipse 36"/>
          <p:cNvSpPr/>
          <p:nvPr/>
        </p:nvSpPr>
        <p:spPr bwMode="auto">
          <a:xfrm>
            <a:off x="2894181" y="1336135"/>
            <a:ext cx="46038"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grpSp>
        <p:nvGrpSpPr>
          <p:cNvPr id="3" name="Gruppe 59"/>
          <p:cNvGrpSpPr/>
          <p:nvPr/>
        </p:nvGrpSpPr>
        <p:grpSpPr>
          <a:xfrm>
            <a:off x="1160631" y="1281012"/>
            <a:ext cx="1572065" cy="475709"/>
            <a:chOff x="1160631" y="1281012"/>
            <a:chExt cx="1572065" cy="475709"/>
          </a:xfrm>
        </p:grpSpPr>
        <p:sp>
          <p:nvSpPr>
            <p:cNvPr id="38" name="Ellipse 37"/>
            <p:cNvSpPr/>
            <p:nvPr/>
          </p:nvSpPr>
          <p:spPr bwMode="auto">
            <a:xfrm>
              <a:off x="1160631" y="1686973"/>
              <a:ext cx="46038"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39" name="Ellipse 38"/>
            <p:cNvSpPr/>
            <p:nvPr/>
          </p:nvSpPr>
          <p:spPr bwMode="auto">
            <a:xfrm>
              <a:off x="2686658" y="1712271"/>
              <a:ext cx="46038"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40" name="Ellipse 39"/>
            <p:cNvSpPr/>
            <p:nvPr/>
          </p:nvSpPr>
          <p:spPr bwMode="auto">
            <a:xfrm>
              <a:off x="1409092" y="1281012"/>
              <a:ext cx="46038"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grpSp>
      <p:sp>
        <p:nvSpPr>
          <p:cNvPr id="47" name="TekstSylinder 46"/>
          <p:cNvSpPr txBox="1"/>
          <p:nvPr/>
        </p:nvSpPr>
        <p:spPr>
          <a:xfrm>
            <a:off x="1947559" y="715549"/>
            <a:ext cx="938655" cy="276999"/>
          </a:xfrm>
          <a:prstGeom prst="rect">
            <a:avLst/>
          </a:prstGeom>
          <a:noFill/>
        </p:spPr>
        <p:txBody>
          <a:bodyPr wrap="none" rtlCol="0">
            <a:spAutoFit/>
          </a:bodyPr>
          <a:lstStyle/>
          <a:p>
            <a:r>
              <a:rPr lang="nb-NO" sz="1200" dirty="0" err="1">
                <a:solidFill>
                  <a:schemeClr val="tx2"/>
                </a:solidFill>
              </a:rPr>
              <a:t>Valens-skall</a:t>
            </a:r>
            <a:endParaRPr lang="nb-NO" sz="1200" dirty="0">
              <a:solidFill>
                <a:schemeClr val="tx2"/>
              </a:solidFill>
            </a:endParaRPr>
          </a:p>
        </p:txBody>
      </p:sp>
      <p:grpSp>
        <p:nvGrpSpPr>
          <p:cNvPr id="4" name="Gruppe 61"/>
          <p:cNvGrpSpPr/>
          <p:nvPr/>
        </p:nvGrpSpPr>
        <p:grpSpPr>
          <a:xfrm>
            <a:off x="2996119" y="1138136"/>
            <a:ext cx="1081190" cy="320027"/>
            <a:chOff x="2996119" y="1138136"/>
            <a:chExt cx="1081190" cy="320027"/>
          </a:xfrm>
        </p:grpSpPr>
        <p:cxnSp>
          <p:nvCxnSpPr>
            <p:cNvPr id="49" name="Rett pil 48"/>
            <p:cNvCxnSpPr/>
            <p:nvPr/>
          </p:nvCxnSpPr>
          <p:spPr bwMode="auto">
            <a:xfrm flipH="1">
              <a:off x="2996119" y="1138136"/>
              <a:ext cx="583660" cy="184826"/>
            </a:xfrm>
            <a:prstGeom prst="straightConnector1">
              <a:avLst/>
            </a:prstGeom>
            <a:solidFill>
              <a:srgbClr val="00B8FF"/>
            </a:solidFill>
            <a:ln w="28575" cap="flat" cmpd="sng" algn="ctr">
              <a:solidFill>
                <a:srgbClr val="FFFF00"/>
              </a:solidFill>
              <a:prstDash val="solid"/>
              <a:round/>
              <a:headEnd type="none" w="med" len="med"/>
              <a:tailEnd type="arrow"/>
            </a:ln>
            <a:effectLst/>
          </p:spPr>
        </p:cxnSp>
        <p:sp>
          <p:nvSpPr>
            <p:cNvPr id="58" name="TekstSylinder 57"/>
            <p:cNvSpPr txBox="1"/>
            <p:nvPr/>
          </p:nvSpPr>
          <p:spPr>
            <a:xfrm>
              <a:off x="3243426" y="1181164"/>
              <a:ext cx="833883" cy="276999"/>
            </a:xfrm>
            <a:prstGeom prst="rect">
              <a:avLst/>
            </a:prstGeom>
            <a:noFill/>
          </p:spPr>
          <p:txBody>
            <a:bodyPr wrap="none" rtlCol="0">
              <a:spAutoFit/>
            </a:bodyPr>
            <a:lstStyle/>
            <a:p>
              <a:r>
                <a:rPr lang="nb-NO" sz="1200" dirty="0">
                  <a:solidFill>
                    <a:schemeClr val="tx2"/>
                  </a:solidFill>
                </a:rPr>
                <a:t>Lys/energi</a:t>
              </a:r>
            </a:p>
          </p:txBody>
        </p:sp>
      </p:grpSp>
      <p:grpSp>
        <p:nvGrpSpPr>
          <p:cNvPr id="5" name="Gruppe 62"/>
          <p:cNvGrpSpPr/>
          <p:nvPr/>
        </p:nvGrpSpPr>
        <p:grpSpPr>
          <a:xfrm>
            <a:off x="2917200" y="695915"/>
            <a:ext cx="617110" cy="640220"/>
            <a:chOff x="2917200" y="695915"/>
            <a:chExt cx="617110" cy="640220"/>
          </a:xfrm>
        </p:grpSpPr>
        <p:sp>
          <p:nvSpPr>
            <p:cNvPr id="50" name="Ellipse 49"/>
            <p:cNvSpPr/>
            <p:nvPr/>
          </p:nvSpPr>
          <p:spPr bwMode="auto">
            <a:xfrm>
              <a:off x="3101546" y="962346"/>
              <a:ext cx="46038" cy="4445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cxnSp>
          <p:nvCxnSpPr>
            <p:cNvPr id="52" name="Rett pil 51"/>
            <p:cNvCxnSpPr>
              <a:stCxn id="37" idx="0"/>
              <a:endCxn id="50" idx="4"/>
            </p:cNvCxnSpPr>
            <p:nvPr/>
          </p:nvCxnSpPr>
          <p:spPr bwMode="auto">
            <a:xfrm flipV="1">
              <a:off x="2917200" y="1006796"/>
              <a:ext cx="207365" cy="329339"/>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59" name="TekstSylinder 58"/>
            <p:cNvSpPr txBox="1"/>
            <p:nvPr/>
          </p:nvSpPr>
          <p:spPr>
            <a:xfrm>
              <a:off x="3083546" y="695915"/>
              <a:ext cx="450764" cy="276999"/>
            </a:xfrm>
            <a:prstGeom prst="rect">
              <a:avLst/>
            </a:prstGeom>
            <a:noFill/>
          </p:spPr>
          <p:txBody>
            <a:bodyPr wrap="none" rtlCol="0">
              <a:spAutoFit/>
            </a:bodyPr>
            <a:lstStyle/>
            <a:p>
              <a:r>
                <a:rPr lang="nb-NO" sz="1200" dirty="0">
                  <a:solidFill>
                    <a:schemeClr val="tx2"/>
                  </a:solidFill>
                </a:rPr>
                <a:t>Fritt</a:t>
              </a:r>
            </a:p>
          </p:txBody>
        </p:sp>
      </p:grpSp>
      <p:cxnSp>
        <p:nvCxnSpPr>
          <p:cNvPr id="65" name="Rett pil 64"/>
          <p:cNvCxnSpPr/>
          <p:nvPr/>
        </p:nvCxnSpPr>
        <p:spPr bwMode="auto">
          <a:xfrm flipV="1">
            <a:off x="1591733" y="2810934"/>
            <a:ext cx="0" cy="668866"/>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68" name="Rett pil 67"/>
          <p:cNvCxnSpPr/>
          <p:nvPr/>
        </p:nvCxnSpPr>
        <p:spPr bwMode="auto">
          <a:xfrm flipH="1">
            <a:off x="1617133" y="2641600"/>
            <a:ext cx="660400" cy="846667"/>
          </a:xfrm>
          <a:prstGeom prst="straightConnector1">
            <a:avLst/>
          </a:prstGeom>
          <a:solidFill>
            <a:srgbClr val="00B8FF"/>
          </a:solidFill>
          <a:ln w="38100" cap="flat" cmpd="sng" algn="ctr">
            <a:solidFill>
              <a:srgbClr val="FFFF00"/>
            </a:solidFill>
            <a:prstDash val="solid"/>
            <a:round/>
            <a:headEnd type="none" w="med" len="med"/>
            <a:tailEnd type="arrow"/>
          </a:ln>
          <a:effectLst/>
        </p:spPr>
      </p:cxnSp>
      <p:sp>
        <p:nvSpPr>
          <p:cNvPr id="69" name="Ellipse 68"/>
          <p:cNvSpPr/>
          <p:nvPr/>
        </p:nvSpPr>
        <p:spPr bwMode="auto">
          <a:xfrm>
            <a:off x="1557866" y="3471333"/>
            <a:ext cx="59267" cy="5926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0" name="Ellipse 69"/>
          <p:cNvSpPr/>
          <p:nvPr/>
        </p:nvSpPr>
        <p:spPr bwMode="auto">
          <a:xfrm>
            <a:off x="1566332" y="2768600"/>
            <a:ext cx="59267" cy="5926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1" name="Ellipse 70"/>
          <p:cNvSpPr/>
          <p:nvPr/>
        </p:nvSpPr>
        <p:spPr bwMode="auto">
          <a:xfrm>
            <a:off x="1851380" y="3471333"/>
            <a:ext cx="59267" cy="5926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2" name="Ellipse 71"/>
          <p:cNvSpPr/>
          <p:nvPr/>
        </p:nvSpPr>
        <p:spPr bwMode="auto">
          <a:xfrm>
            <a:off x="2144894" y="3471333"/>
            <a:ext cx="59267" cy="5926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3" name="Ellipse 72"/>
          <p:cNvSpPr/>
          <p:nvPr/>
        </p:nvSpPr>
        <p:spPr bwMode="auto">
          <a:xfrm>
            <a:off x="2438409" y="3471333"/>
            <a:ext cx="59267" cy="5926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4" name="Ellipse 73"/>
          <p:cNvSpPr/>
          <p:nvPr/>
        </p:nvSpPr>
        <p:spPr bwMode="auto">
          <a:xfrm>
            <a:off x="2861381" y="1304217"/>
            <a:ext cx="110067" cy="11006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5" name="Ellipse 74"/>
          <p:cNvSpPr/>
          <p:nvPr/>
        </p:nvSpPr>
        <p:spPr bwMode="auto">
          <a:xfrm>
            <a:off x="1534611" y="3446773"/>
            <a:ext cx="110067" cy="11006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6" name="TekstSylinder 75"/>
          <p:cNvSpPr txBox="1"/>
          <p:nvPr/>
        </p:nvSpPr>
        <p:spPr>
          <a:xfrm>
            <a:off x="2657723" y="1386197"/>
            <a:ext cx="458780" cy="276999"/>
          </a:xfrm>
          <a:prstGeom prst="rect">
            <a:avLst/>
          </a:prstGeom>
          <a:noFill/>
        </p:spPr>
        <p:txBody>
          <a:bodyPr wrap="none" rtlCol="0">
            <a:spAutoFit/>
          </a:bodyPr>
          <a:lstStyle/>
          <a:p>
            <a:r>
              <a:rPr lang="nb-NO" sz="1200" dirty="0">
                <a:solidFill>
                  <a:schemeClr val="tx2"/>
                </a:solidFill>
              </a:rPr>
              <a:t>Hull</a:t>
            </a:r>
          </a:p>
        </p:txBody>
      </p:sp>
      <p:sp>
        <p:nvSpPr>
          <p:cNvPr id="56" name="TekstSylinder 55"/>
          <p:cNvSpPr txBox="1"/>
          <p:nvPr/>
        </p:nvSpPr>
        <p:spPr>
          <a:xfrm>
            <a:off x="4809508" y="4750129"/>
            <a:ext cx="954107" cy="369332"/>
          </a:xfrm>
          <a:prstGeom prst="rect">
            <a:avLst/>
          </a:prstGeom>
          <a:noFill/>
        </p:spPr>
        <p:txBody>
          <a:bodyPr wrap="none" rtlCol="0">
            <a:spAutoFit/>
          </a:bodyPr>
          <a:lstStyle/>
          <a:p>
            <a:r>
              <a:rPr lang="nb-NO" sz="1800" dirty="0">
                <a:solidFill>
                  <a:schemeClr val="tx1"/>
                </a:solidFill>
              </a:rPr>
              <a:t>Silisium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0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20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20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2000"/>
                                        <p:tgtEl>
                                          <p:spTgt spid="73"/>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0"/>
                                        <p:tgtEl>
                                          <p:spTgt spid="37"/>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20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1"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4"/>
                                        </p:tgtEl>
                                      </p:cBhvr>
                                    </p:animEffect>
                                    <p:set>
                                      <p:cBhvr>
                                        <p:cTn id="51" dur="1" fill="hold">
                                          <p:stCondLst>
                                            <p:cond delay="1999"/>
                                          </p:stCondLst>
                                        </p:cTn>
                                        <p:tgtEl>
                                          <p:spTgt spid="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68"/>
                                        </p:tgtEl>
                                      </p:cBhvr>
                                    </p:animEffect>
                                    <p:set>
                                      <p:cBhvr>
                                        <p:cTn id="54" dur="1" fill="hold">
                                          <p:stCondLst>
                                            <p:cond delay="1999"/>
                                          </p:stCondLst>
                                        </p:cTn>
                                        <p:tgtEl>
                                          <p:spTgt spid="68"/>
                                        </p:tgtEl>
                                        <p:attrNameLst>
                                          <p:attrName>style.visibility</p:attrName>
                                        </p:attrNameLst>
                                      </p:cBhvr>
                                      <p:to>
                                        <p:strVal val="hidden"/>
                                      </p:to>
                                    </p:set>
                                  </p:childTnLst>
                                </p:cTn>
                              </p:par>
                            </p:childTnLst>
                          </p:cTn>
                        </p:par>
                        <p:par>
                          <p:cTn id="55" fill="hold">
                            <p:stCondLst>
                              <p:cond delay="2000"/>
                            </p:stCondLst>
                            <p:childTnLst>
                              <p:par>
                                <p:cTn id="56" presetID="10" presetClass="exit" presetSubtype="0" fill="hold" grpId="1" nodeType="afterEffect">
                                  <p:stCondLst>
                                    <p:cond delay="0"/>
                                  </p:stCondLst>
                                  <p:childTnLst>
                                    <p:animEffect transition="out" filter="fade">
                                      <p:cBhvr>
                                        <p:cTn id="57" dur="2000"/>
                                        <p:tgtEl>
                                          <p:spTgt spid="37"/>
                                        </p:tgtEl>
                                      </p:cBhvr>
                                    </p:animEffect>
                                    <p:set>
                                      <p:cBhvr>
                                        <p:cTn id="58" dur="1" fill="hold">
                                          <p:stCondLst>
                                            <p:cond delay="1999"/>
                                          </p:stCondLst>
                                        </p:cTn>
                                        <p:tgtEl>
                                          <p:spTgt spid="37"/>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20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2000"/>
                                        <p:tgtEl>
                                          <p:spTgt spid="75"/>
                                        </p:tgtEl>
                                      </p:cBhvr>
                                    </p:animEffect>
                                  </p:childTnLst>
                                </p:cTn>
                              </p:par>
                              <p:par>
                                <p:cTn id="65" presetID="10" presetClass="exit" presetSubtype="0" fill="hold" grpId="1" nodeType="withEffect">
                                  <p:stCondLst>
                                    <p:cond delay="0"/>
                                  </p:stCondLst>
                                  <p:childTnLst>
                                    <p:animEffect transition="out" filter="fade">
                                      <p:cBhvr>
                                        <p:cTn id="66" dur="2000"/>
                                        <p:tgtEl>
                                          <p:spTgt spid="69"/>
                                        </p:tgtEl>
                                      </p:cBhvr>
                                    </p:animEffect>
                                    <p:set>
                                      <p:cBhvr>
                                        <p:cTn id="67" dur="1" fill="hold">
                                          <p:stCondLst>
                                            <p:cond delay="1999"/>
                                          </p:stCondLst>
                                        </p:cTn>
                                        <p:tgtEl>
                                          <p:spTgt spid="69"/>
                                        </p:tgtEl>
                                        <p:attrNameLst>
                                          <p:attrName>style.visibility</p:attrName>
                                        </p:attrNameLst>
                                      </p:cBhvr>
                                      <p:to>
                                        <p:strVal val="hidden"/>
                                      </p:to>
                                    </p:set>
                                  </p:childTnLst>
                                </p:cTn>
                              </p:par>
                              <p:par>
                                <p:cTn id="68" presetID="22" presetClass="entr" presetSubtype="4"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2000"/>
                                        <p:tgtEl>
                                          <p:spTgt spid="76"/>
                                        </p:tgtEl>
                                      </p:cBhvr>
                                    </p:animEffect>
                                  </p:childTnLst>
                                </p:cTn>
                              </p:par>
                              <p:par>
                                <p:cTn id="74" presetID="22" presetClass="entr" presetSubtype="4"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down)">
                                      <p:cBhvr>
                                        <p:cTn id="76" dur="500"/>
                                        <p:tgtEl>
                                          <p:spTgt spid="65"/>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2000"/>
                                        <p:tgtEl>
                                          <p:spTgt spid="7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3011"/>
                                        </p:tgtEl>
                                        <p:attrNameLst>
                                          <p:attrName>style.visibility</p:attrName>
                                        </p:attrNameLst>
                                      </p:cBhvr>
                                      <p:to>
                                        <p:strVal val="visible"/>
                                      </p:to>
                                    </p:set>
                                    <p:animEffect transition="in" filter="fade">
                                      <p:cBhvr>
                                        <p:cTn id="85" dur="1000"/>
                                        <p:tgtEl>
                                          <p:spTgt spid="43011"/>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20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2000"/>
                                        <p:tgtEl>
                                          <p:spTgt spid="1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3012"/>
                                        </p:tgtEl>
                                        <p:attrNameLst>
                                          <p:attrName>style.visibility</p:attrName>
                                        </p:attrNameLst>
                                      </p:cBhvr>
                                      <p:to>
                                        <p:strVal val="visible"/>
                                      </p:to>
                                    </p:set>
                                    <p:animEffect transition="in" filter="fade">
                                      <p:cBhvr>
                                        <p:cTn id="101"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animBg="1"/>
      <p:bldP spid="37" grpId="1" animBg="1"/>
      <p:bldP spid="47" grpId="0"/>
      <p:bldP spid="69" grpId="0" animBg="1"/>
      <p:bldP spid="69" grpId="1" animBg="1"/>
      <p:bldP spid="70" grpId="0" animBg="1"/>
      <p:bldP spid="71" grpId="0" animBg="1"/>
      <p:bldP spid="72" grpId="0" animBg="1"/>
      <p:bldP spid="73" grpId="0" animBg="1"/>
      <p:bldP spid="74" grpId="0" animBg="1"/>
      <p:bldP spid="75" grpId="0" animBg="1"/>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ric Mazur"/>
          <p:cNvPicPr>
            <a:picLocks noChangeAspect="1" noChangeArrowheads="1"/>
          </p:cNvPicPr>
          <p:nvPr/>
        </p:nvPicPr>
        <p:blipFill>
          <a:blip r:embed="rId3"/>
          <a:srcRect/>
          <a:stretch>
            <a:fillRect/>
          </a:stretch>
        </p:blipFill>
        <p:spPr bwMode="auto">
          <a:xfrm>
            <a:off x="906221" y="1695450"/>
            <a:ext cx="2825750" cy="2825750"/>
          </a:xfrm>
          <a:prstGeom prst="rect">
            <a:avLst/>
          </a:prstGeom>
          <a:noFill/>
        </p:spPr>
      </p:pic>
      <p:sp>
        <p:nvSpPr>
          <p:cNvPr id="5" name="TekstSylinder 4"/>
          <p:cNvSpPr txBox="1"/>
          <p:nvPr/>
        </p:nvSpPr>
        <p:spPr>
          <a:xfrm>
            <a:off x="946621" y="4704179"/>
            <a:ext cx="2736647" cy="646331"/>
          </a:xfrm>
          <a:prstGeom prst="rect">
            <a:avLst/>
          </a:prstGeom>
          <a:noFill/>
        </p:spPr>
        <p:txBody>
          <a:bodyPr wrap="none" rtlCol="0">
            <a:spAutoFit/>
          </a:bodyPr>
          <a:lstStyle/>
          <a:p>
            <a:pPr algn="ctr"/>
            <a:r>
              <a:rPr lang="nb-NO" sz="1800" dirty="0">
                <a:solidFill>
                  <a:schemeClr val="tx1"/>
                </a:solidFill>
              </a:rPr>
              <a:t>Prof. Eric </a:t>
            </a:r>
            <a:r>
              <a:rPr lang="nb-NO" sz="1800" dirty="0" err="1">
                <a:solidFill>
                  <a:schemeClr val="tx1"/>
                </a:solidFill>
              </a:rPr>
              <a:t>Mazur</a:t>
            </a:r>
            <a:br>
              <a:rPr lang="nb-NO" sz="1800" dirty="0">
                <a:solidFill>
                  <a:schemeClr val="tx1"/>
                </a:solidFill>
              </a:rPr>
            </a:br>
            <a:r>
              <a:rPr lang="nb-NO" sz="1800" dirty="0">
                <a:solidFill>
                  <a:schemeClr val="tx1"/>
                </a:solidFill>
              </a:rPr>
              <a:t>Dept. </a:t>
            </a:r>
            <a:r>
              <a:rPr lang="nb-NO" sz="1800" dirty="0" err="1">
                <a:solidFill>
                  <a:schemeClr val="tx1"/>
                </a:solidFill>
              </a:rPr>
              <a:t>Physics</a:t>
            </a:r>
            <a:r>
              <a:rPr lang="nb-NO" sz="1800" dirty="0">
                <a:solidFill>
                  <a:schemeClr val="tx1"/>
                </a:solidFill>
              </a:rPr>
              <a:t> at Harvard</a:t>
            </a:r>
          </a:p>
        </p:txBody>
      </p:sp>
      <p:sp>
        <p:nvSpPr>
          <p:cNvPr id="2" name="Tittel 1"/>
          <p:cNvSpPr>
            <a:spLocks noGrp="1"/>
          </p:cNvSpPr>
          <p:nvPr>
            <p:ph type="title"/>
          </p:nvPr>
        </p:nvSpPr>
        <p:spPr/>
        <p:txBody>
          <a:bodyPr>
            <a:normAutofit/>
          </a:bodyPr>
          <a:lstStyle/>
          <a:p>
            <a:pPr algn="ctr"/>
            <a:r>
              <a:rPr lang="nb-NO" dirty="0" err="1"/>
              <a:t>Konseptuell</a:t>
            </a:r>
            <a:r>
              <a:rPr lang="nb-NO" dirty="0"/>
              <a:t> forståelse</a:t>
            </a:r>
            <a:br>
              <a:rPr lang="nb-NO" dirty="0"/>
            </a:br>
            <a:r>
              <a:rPr lang="nb-NO" sz="3100" b="0" dirty="0"/>
              <a:t>Eric </a:t>
            </a:r>
            <a:r>
              <a:rPr lang="nb-NO" sz="3100" b="0" dirty="0" err="1"/>
              <a:t>Mazur</a:t>
            </a:r>
            <a:endParaRPr lang="nb-NO" b="0" dirty="0"/>
          </a:p>
        </p:txBody>
      </p:sp>
      <p:sp>
        <p:nvSpPr>
          <p:cNvPr id="3" name="Plassholder for innhold 2"/>
          <p:cNvSpPr>
            <a:spLocks noGrp="1"/>
          </p:cNvSpPr>
          <p:nvPr>
            <p:ph idx="1"/>
          </p:nvPr>
        </p:nvSpPr>
        <p:spPr>
          <a:xfrm>
            <a:off x="3999367" y="4735286"/>
            <a:ext cx="4664573" cy="1543594"/>
          </a:xfrm>
        </p:spPr>
        <p:txBody>
          <a:bodyPr>
            <a:normAutofit/>
          </a:bodyPr>
          <a:lstStyle/>
          <a:p>
            <a:pPr marL="0" indent="0">
              <a:lnSpc>
                <a:spcPct val="100000"/>
              </a:lnSpc>
              <a:buNone/>
            </a:pPr>
            <a:r>
              <a:rPr lang="nb-NO" dirty="0"/>
              <a:t>Han oppdaget at elever som gjorde det bra på konvensjonelle </a:t>
            </a:r>
            <a:r>
              <a:rPr lang="nb-NO" dirty="0" err="1"/>
              <a:t>regne-oppgaver</a:t>
            </a:r>
            <a:r>
              <a:rPr lang="nb-NO" dirty="0"/>
              <a:t> hadde fortsatt svært liten </a:t>
            </a:r>
            <a:r>
              <a:rPr lang="nb-NO" dirty="0" err="1"/>
              <a:t>konseptuell</a:t>
            </a:r>
            <a:r>
              <a:rPr lang="nb-NO" dirty="0"/>
              <a:t> forståelse for fysikk </a:t>
            </a:r>
          </a:p>
        </p:txBody>
      </p:sp>
      <p:pic>
        <p:nvPicPr>
          <p:cNvPr id="21507" name="Picture 3"/>
          <p:cNvPicPr>
            <a:picLocks noChangeAspect="1" noChangeArrowheads="1"/>
          </p:cNvPicPr>
          <p:nvPr/>
        </p:nvPicPr>
        <p:blipFill>
          <a:blip r:embed="rId4"/>
          <a:srcRect/>
          <a:stretch>
            <a:fillRect/>
          </a:stretch>
        </p:blipFill>
        <p:spPr bwMode="auto">
          <a:xfrm>
            <a:off x="3745366" y="1695450"/>
            <a:ext cx="5109758" cy="2903764"/>
          </a:xfrm>
          <a:prstGeom prst="rect">
            <a:avLst/>
          </a:prstGeom>
          <a:noFill/>
          <a:ln w="9525">
            <a:noFill/>
            <a:miter lim="800000"/>
            <a:headEnd/>
            <a:tailEnd/>
          </a:ln>
          <a:effectLst/>
        </p:spPr>
      </p:pic>
      <p:sp>
        <p:nvSpPr>
          <p:cNvPr id="8" name="TekstSylinder 7"/>
          <p:cNvSpPr txBox="1"/>
          <p:nvPr/>
        </p:nvSpPr>
        <p:spPr>
          <a:xfrm>
            <a:off x="3511474" y="6178034"/>
            <a:ext cx="2184637" cy="369332"/>
          </a:xfrm>
          <a:prstGeom prst="rect">
            <a:avLst/>
          </a:prstGeom>
          <a:noFill/>
        </p:spPr>
        <p:txBody>
          <a:bodyPr wrap="none" rtlCol="0">
            <a:spAutoFit/>
          </a:bodyPr>
          <a:lstStyle/>
          <a:p>
            <a:r>
              <a:rPr lang="nb-NO" dirty="0"/>
              <a:t>http://ericmazur.com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fade">
                                      <p:cBhvr>
                                        <p:cTn id="12" dur="2000"/>
                                        <p:tgtEl>
                                          <p:spTgt spid="215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lstStyle/>
          <a:p>
            <a:pPr algn="ctr"/>
            <a:r>
              <a:rPr lang="nb-NO"/>
              <a:t>N-dopet og P-dopet materiale</a:t>
            </a:r>
          </a:p>
        </p:txBody>
      </p:sp>
      <p:pic>
        <p:nvPicPr>
          <p:cNvPr id="6149" name="Picture 3"/>
          <p:cNvPicPr>
            <a:picLocks noChangeAspect="1" noChangeArrowheads="1"/>
          </p:cNvPicPr>
          <p:nvPr/>
        </p:nvPicPr>
        <p:blipFill>
          <a:blip r:embed="rId3" cstate="print"/>
          <a:srcRect/>
          <a:stretch>
            <a:fillRect/>
          </a:stretch>
        </p:blipFill>
        <p:spPr bwMode="auto">
          <a:xfrm>
            <a:off x="1000125" y="4081463"/>
            <a:ext cx="3287713" cy="1995487"/>
          </a:xfrm>
          <a:prstGeom prst="rect">
            <a:avLst/>
          </a:prstGeom>
          <a:noFill/>
          <a:ln w="9525">
            <a:noFill/>
            <a:miter lim="800000"/>
            <a:headEnd/>
            <a:tailEnd/>
          </a:ln>
        </p:spPr>
      </p:pic>
      <p:pic>
        <p:nvPicPr>
          <p:cNvPr id="6150" name="Picture 4"/>
          <p:cNvPicPr>
            <a:picLocks noChangeAspect="1" noChangeArrowheads="1"/>
          </p:cNvPicPr>
          <p:nvPr/>
        </p:nvPicPr>
        <p:blipFill>
          <a:blip r:embed="rId4" cstate="print"/>
          <a:srcRect/>
          <a:stretch>
            <a:fillRect/>
          </a:stretch>
        </p:blipFill>
        <p:spPr bwMode="auto">
          <a:xfrm>
            <a:off x="5076825" y="2511425"/>
            <a:ext cx="3028950" cy="3333750"/>
          </a:xfrm>
          <a:prstGeom prst="rect">
            <a:avLst/>
          </a:prstGeom>
          <a:noFill/>
          <a:ln w="9525">
            <a:noFill/>
            <a:miter lim="800000"/>
            <a:headEnd/>
            <a:tailEnd/>
          </a:ln>
        </p:spPr>
      </p:pic>
      <p:pic>
        <p:nvPicPr>
          <p:cNvPr id="6151" name="Picture 5"/>
          <p:cNvPicPr>
            <a:picLocks noChangeAspect="1" noChangeArrowheads="1"/>
          </p:cNvPicPr>
          <p:nvPr/>
        </p:nvPicPr>
        <p:blipFill>
          <a:blip r:embed="rId5" cstate="print"/>
          <a:srcRect/>
          <a:stretch>
            <a:fillRect/>
          </a:stretch>
        </p:blipFill>
        <p:spPr bwMode="auto">
          <a:xfrm>
            <a:off x="5724525" y="1706563"/>
            <a:ext cx="781050" cy="790575"/>
          </a:xfrm>
          <a:prstGeom prst="rect">
            <a:avLst/>
          </a:prstGeom>
          <a:noFill/>
          <a:ln w="9525">
            <a:noFill/>
            <a:miter lim="800000"/>
            <a:headEnd/>
            <a:tailEnd/>
          </a:ln>
        </p:spPr>
      </p:pic>
      <p:pic>
        <p:nvPicPr>
          <p:cNvPr id="6152" name="Picture 6"/>
          <p:cNvPicPr>
            <a:picLocks noChangeAspect="1" noChangeArrowheads="1"/>
          </p:cNvPicPr>
          <p:nvPr/>
        </p:nvPicPr>
        <p:blipFill>
          <a:blip r:embed="rId6" cstate="print"/>
          <a:srcRect/>
          <a:stretch>
            <a:fillRect/>
          </a:stretch>
        </p:blipFill>
        <p:spPr bwMode="auto">
          <a:xfrm>
            <a:off x="6534150" y="1925638"/>
            <a:ext cx="781050" cy="581025"/>
          </a:xfrm>
          <a:prstGeom prst="rect">
            <a:avLst/>
          </a:prstGeom>
          <a:noFill/>
          <a:ln w="9525">
            <a:noFill/>
            <a:miter lim="800000"/>
            <a:headEnd/>
            <a:tailEnd/>
          </a:ln>
        </p:spPr>
      </p:pic>
      <p:pic>
        <p:nvPicPr>
          <p:cNvPr id="6153" name="Picture 7"/>
          <p:cNvPicPr>
            <a:picLocks noChangeAspect="1" noChangeArrowheads="1"/>
          </p:cNvPicPr>
          <p:nvPr/>
        </p:nvPicPr>
        <p:blipFill>
          <a:blip r:embed="rId7" cstate="print"/>
          <a:srcRect/>
          <a:stretch>
            <a:fillRect/>
          </a:stretch>
        </p:blipFill>
        <p:spPr bwMode="auto">
          <a:xfrm>
            <a:off x="7443788" y="2087563"/>
            <a:ext cx="714375" cy="428625"/>
          </a:xfrm>
          <a:prstGeom prst="rect">
            <a:avLst/>
          </a:prstGeom>
          <a:noFill/>
          <a:ln w="9525">
            <a:noFill/>
            <a:miter lim="800000"/>
            <a:headEnd/>
            <a:tailEnd/>
          </a:ln>
        </p:spPr>
      </p:pic>
      <p:sp>
        <p:nvSpPr>
          <p:cNvPr id="10" name="Ellipse 9"/>
          <p:cNvSpPr/>
          <p:nvPr/>
        </p:nvSpPr>
        <p:spPr bwMode="auto">
          <a:xfrm>
            <a:off x="6086475" y="3425825"/>
            <a:ext cx="1038225" cy="1036638"/>
          </a:xfrm>
          <a:prstGeom prst="ellipse">
            <a:avLst/>
          </a:prstGeom>
          <a:noFill/>
          <a:ln w="28575" cap="flat" cmpd="sng" algn="ctr">
            <a:solidFill>
              <a:srgbClr val="FF0000"/>
            </a:solidFill>
            <a:prstDash val="solid"/>
            <a:round/>
            <a:headEnd type="none" w="med" len="med"/>
            <a:tailEnd type="none" w="med" len="med"/>
          </a:ln>
          <a:effectLst/>
        </p:spPr>
        <p:txBody>
          <a:bodyPr/>
          <a:lstStyle/>
          <a:p>
            <a:pPr>
              <a:buFont typeface="Times" pitchFamily="16" charset="0"/>
              <a:buNone/>
              <a:defRPr/>
            </a:pPr>
            <a:endParaRPr lang="nb-NO">
              <a:ln>
                <a:solidFill>
                  <a:srgbClr val="FF0000"/>
                </a:solidFill>
              </a:ln>
              <a:latin typeface="Times" pitchFamily="16" charset="0"/>
            </a:endParaRPr>
          </a:p>
        </p:txBody>
      </p:sp>
      <p:sp>
        <p:nvSpPr>
          <p:cNvPr id="11" name="Ellipse 10"/>
          <p:cNvSpPr/>
          <p:nvPr/>
        </p:nvSpPr>
        <p:spPr bwMode="auto">
          <a:xfrm>
            <a:off x="6973888" y="3428099"/>
            <a:ext cx="1036637" cy="1036637"/>
          </a:xfrm>
          <a:prstGeom prst="ellipse">
            <a:avLst/>
          </a:prstGeom>
          <a:noFill/>
          <a:ln w="28575" cap="flat" cmpd="sng" algn="ctr">
            <a:solidFill>
              <a:srgbClr val="FF0000"/>
            </a:solidFill>
            <a:prstDash val="solid"/>
            <a:round/>
            <a:headEnd type="none" w="med" len="med"/>
            <a:tailEnd type="none" w="med" len="med"/>
          </a:ln>
          <a:effectLst/>
        </p:spPr>
        <p:txBody>
          <a:bodyPr/>
          <a:lstStyle/>
          <a:p>
            <a:pPr>
              <a:buFont typeface="Times" pitchFamily="16" charset="0"/>
              <a:buNone/>
              <a:defRPr/>
            </a:pPr>
            <a:endParaRPr lang="nb-NO">
              <a:ln>
                <a:solidFill>
                  <a:srgbClr val="FF0000"/>
                </a:solidFill>
              </a:ln>
              <a:latin typeface="Times" pitchFamily="16" charset="0"/>
            </a:endParaRPr>
          </a:p>
        </p:txBody>
      </p:sp>
      <p:sp>
        <p:nvSpPr>
          <p:cNvPr id="12" name="Ellipse 11"/>
          <p:cNvSpPr/>
          <p:nvPr/>
        </p:nvSpPr>
        <p:spPr bwMode="auto">
          <a:xfrm>
            <a:off x="5213350" y="2511425"/>
            <a:ext cx="1036638" cy="1036638"/>
          </a:xfrm>
          <a:prstGeom prst="ellipse">
            <a:avLst/>
          </a:prstGeom>
          <a:noFill/>
          <a:ln w="28575" cap="flat" cmpd="sng" algn="ctr">
            <a:solidFill>
              <a:srgbClr val="FF0000"/>
            </a:solidFill>
            <a:prstDash val="solid"/>
            <a:round/>
            <a:headEnd type="none" w="med" len="med"/>
            <a:tailEnd type="none" w="med" len="med"/>
          </a:ln>
          <a:effectLst/>
        </p:spPr>
        <p:txBody>
          <a:bodyPr/>
          <a:lstStyle/>
          <a:p>
            <a:pPr>
              <a:buFont typeface="Times" pitchFamily="16" charset="0"/>
              <a:buNone/>
              <a:defRPr/>
            </a:pPr>
            <a:endParaRPr lang="nb-NO">
              <a:ln>
                <a:solidFill>
                  <a:srgbClr val="FF0000"/>
                </a:solidFill>
              </a:ln>
              <a:latin typeface="Times" pitchFamily="16" charset="0"/>
            </a:endParaRPr>
          </a:p>
        </p:txBody>
      </p:sp>
      <p:grpSp>
        <p:nvGrpSpPr>
          <p:cNvPr id="2" name="Gruppe 14"/>
          <p:cNvGrpSpPr/>
          <p:nvPr/>
        </p:nvGrpSpPr>
        <p:grpSpPr>
          <a:xfrm>
            <a:off x="1019175" y="1757363"/>
            <a:ext cx="3524250" cy="2098675"/>
            <a:chOff x="1019175" y="1757363"/>
            <a:chExt cx="3524250" cy="2098675"/>
          </a:xfrm>
        </p:grpSpPr>
        <p:pic>
          <p:nvPicPr>
            <p:cNvPr id="6148" name="Picture 2"/>
            <p:cNvPicPr>
              <a:picLocks noChangeAspect="1" noChangeArrowheads="1"/>
            </p:cNvPicPr>
            <p:nvPr/>
          </p:nvPicPr>
          <p:blipFill>
            <a:blip r:embed="rId8" cstate="print"/>
            <a:srcRect/>
            <a:stretch>
              <a:fillRect/>
            </a:stretch>
          </p:blipFill>
          <p:spPr bwMode="auto">
            <a:xfrm>
              <a:off x="1019175" y="1757363"/>
              <a:ext cx="3524250" cy="2098675"/>
            </a:xfrm>
            <a:prstGeom prst="rect">
              <a:avLst/>
            </a:prstGeom>
            <a:noFill/>
            <a:ln w="9525">
              <a:noFill/>
              <a:miter lim="800000"/>
              <a:headEnd/>
              <a:tailEnd/>
            </a:ln>
          </p:spPr>
        </p:pic>
        <p:sp>
          <p:nvSpPr>
            <p:cNvPr id="13" name="TekstSylinder 12"/>
            <p:cNvSpPr txBox="1"/>
            <p:nvPr/>
          </p:nvSpPr>
          <p:spPr>
            <a:xfrm>
              <a:off x="2409568" y="1964725"/>
              <a:ext cx="320922" cy="338554"/>
            </a:xfrm>
            <a:prstGeom prst="rect">
              <a:avLst/>
            </a:prstGeom>
            <a:noFill/>
          </p:spPr>
          <p:txBody>
            <a:bodyPr wrap="none" rtlCol="0">
              <a:spAutoFit/>
            </a:bodyPr>
            <a:lstStyle/>
            <a:p>
              <a:r>
                <a:rPr lang="nb-NO" sz="1600" dirty="0">
                  <a:solidFill>
                    <a:schemeClr val="tx1"/>
                  </a:solidFill>
                </a:rPr>
                <a:t>P</a:t>
              </a:r>
            </a:p>
          </p:txBody>
        </p:sp>
        <p:sp>
          <p:nvSpPr>
            <p:cNvPr id="14" name="Rektangel 13"/>
            <p:cNvSpPr/>
            <p:nvPr/>
          </p:nvSpPr>
          <p:spPr bwMode="auto">
            <a:xfrm>
              <a:off x="2496065" y="2434280"/>
              <a:ext cx="234778" cy="1606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fade">
                                      <p:cBhvr>
                                        <p:cTn id="16" dur="1000"/>
                                        <p:tgtEl>
                                          <p:spTgt spid="615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fade">
                                      <p:cBhvr>
                                        <p:cTn id="20" dur="1000"/>
                                        <p:tgtEl>
                                          <p:spTgt spid="61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9"/>
                                        </p:tgtEl>
                                        <p:attrNameLst>
                                          <p:attrName>style.visibility</p:attrName>
                                        </p:attrNameLst>
                                      </p:cBhvr>
                                      <p:to>
                                        <p:strVal val="visible"/>
                                      </p:to>
                                    </p:set>
                                    <p:animEffect transition="in" filter="fade">
                                      <p:cBhvr>
                                        <p:cTn id="38" dur="2000"/>
                                        <p:tgtEl>
                                          <p:spTgt spid="614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Solceller</a:t>
            </a:r>
          </a:p>
        </p:txBody>
      </p:sp>
      <p:sp>
        <p:nvSpPr>
          <p:cNvPr id="5" name="Rektangel 4"/>
          <p:cNvSpPr/>
          <p:nvPr/>
        </p:nvSpPr>
        <p:spPr bwMode="auto">
          <a:xfrm>
            <a:off x="2680475" y="2443907"/>
            <a:ext cx="4272044" cy="925609"/>
          </a:xfrm>
          <a:prstGeom prst="rect">
            <a:avLst/>
          </a:prstGeom>
          <a:solidFill>
            <a:srgbClr val="DA26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bg1"/>
                </a:solidFill>
                <a:effectLst/>
                <a:latin typeface="Times" pitchFamily="16" charset="0"/>
              </a:rPr>
              <a:t>n</a:t>
            </a:r>
          </a:p>
        </p:txBody>
      </p:sp>
      <p:sp>
        <p:nvSpPr>
          <p:cNvPr id="6" name="Rektangel 5"/>
          <p:cNvSpPr/>
          <p:nvPr/>
        </p:nvSpPr>
        <p:spPr bwMode="auto">
          <a:xfrm>
            <a:off x="2682943" y="3511919"/>
            <a:ext cx="4272044" cy="925609"/>
          </a:xfrm>
          <a:prstGeom prst="rect">
            <a:avLst/>
          </a:prstGeom>
          <a:solidFill>
            <a:srgbClr val="DA26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bg1"/>
                </a:solidFill>
                <a:effectLst/>
                <a:latin typeface="Times" pitchFamily="16" charset="0"/>
              </a:rPr>
              <a:t>p</a:t>
            </a:r>
          </a:p>
        </p:txBody>
      </p:sp>
      <p:sp>
        <p:nvSpPr>
          <p:cNvPr id="53" name="TekstSylinder 52"/>
          <p:cNvSpPr txBox="1"/>
          <p:nvPr/>
        </p:nvSpPr>
        <p:spPr>
          <a:xfrm>
            <a:off x="1080662" y="2493818"/>
            <a:ext cx="1370888" cy="830997"/>
          </a:xfrm>
          <a:prstGeom prst="rect">
            <a:avLst/>
          </a:prstGeom>
          <a:noFill/>
        </p:spPr>
        <p:txBody>
          <a:bodyPr wrap="none" rtlCol="0">
            <a:spAutoFit/>
          </a:bodyPr>
          <a:lstStyle/>
          <a:p>
            <a:r>
              <a:rPr lang="nb-NO" dirty="0">
                <a:solidFill>
                  <a:schemeClr val="tx1"/>
                </a:solidFill>
              </a:rPr>
              <a:t>Elektrisk </a:t>
            </a:r>
          </a:p>
          <a:p>
            <a:r>
              <a:rPr lang="nb-NO" dirty="0">
                <a:solidFill>
                  <a:schemeClr val="tx1"/>
                </a:solidFill>
              </a:rPr>
              <a:t>nøytral</a:t>
            </a:r>
          </a:p>
        </p:txBody>
      </p:sp>
      <p:sp>
        <p:nvSpPr>
          <p:cNvPr id="56" name="TekstSylinder 55"/>
          <p:cNvSpPr txBox="1"/>
          <p:nvPr/>
        </p:nvSpPr>
        <p:spPr>
          <a:xfrm>
            <a:off x="1097288" y="3574473"/>
            <a:ext cx="1370888" cy="830997"/>
          </a:xfrm>
          <a:prstGeom prst="rect">
            <a:avLst/>
          </a:prstGeom>
          <a:noFill/>
        </p:spPr>
        <p:txBody>
          <a:bodyPr wrap="none" rtlCol="0">
            <a:spAutoFit/>
          </a:bodyPr>
          <a:lstStyle/>
          <a:p>
            <a:r>
              <a:rPr lang="nb-NO" dirty="0">
                <a:solidFill>
                  <a:schemeClr val="tx1"/>
                </a:solidFill>
              </a:rPr>
              <a:t>Elektrisk </a:t>
            </a:r>
          </a:p>
          <a:p>
            <a:r>
              <a:rPr lang="nb-NO" dirty="0">
                <a:solidFill>
                  <a:schemeClr val="tx1"/>
                </a:solidFill>
              </a:rPr>
              <a:t>nøytral</a:t>
            </a:r>
          </a:p>
        </p:txBody>
      </p:sp>
      <p:grpSp>
        <p:nvGrpSpPr>
          <p:cNvPr id="3" name="Gruppe 73"/>
          <p:cNvGrpSpPr/>
          <p:nvPr/>
        </p:nvGrpSpPr>
        <p:grpSpPr>
          <a:xfrm>
            <a:off x="7365076" y="2227811"/>
            <a:ext cx="1263535" cy="2403688"/>
            <a:chOff x="7365076" y="2227811"/>
            <a:chExt cx="1263535" cy="2403688"/>
          </a:xfrm>
        </p:grpSpPr>
        <p:cxnSp>
          <p:nvCxnSpPr>
            <p:cNvPr id="65" name="Rett pil 64"/>
            <p:cNvCxnSpPr/>
            <p:nvPr/>
          </p:nvCxnSpPr>
          <p:spPr bwMode="auto">
            <a:xfrm>
              <a:off x="7365076" y="2460567"/>
              <a:ext cx="126353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67" name="Rett pil 66"/>
            <p:cNvCxnSpPr/>
            <p:nvPr/>
          </p:nvCxnSpPr>
          <p:spPr bwMode="auto">
            <a:xfrm>
              <a:off x="7980218" y="2227811"/>
              <a:ext cx="0" cy="2403688"/>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sp>
        <p:nvSpPr>
          <p:cNvPr id="68" name="TekstSylinder 67"/>
          <p:cNvSpPr txBox="1"/>
          <p:nvPr/>
        </p:nvSpPr>
        <p:spPr>
          <a:xfrm>
            <a:off x="8016330" y="2092870"/>
            <a:ext cx="954107" cy="369332"/>
          </a:xfrm>
          <a:prstGeom prst="rect">
            <a:avLst/>
          </a:prstGeom>
          <a:noFill/>
        </p:spPr>
        <p:txBody>
          <a:bodyPr wrap="none" rtlCol="0">
            <a:spAutoFit/>
          </a:bodyPr>
          <a:lstStyle/>
          <a:p>
            <a:r>
              <a:rPr lang="nb-NO" sz="1800" dirty="0">
                <a:solidFill>
                  <a:schemeClr val="tx1"/>
                </a:solidFill>
              </a:rPr>
              <a:t>Ladning</a:t>
            </a:r>
          </a:p>
        </p:txBody>
      </p:sp>
      <p:cxnSp>
        <p:nvCxnSpPr>
          <p:cNvPr id="70" name="Rett linje 69"/>
          <p:cNvCxnSpPr/>
          <p:nvPr/>
        </p:nvCxnSpPr>
        <p:spPr bwMode="auto">
          <a:xfrm>
            <a:off x="7980218" y="2470929"/>
            <a:ext cx="0" cy="897774"/>
          </a:xfrm>
          <a:prstGeom prst="line">
            <a:avLst/>
          </a:prstGeom>
          <a:solidFill>
            <a:srgbClr val="00B8FF"/>
          </a:solidFill>
          <a:ln w="38100" cap="flat" cmpd="sng" algn="ctr">
            <a:solidFill>
              <a:srgbClr val="CD33B7"/>
            </a:solidFill>
            <a:prstDash val="solid"/>
            <a:round/>
            <a:headEnd type="none" w="med" len="med"/>
            <a:tailEnd type="none" w="med" len="med"/>
          </a:ln>
          <a:effectLst/>
        </p:spPr>
      </p:cxnSp>
      <p:cxnSp>
        <p:nvCxnSpPr>
          <p:cNvPr id="71" name="Rett linje 70"/>
          <p:cNvCxnSpPr/>
          <p:nvPr/>
        </p:nvCxnSpPr>
        <p:spPr bwMode="auto">
          <a:xfrm>
            <a:off x="7980218" y="3523118"/>
            <a:ext cx="0" cy="933016"/>
          </a:xfrm>
          <a:prstGeom prst="line">
            <a:avLst/>
          </a:prstGeom>
          <a:solidFill>
            <a:srgbClr val="00B8FF"/>
          </a:solidFill>
          <a:ln w="38100" cap="flat" cmpd="sng" algn="ctr">
            <a:solidFill>
              <a:srgbClr val="CD33B7"/>
            </a:solidFill>
            <a:prstDash val="solid"/>
            <a:round/>
            <a:headEnd type="none" w="med" len="med"/>
            <a:tailEnd type="none" w="med" len="med"/>
          </a:ln>
          <a:effectLst/>
        </p:spPr>
      </p:cxnSp>
      <p:grpSp>
        <p:nvGrpSpPr>
          <p:cNvPr id="4" name="Gruppe 118"/>
          <p:cNvGrpSpPr/>
          <p:nvPr/>
        </p:nvGrpSpPr>
        <p:grpSpPr>
          <a:xfrm>
            <a:off x="2971798" y="3539065"/>
            <a:ext cx="3683003" cy="880536"/>
            <a:chOff x="2971798" y="3539065"/>
            <a:chExt cx="3683003" cy="880536"/>
          </a:xfrm>
        </p:grpSpPr>
        <p:sp>
          <p:nvSpPr>
            <p:cNvPr id="95" name="Ellipse 94"/>
            <p:cNvSpPr/>
            <p:nvPr/>
          </p:nvSpPr>
          <p:spPr bwMode="auto">
            <a:xfrm>
              <a:off x="3903132"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8" name="Ellipse 97"/>
            <p:cNvSpPr/>
            <p:nvPr/>
          </p:nvSpPr>
          <p:spPr bwMode="auto">
            <a:xfrm>
              <a:off x="3445932" y="4047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9" name="Ellipse 98"/>
            <p:cNvSpPr/>
            <p:nvPr/>
          </p:nvSpPr>
          <p:spPr bwMode="auto">
            <a:xfrm>
              <a:off x="3530598" y="3657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0" name="Ellipse 99"/>
            <p:cNvSpPr/>
            <p:nvPr/>
          </p:nvSpPr>
          <p:spPr bwMode="auto">
            <a:xfrm>
              <a:off x="3911599" y="41571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1" name="Ellipse 100"/>
            <p:cNvSpPr/>
            <p:nvPr/>
          </p:nvSpPr>
          <p:spPr bwMode="auto">
            <a:xfrm>
              <a:off x="4402665"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2" name="Ellipse 101"/>
            <p:cNvSpPr/>
            <p:nvPr/>
          </p:nvSpPr>
          <p:spPr bwMode="auto">
            <a:xfrm>
              <a:off x="5816598" y="4174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3" name="Ellipse 102"/>
            <p:cNvSpPr/>
            <p:nvPr/>
          </p:nvSpPr>
          <p:spPr bwMode="auto">
            <a:xfrm>
              <a:off x="4157132" y="3589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4" name="Ellipse 103"/>
            <p:cNvSpPr/>
            <p:nvPr/>
          </p:nvSpPr>
          <p:spPr bwMode="auto">
            <a:xfrm>
              <a:off x="4825999" y="42417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5" name="Ellipse 104"/>
            <p:cNvSpPr/>
            <p:nvPr/>
          </p:nvSpPr>
          <p:spPr bwMode="auto">
            <a:xfrm>
              <a:off x="4859866" y="3826931"/>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6" name="Ellipse 105"/>
            <p:cNvSpPr/>
            <p:nvPr/>
          </p:nvSpPr>
          <p:spPr bwMode="auto">
            <a:xfrm>
              <a:off x="4597399" y="35559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7" name="Ellipse 106"/>
            <p:cNvSpPr/>
            <p:nvPr/>
          </p:nvSpPr>
          <p:spPr bwMode="auto">
            <a:xfrm>
              <a:off x="5410199" y="4275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8" name="Ellipse 107"/>
            <p:cNvSpPr/>
            <p:nvPr/>
          </p:nvSpPr>
          <p:spPr bwMode="auto">
            <a:xfrm>
              <a:off x="5232399" y="3759199"/>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9" name="Ellipse 108"/>
            <p:cNvSpPr/>
            <p:nvPr/>
          </p:nvSpPr>
          <p:spPr bwMode="auto">
            <a:xfrm>
              <a:off x="6002866" y="3784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0" name="Ellipse 109"/>
            <p:cNvSpPr/>
            <p:nvPr/>
          </p:nvSpPr>
          <p:spPr bwMode="auto">
            <a:xfrm>
              <a:off x="6333065" y="38015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1" name="Ellipse 110"/>
            <p:cNvSpPr/>
            <p:nvPr/>
          </p:nvSpPr>
          <p:spPr bwMode="auto">
            <a:xfrm>
              <a:off x="42079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2" name="Ellipse 111"/>
            <p:cNvSpPr/>
            <p:nvPr/>
          </p:nvSpPr>
          <p:spPr bwMode="auto">
            <a:xfrm>
              <a:off x="6256865" y="3539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3" name="Ellipse 112"/>
            <p:cNvSpPr/>
            <p:nvPr/>
          </p:nvSpPr>
          <p:spPr bwMode="auto">
            <a:xfrm>
              <a:off x="5596465" y="38269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4" name="Ellipse 113"/>
            <p:cNvSpPr/>
            <p:nvPr/>
          </p:nvSpPr>
          <p:spPr bwMode="auto">
            <a:xfrm>
              <a:off x="62653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5" name="Ellipse 114"/>
            <p:cNvSpPr/>
            <p:nvPr/>
          </p:nvSpPr>
          <p:spPr bwMode="auto">
            <a:xfrm>
              <a:off x="6510865" y="3970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6" name="Ellipse 115"/>
            <p:cNvSpPr/>
            <p:nvPr/>
          </p:nvSpPr>
          <p:spPr bwMode="auto">
            <a:xfrm>
              <a:off x="2971798" y="4258730"/>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7" name="Ellipse 116"/>
            <p:cNvSpPr/>
            <p:nvPr/>
          </p:nvSpPr>
          <p:spPr bwMode="auto">
            <a:xfrm>
              <a:off x="3098798" y="3793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grpSp>
        <p:nvGrpSpPr>
          <p:cNvPr id="7" name="Gruppe 119"/>
          <p:cNvGrpSpPr/>
          <p:nvPr/>
        </p:nvGrpSpPr>
        <p:grpSpPr>
          <a:xfrm>
            <a:off x="2920999" y="2548465"/>
            <a:ext cx="3835400" cy="745067"/>
            <a:chOff x="2920999" y="2548465"/>
            <a:chExt cx="3835400" cy="745067"/>
          </a:xfrm>
        </p:grpSpPr>
        <p:sp>
          <p:nvSpPr>
            <p:cNvPr id="62" name="Ellipse 61"/>
            <p:cNvSpPr/>
            <p:nvPr/>
          </p:nvSpPr>
          <p:spPr bwMode="auto">
            <a:xfrm>
              <a:off x="3039533" y="3090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66" name="Ellipse 65"/>
            <p:cNvSpPr/>
            <p:nvPr/>
          </p:nvSpPr>
          <p:spPr bwMode="auto">
            <a:xfrm>
              <a:off x="3327399"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69" name="Ellipse 68"/>
            <p:cNvSpPr/>
            <p:nvPr/>
          </p:nvSpPr>
          <p:spPr bwMode="auto">
            <a:xfrm>
              <a:off x="3539066" y="3115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2" name="Ellipse 71"/>
            <p:cNvSpPr/>
            <p:nvPr/>
          </p:nvSpPr>
          <p:spPr bwMode="auto">
            <a:xfrm>
              <a:off x="3598333" y="2709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3" name="Ellipse 72"/>
            <p:cNvSpPr/>
            <p:nvPr/>
          </p:nvSpPr>
          <p:spPr bwMode="auto">
            <a:xfrm>
              <a:off x="3979333" y="30479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4" name="Ellipse 73"/>
            <p:cNvSpPr/>
            <p:nvPr/>
          </p:nvSpPr>
          <p:spPr bwMode="auto">
            <a:xfrm>
              <a:off x="4301066" y="27177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5" name="Ellipse 74"/>
            <p:cNvSpPr/>
            <p:nvPr/>
          </p:nvSpPr>
          <p:spPr bwMode="auto">
            <a:xfrm>
              <a:off x="4343399" y="30056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6" name="Ellipse 75"/>
            <p:cNvSpPr/>
            <p:nvPr/>
          </p:nvSpPr>
          <p:spPr bwMode="auto">
            <a:xfrm>
              <a:off x="3945466"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7" name="Ellipse 76"/>
            <p:cNvSpPr/>
            <p:nvPr/>
          </p:nvSpPr>
          <p:spPr bwMode="auto">
            <a:xfrm>
              <a:off x="4165599" y="31665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8" name="Ellipse 77"/>
            <p:cNvSpPr/>
            <p:nvPr/>
          </p:nvSpPr>
          <p:spPr bwMode="auto">
            <a:xfrm>
              <a:off x="5029199" y="27262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79" name="Ellipse 78"/>
            <p:cNvSpPr/>
            <p:nvPr/>
          </p:nvSpPr>
          <p:spPr bwMode="auto">
            <a:xfrm>
              <a:off x="5037666" y="29379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0" name="Ellipse 79"/>
            <p:cNvSpPr/>
            <p:nvPr/>
          </p:nvSpPr>
          <p:spPr bwMode="auto">
            <a:xfrm>
              <a:off x="4563532" y="28617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1" name="Ellipse 80"/>
            <p:cNvSpPr/>
            <p:nvPr/>
          </p:nvSpPr>
          <p:spPr bwMode="auto">
            <a:xfrm>
              <a:off x="4876799" y="3174998"/>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2" name="Ellipse 81"/>
            <p:cNvSpPr/>
            <p:nvPr/>
          </p:nvSpPr>
          <p:spPr bwMode="auto">
            <a:xfrm>
              <a:off x="4656665" y="25484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3" name="Ellipse 82"/>
            <p:cNvSpPr/>
            <p:nvPr/>
          </p:nvSpPr>
          <p:spPr bwMode="auto">
            <a:xfrm>
              <a:off x="3920065" y="2582331"/>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4" name="Ellipse 83"/>
            <p:cNvSpPr/>
            <p:nvPr/>
          </p:nvSpPr>
          <p:spPr bwMode="auto">
            <a:xfrm>
              <a:off x="5604932" y="29294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5" name="Ellipse 84"/>
            <p:cNvSpPr/>
            <p:nvPr/>
          </p:nvSpPr>
          <p:spPr bwMode="auto">
            <a:xfrm>
              <a:off x="5571065" y="26500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6" name="Ellipse 85"/>
            <p:cNvSpPr/>
            <p:nvPr/>
          </p:nvSpPr>
          <p:spPr bwMode="auto">
            <a:xfrm>
              <a:off x="5393265" y="2819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7" name="Ellipse 86"/>
            <p:cNvSpPr/>
            <p:nvPr/>
          </p:nvSpPr>
          <p:spPr bwMode="auto">
            <a:xfrm>
              <a:off x="5977465" y="31241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8" name="Ellipse 87"/>
            <p:cNvSpPr/>
            <p:nvPr/>
          </p:nvSpPr>
          <p:spPr bwMode="auto">
            <a:xfrm>
              <a:off x="6155265" y="2768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89" name="Ellipse 88"/>
            <p:cNvSpPr/>
            <p:nvPr/>
          </p:nvSpPr>
          <p:spPr bwMode="auto">
            <a:xfrm>
              <a:off x="6341532" y="29633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0" name="Ellipse 89"/>
            <p:cNvSpPr/>
            <p:nvPr/>
          </p:nvSpPr>
          <p:spPr bwMode="auto">
            <a:xfrm>
              <a:off x="5968998" y="2895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1" name="Ellipse 90"/>
            <p:cNvSpPr/>
            <p:nvPr/>
          </p:nvSpPr>
          <p:spPr bwMode="auto">
            <a:xfrm>
              <a:off x="6349998" y="2565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2" name="Ellipse 91"/>
            <p:cNvSpPr/>
            <p:nvPr/>
          </p:nvSpPr>
          <p:spPr bwMode="auto">
            <a:xfrm>
              <a:off x="6544732" y="27601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3" name="Ellipse 92"/>
            <p:cNvSpPr/>
            <p:nvPr/>
          </p:nvSpPr>
          <p:spPr bwMode="auto">
            <a:xfrm>
              <a:off x="6637865"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94" name="Ellipse 93"/>
            <p:cNvSpPr/>
            <p:nvPr/>
          </p:nvSpPr>
          <p:spPr bwMode="auto">
            <a:xfrm>
              <a:off x="5223932"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8" name="Ellipse 117"/>
            <p:cNvSpPr/>
            <p:nvPr/>
          </p:nvSpPr>
          <p:spPr bwMode="auto">
            <a:xfrm>
              <a:off x="2920999" y="25569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20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20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6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ktangel 62"/>
          <p:cNvSpPr/>
          <p:nvPr/>
        </p:nvSpPr>
        <p:spPr bwMode="auto">
          <a:xfrm>
            <a:off x="2606276" y="2352021"/>
            <a:ext cx="4272044" cy="925609"/>
          </a:xfrm>
          <a:prstGeom prst="rect">
            <a:avLst/>
          </a:prstGeom>
          <a:solidFill>
            <a:srgbClr val="DA26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grpSp>
        <p:nvGrpSpPr>
          <p:cNvPr id="2" name="Gruppe 131"/>
          <p:cNvGrpSpPr/>
          <p:nvPr/>
        </p:nvGrpSpPr>
        <p:grpSpPr>
          <a:xfrm>
            <a:off x="2920999" y="2548466"/>
            <a:ext cx="3835400" cy="677330"/>
            <a:chOff x="2920999" y="2616202"/>
            <a:chExt cx="3835400" cy="677330"/>
          </a:xfrm>
        </p:grpSpPr>
        <p:sp>
          <p:nvSpPr>
            <p:cNvPr id="133" name="Ellipse 132"/>
            <p:cNvSpPr/>
            <p:nvPr/>
          </p:nvSpPr>
          <p:spPr bwMode="auto">
            <a:xfrm>
              <a:off x="3039533" y="3090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4" name="Ellipse 133"/>
            <p:cNvSpPr/>
            <p:nvPr/>
          </p:nvSpPr>
          <p:spPr bwMode="auto">
            <a:xfrm>
              <a:off x="3327399"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5" name="Ellipse 134"/>
            <p:cNvSpPr/>
            <p:nvPr/>
          </p:nvSpPr>
          <p:spPr bwMode="auto">
            <a:xfrm>
              <a:off x="3539066" y="3115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6" name="Ellipse 135"/>
            <p:cNvSpPr/>
            <p:nvPr/>
          </p:nvSpPr>
          <p:spPr bwMode="auto">
            <a:xfrm>
              <a:off x="3598333" y="2709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7" name="Ellipse 136"/>
            <p:cNvSpPr/>
            <p:nvPr/>
          </p:nvSpPr>
          <p:spPr bwMode="auto">
            <a:xfrm>
              <a:off x="3979333" y="30479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8" name="Ellipse 137"/>
            <p:cNvSpPr/>
            <p:nvPr/>
          </p:nvSpPr>
          <p:spPr bwMode="auto">
            <a:xfrm>
              <a:off x="4301066" y="27177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9" name="Ellipse 138"/>
            <p:cNvSpPr/>
            <p:nvPr/>
          </p:nvSpPr>
          <p:spPr bwMode="auto">
            <a:xfrm>
              <a:off x="4343399" y="30056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0" name="Ellipse 139"/>
            <p:cNvSpPr/>
            <p:nvPr/>
          </p:nvSpPr>
          <p:spPr bwMode="auto">
            <a:xfrm>
              <a:off x="3945466"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1" name="Ellipse 140"/>
            <p:cNvSpPr/>
            <p:nvPr/>
          </p:nvSpPr>
          <p:spPr bwMode="auto">
            <a:xfrm>
              <a:off x="4165599" y="31665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2" name="Ellipse 141"/>
            <p:cNvSpPr/>
            <p:nvPr/>
          </p:nvSpPr>
          <p:spPr bwMode="auto">
            <a:xfrm>
              <a:off x="5029199" y="27262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3" name="Ellipse 142"/>
            <p:cNvSpPr/>
            <p:nvPr/>
          </p:nvSpPr>
          <p:spPr bwMode="auto">
            <a:xfrm>
              <a:off x="5037666" y="29379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4" name="Ellipse 143"/>
            <p:cNvSpPr/>
            <p:nvPr/>
          </p:nvSpPr>
          <p:spPr bwMode="auto">
            <a:xfrm>
              <a:off x="4563532" y="28617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5" name="Ellipse 144"/>
            <p:cNvSpPr/>
            <p:nvPr/>
          </p:nvSpPr>
          <p:spPr bwMode="auto">
            <a:xfrm>
              <a:off x="4876799" y="3174998"/>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6" name="Ellipse 145"/>
            <p:cNvSpPr/>
            <p:nvPr/>
          </p:nvSpPr>
          <p:spPr bwMode="auto">
            <a:xfrm>
              <a:off x="4656665" y="264160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7" name="Ellipse 146"/>
            <p:cNvSpPr/>
            <p:nvPr/>
          </p:nvSpPr>
          <p:spPr bwMode="auto">
            <a:xfrm>
              <a:off x="3920065" y="26331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8" name="Ellipse 147"/>
            <p:cNvSpPr/>
            <p:nvPr/>
          </p:nvSpPr>
          <p:spPr bwMode="auto">
            <a:xfrm>
              <a:off x="5604932" y="29294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9" name="Ellipse 148"/>
            <p:cNvSpPr/>
            <p:nvPr/>
          </p:nvSpPr>
          <p:spPr bwMode="auto">
            <a:xfrm>
              <a:off x="5571065" y="26500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0" name="Ellipse 149"/>
            <p:cNvSpPr/>
            <p:nvPr/>
          </p:nvSpPr>
          <p:spPr bwMode="auto">
            <a:xfrm>
              <a:off x="5393265" y="2819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1" name="Ellipse 150"/>
            <p:cNvSpPr/>
            <p:nvPr/>
          </p:nvSpPr>
          <p:spPr bwMode="auto">
            <a:xfrm>
              <a:off x="5977465" y="31241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2" name="Ellipse 151"/>
            <p:cNvSpPr/>
            <p:nvPr/>
          </p:nvSpPr>
          <p:spPr bwMode="auto">
            <a:xfrm>
              <a:off x="6155265" y="2768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3" name="Ellipse 152"/>
            <p:cNvSpPr/>
            <p:nvPr/>
          </p:nvSpPr>
          <p:spPr bwMode="auto">
            <a:xfrm>
              <a:off x="6341532" y="29633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4" name="Ellipse 153"/>
            <p:cNvSpPr/>
            <p:nvPr/>
          </p:nvSpPr>
          <p:spPr bwMode="auto">
            <a:xfrm>
              <a:off x="5968998" y="2895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5" name="Ellipse 154"/>
            <p:cNvSpPr/>
            <p:nvPr/>
          </p:nvSpPr>
          <p:spPr bwMode="auto">
            <a:xfrm>
              <a:off x="6349998" y="263313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6" name="Ellipse 155"/>
            <p:cNvSpPr/>
            <p:nvPr/>
          </p:nvSpPr>
          <p:spPr bwMode="auto">
            <a:xfrm>
              <a:off x="6544732" y="27601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7" name="Ellipse 156"/>
            <p:cNvSpPr/>
            <p:nvPr/>
          </p:nvSpPr>
          <p:spPr bwMode="auto">
            <a:xfrm>
              <a:off x="6637865"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8" name="Ellipse 157"/>
            <p:cNvSpPr/>
            <p:nvPr/>
          </p:nvSpPr>
          <p:spPr bwMode="auto">
            <a:xfrm>
              <a:off x="5223932"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9" name="Ellipse 158"/>
            <p:cNvSpPr/>
            <p:nvPr/>
          </p:nvSpPr>
          <p:spPr bwMode="auto">
            <a:xfrm>
              <a:off x="2920999" y="261620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
        <p:nvSpPr>
          <p:cNvPr id="65" name="Rektangel 64"/>
          <p:cNvSpPr/>
          <p:nvPr/>
        </p:nvSpPr>
        <p:spPr bwMode="auto">
          <a:xfrm>
            <a:off x="2606294" y="3391998"/>
            <a:ext cx="4272044" cy="925609"/>
          </a:xfrm>
          <a:prstGeom prst="rect">
            <a:avLst/>
          </a:prstGeom>
          <a:solidFill>
            <a:srgbClr val="DA26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bg1"/>
                </a:solidFill>
                <a:effectLst/>
                <a:latin typeface="Times" pitchFamily="16" charset="0"/>
              </a:rPr>
              <a:t>p</a:t>
            </a:r>
          </a:p>
        </p:txBody>
      </p:sp>
      <p:grpSp>
        <p:nvGrpSpPr>
          <p:cNvPr id="3" name="Gruppe 94"/>
          <p:cNvGrpSpPr/>
          <p:nvPr/>
        </p:nvGrpSpPr>
        <p:grpSpPr>
          <a:xfrm>
            <a:off x="2971798" y="3403593"/>
            <a:ext cx="3683003" cy="880536"/>
            <a:chOff x="2971798" y="3539065"/>
            <a:chExt cx="3683003" cy="880536"/>
          </a:xfrm>
        </p:grpSpPr>
        <p:sp>
          <p:nvSpPr>
            <p:cNvPr id="98" name="Ellipse 97"/>
            <p:cNvSpPr/>
            <p:nvPr/>
          </p:nvSpPr>
          <p:spPr bwMode="auto">
            <a:xfrm>
              <a:off x="3903132"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1" name="Ellipse 100"/>
            <p:cNvSpPr/>
            <p:nvPr/>
          </p:nvSpPr>
          <p:spPr bwMode="auto">
            <a:xfrm>
              <a:off x="3445932" y="4047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07" name="Ellipse 106"/>
            <p:cNvSpPr/>
            <p:nvPr/>
          </p:nvSpPr>
          <p:spPr bwMode="auto">
            <a:xfrm>
              <a:off x="3530598" y="3657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4" name="Ellipse 113"/>
            <p:cNvSpPr/>
            <p:nvPr/>
          </p:nvSpPr>
          <p:spPr bwMode="auto">
            <a:xfrm>
              <a:off x="3911599" y="41571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5" name="Ellipse 114"/>
            <p:cNvSpPr/>
            <p:nvPr/>
          </p:nvSpPr>
          <p:spPr bwMode="auto">
            <a:xfrm>
              <a:off x="4402665"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6" name="Ellipse 115"/>
            <p:cNvSpPr/>
            <p:nvPr/>
          </p:nvSpPr>
          <p:spPr bwMode="auto">
            <a:xfrm>
              <a:off x="5816598" y="4174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7" name="Ellipse 116"/>
            <p:cNvSpPr/>
            <p:nvPr/>
          </p:nvSpPr>
          <p:spPr bwMode="auto">
            <a:xfrm>
              <a:off x="4157132" y="3589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8" name="Ellipse 117"/>
            <p:cNvSpPr/>
            <p:nvPr/>
          </p:nvSpPr>
          <p:spPr bwMode="auto">
            <a:xfrm>
              <a:off x="4825999" y="42417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9" name="Ellipse 118"/>
            <p:cNvSpPr/>
            <p:nvPr/>
          </p:nvSpPr>
          <p:spPr bwMode="auto">
            <a:xfrm>
              <a:off x="4859866" y="3826931"/>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0" name="Ellipse 119"/>
            <p:cNvSpPr/>
            <p:nvPr/>
          </p:nvSpPr>
          <p:spPr bwMode="auto">
            <a:xfrm>
              <a:off x="4597399" y="35559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1" name="Ellipse 120"/>
            <p:cNvSpPr/>
            <p:nvPr/>
          </p:nvSpPr>
          <p:spPr bwMode="auto">
            <a:xfrm>
              <a:off x="5410199" y="4275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2" name="Ellipse 121"/>
            <p:cNvSpPr/>
            <p:nvPr/>
          </p:nvSpPr>
          <p:spPr bwMode="auto">
            <a:xfrm>
              <a:off x="5232399" y="3759199"/>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3" name="Ellipse 122"/>
            <p:cNvSpPr/>
            <p:nvPr/>
          </p:nvSpPr>
          <p:spPr bwMode="auto">
            <a:xfrm>
              <a:off x="6002866" y="3784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4" name="Ellipse 123"/>
            <p:cNvSpPr/>
            <p:nvPr/>
          </p:nvSpPr>
          <p:spPr bwMode="auto">
            <a:xfrm>
              <a:off x="6333065" y="38015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5" name="Ellipse 124"/>
            <p:cNvSpPr/>
            <p:nvPr/>
          </p:nvSpPr>
          <p:spPr bwMode="auto">
            <a:xfrm>
              <a:off x="42079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6" name="Ellipse 125"/>
            <p:cNvSpPr/>
            <p:nvPr/>
          </p:nvSpPr>
          <p:spPr bwMode="auto">
            <a:xfrm>
              <a:off x="6256865" y="3539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7" name="Ellipse 126"/>
            <p:cNvSpPr/>
            <p:nvPr/>
          </p:nvSpPr>
          <p:spPr bwMode="auto">
            <a:xfrm>
              <a:off x="5596465" y="38269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8" name="Ellipse 127"/>
            <p:cNvSpPr/>
            <p:nvPr/>
          </p:nvSpPr>
          <p:spPr bwMode="auto">
            <a:xfrm>
              <a:off x="62653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9" name="Ellipse 128"/>
            <p:cNvSpPr/>
            <p:nvPr/>
          </p:nvSpPr>
          <p:spPr bwMode="auto">
            <a:xfrm>
              <a:off x="6510865" y="3970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0" name="Ellipse 129"/>
            <p:cNvSpPr/>
            <p:nvPr/>
          </p:nvSpPr>
          <p:spPr bwMode="auto">
            <a:xfrm>
              <a:off x="2971798" y="4258730"/>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1" name="Ellipse 130"/>
            <p:cNvSpPr/>
            <p:nvPr/>
          </p:nvSpPr>
          <p:spPr bwMode="auto">
            <a:xfrm>
              <a:off x="3098798" y="3793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
        <p:nvSpPr>
          <p:cNvPr id="61" name="Tittel 1"/>
          <p:cNvSpPr>
            <a:spLocks noGrp="1"/>
          </p:cNvSpPr>
          <p:nvPr>
            <p:ph type="title"/>
          </p:nvPr>
        </p:nvSpPr>
        <p:spPr/>
        <p:txBody>
          <a:bodyPr/>
          <a:lstStyle/>
          <a:p>
            <a:pPr algn="ctr"/>
            <a:r>
              <a:rPr lang="nb-NO" dirty="0"/>
              <a:t>Solceller</a:t>
            </a:r>
          </a:p>
        </p:txBody>
      </p:sp>
      <p:sp>
        <p:nvSpPr>
          <p:cNvPr id="36" name="Rektangel 35"/>
          <p:cNvSpPr/>
          <p:nvPr/>
        </p:nvSpPr>
        <p:spPr bwMode="auto">
          <a:xfrm>
            <a:off x="2602469" y="3367630"/>
            <a:ext cx="4275375" cy="30268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37" name="Rektangel 36"/>
          <p:cNvSpPr/>
          <p:nvPr/>
        </p:nvSpPr>
        <p:spPr bwMode="auto">
          <a:xfrm>
            <a:off x="2602469" y="3064238"/>
            <a:ext cx="4275375" cy="31019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38" name="TekstSylinder 37"/>
          <p:cNvSpPr txBox="1"/>
          <p:nvPr/>
        </p:nvSpPr>
        <p:spPr>
          <a:xfrm>
            <a:off x="2584686" y="3018013"/>
            <a:ext cx="4425211" cy="400110"/>
          </a:xfrm>
          <a:prstGeom prst="rect">
            <a:avLst/>
          </a:prstGeom>
          <a:noFill/>
        </p:spPr>
        <p:txBody>
          <a:bodyPr wrap="square" rtlCol="0">
            <a:spAutoFit/>
          </a:bodyPr>
          <a:lstStyle/>
          <a:p>
            <a:r>
              <a:rPr lang="nb-NO" sz="2000" dirty="0">
                <a:solidFill>
                  <a:schemeClr val="tx1"/>
                </a:solidFill>
              </a:rPr>
              <a:t>+ + + + + + + + + + + + + + + + + + + +</a:t>
            </a:r>
          </a:p>
        </p:txBody>
      </p:sp>
      <p:sp>
        <p:nvSpPr>
          <p:cNvPr id="39" name="TekstSylinder 38"/>
          <p:cNvSpPr txBox="1"/>
          <p:nvPr/>
        </p:nvSpPr>
        <p:spPr>
          <a:xfrm>
            <a:off x="2607490" y="3311605"/>
            <a:ext cx="4425211" cy="400110"/>
          </a:xfrm>
          <a:prstGeom prst="rect">
            <a:avLst/>
          </a:prstGeom>
          <a:noFill/>
        </p:spPr>
        <p:txBody>
          <a:bodyPr wrap="square" rtlCol="0">
            <a:spAutoFit/>
          </a:bodyPr>
          <a:lstStyle/>
          <a:p>
            <a:r>
              <a:rPr lang="nb-NO" sz="2000" dirty="0"/>
              <a:t>- - - - - - - - - - - - - - - - - - - - - - - - - - - - </a:t>
            </a:r>
          </a:p>
        </p:txBody>
      </p:sp>
      <p:sp>
        <p:nvSpPr>
          <p:cNvPr id="113" name="TekstSylinder 112"/>
          <p:cNvSpPr txBox="1"/>
          <p:nvPr/>
        </p:nvSpPr>
        <p:spPr>
          <a:xfrm>
            <a:off x="2634959" y="2483285"/>
            <a:ext cx="338554" cy="461665"/>
          </a:xfrm>
          <a:prstGeom prst="rect">
            <a:avLst/>
          </a:prstGeom>
          <a:noFill/>
        </p:spPr>
        <p:txBody>
          <a:bodyPr wrap="none" rtlCol="0">
            <a:spAutoFit/>
          </a:bodyPr>
          <a:lstStyle/>
          <a:p>
            <a:r>
              <a:rPr lang="nb-NO" dirty="0"/>
              <a:t>n</a:t>
            </a:r>
          </a:p>
        </p:txBody>
      </p:sp>
      <p:grpSp>
        <p:nvGrpSpPr>
          <p:cNvPr id="4" name="Gruppe 63"/>
          <p:cNvGrpSpPr/>
          <p:nvPr/>
        </p:nvGrpSpPr>
        <p:grpSpPr>
          <a:xfrm>
            <a:off x="7365076" y="2227811"/>
            <a:ext cx="1263535" cy="2403688"/>
            <a:chOff x="7365076" y="2227811"/>
            <a:chExt cx="1263535" cy="2403688"/>
          </a:xfrm>
        </p:grpSpPr>
        <p:cxnSp>
          <p:nvCxnSpPr>
            <p:cNvPr id="80" name="Rett pil 79"/>
            <p:cNvCxnSpPr/>
            <p:nvPr/>
          </p:nvCxnSpPr>
          <p:spPr bwMode="auto">
            <a:xfrm>
              <a:off x="7365076" y="2460567"/>
              <a:ext cx="126353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83" name="Rett pil 82"/>
            <p:cNvCxnSpPr/>
            <p:nvPr/>
          </p:nvCxnSpPr>
          <p:spPr bwMode="auto">
            <a:xfrm>
              <a:off x="7980218" y="2227811"/>
              <a:ext cx="0" cy="2403688"/>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sp>
        <p:nvSpPr>
          <p:cNvPr id="86" name="TekstSylinder 85"/>
          <p:cNvSpPr txBox="1"/>
          <p:nvPr/>
        </p:nvSpPr>
        <p:spPr>
          <a:xfrm>
            <a:off x="8016330" y="2092870"/>
            <a:ext cx="1031051" cy="369332"/>
          </a:xfrm>
          <a:prstGeom prst="rect">
            <a:avLst/>
          </a:prstGeom>
          <a:noFill/>
        </p:spPr>
        <p:txBody>
          <a:bodyPr wrap="none" rtlCol="0">
            <a:spAutoFit/>
          </a:bodyPr>
          <a:lstStyle/>
          <a:p>
            <a:r>
              <a:rPr lang="nb-NO" sz="1800" dirty="0">
                <a:solidFill>
                  <a:schemeClr val="tx1"/>
                </a:solidFill>
              </a:rPr>
              <a:t>Potensial</a:t>
            </a:r>
          </a:p>
        </p:txBody>
      </p:sp>
      <p:cxnSp>
        <p:nvCxnSpPr>
          <p:cNvPr id="89" name="Rett linje 88"/>
          <p:cNvCxnSpPr>
            <a:endCxn id="104" idx="1"/>
          </p:cNvCxnSpPr>
          <p:nvPr/>
        </p:nvCxnSpPr>
        <p:spPr bwMode="auto">
          <a:xfrm>
            <a:off x="7980218" y="2470929"/>
            <a:ext cx="477" cy="434715"/>
          </a:xfrm>
          <a:prstGeom prst="line">
            <a:avLst/>
          </a:prstGeom>
          <a:solidFill>
            <a:srgbClr val="00B8FF"/>
          </a:solidFill>
          <a:ln w="38100" cap="flat" cmpd="sng" algn="ctr">
            <a:solidFill>
              <a:srgbClr val="CD33B7"/>
            </a:solidFill>
            <a:prstDash val="solid"/>
            <a:round/>
            <a:headEnd type="none" w="med" len="med"/>
            <a:tailEnd type="none" w="med" len="med"/>
          </a:ln>
          <a:effectLst/>
        </p:spPr>
      </p:cxnSp>
      <p:cxnSp>
        <p:nvCxnSpPr>
          <p:cNvPr id="92" name="Rett linje 91"/>
          <p:cNvCxnSpPr/>
          <p:nvPr/>
        </p:nvCxnSpPr>
        <p:spPr bwMode="auto">
          <a:xfrm>
            <a:off x="7980218" y="3727174"/>
            <a:ext cx="0" cy="596348"/>
          </a:xfrm>
          <a:prstGeom prst="line">
            <a:avLst/>
          </a:prstGeom>
          <a:solidFill>
            <a:srgbClr val="00B8FF"/>
          </a:solidFill>
          <a:ln w="38100" cap="flat" cmpd="sng" algn="ctr">
            <a:solidFill>
              <a:srgbClr val="CD33B7"/>
            </a:solidFill>
            <a:prstDash val="solid"/>
            <a:round/>
            <a:headEnd type="none" w="med" len="med"/>
            <a:tailEnd type="none" w="med" len="med"/>
          </a:ln>
          <a:effectLst/>
        </p:spPr>
      </p:cxnSp>
      <p:sp>
        <p:nvSpPr>
          <p:cNvPr id="104" name="Frihåndsform 103"/>
          <p:cNvSpPr/>
          <p:nvPr/>
        </p:nvSpPr>
        <p:spPr bwMode="auto">
          <a:xfrm>
            <a:off x="7980580" y="2902226"/>
            <a:ext cx="277384" cy="437322"/>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384" h="437322">
                <a:moveTo>
                  <a:pt x="10481" y="0"/>
                </a:moveTo>
                <a:lnTo>
                  <a:pt x="115" y="3418"/>
                </a:lnTo>
                <a:lnTo>
                  <a:pt x="14097" y="84754"/>
                </a:lnTo>
                <a:lnTo>
                  <a:pt x="82048" y="139148"/>
                </a:lnTo>
                <a:lnTo>
                  <a:pt x="209263" y="188844"/>
                </a:lnTo>
                <a:lnTo>
                  <a:pt x="259500" y="231363"/>
                </a:lnTo>
                <a:lnTo>
                  <a:pt x="277384" y="280546"/>
                </a:lnTo>
                <a:lnTo>
                  <a:pt x="264199" y="340010"/>
                </a:lnTo>
                <a:cubicBezTo>
                  <a:pt x="239261" y="380848"/>
                  <a:pt x="222183" y="390246"/>
                  <a:pt x="178905" y="407504"/>
                </a:cubicBezTo>
                <a:cubicBezTo>
                  <a:pt x="96564" y="433163"/>
                  <a:pt x="56141" y="427383"/>
                  <a:pt x="0" y="437322"/>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10" name="Frihåndsform 109"/>
          <p:cNvSpPr/>
          <p:nvPr/>
        </p:nvSpPr>
        <p:spPr bwMode="auto">
          <a:xfrm flipH="1" flipV="1">
            <a:off x="7703291" y="3337592"/>
            <a:ext cx="277384" cy="437322"/>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384" h="437322">
                <a:moveTo>
                  <a:pt x="10481" y="0"/>
                </a:moveTo>
                <a:lnTo>
                  <a:pt x="115" y="3418"/>
                </a:lnTo>
                <a:lnTo>
                  <a:pt x="14097" y="84754"/>
                </a:lnTo>
                <a:lnTo>
                  <a:pt x="82048" y="139148"/>
                </a:lnTo>
                <a:lnTo>
                  <a:pt x="209263" y="188844"/>
                </a:lnTo>
                <a:lnTo>
                  <a:pt x="259500" y="231363"/>
                </a:lnTo>
                <a:lnTo>
                  <a:pt x="277384" y="280546"/>
                </a:lnTo>
                <a:lnTo>
                  <a:pt x="264199" y="340010"/>
                </a:lnTo>
                <a:cubicBezTo>
                  <a:pt x="239261" y="380848"/>
                  <a:pt x="222183" y="390246"/>
                  <a:pt x="178905" y="407504"/>
                </a:cubicBezTo>
                <a:cubicBezTo>
                  <a:pt x="96564" y="433163"/>
                  <a:pt x="56141" y="427383"/>
                  <a:pt x="0" y="437322"/>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1.6848E-6 L 3.61111E-6 0.01852 " pathEditMode="relative" rAng="0" ptsTypes="AA">
                                      <p:cBhvr>
                                        <p:cTn id="6" dur="2000" fill="hold"/>
                                        <p:tgtEl>
                                          <p:spTgt spid="63"/>
                                        </p:tgtEl>
                                        <p:attrNameLst>
                                          <p:attrName>ppt_x</p:attrName>
                                          <p:attrName>ppt_y</p:attrName>
                                        </p:attrNameLst>
                                      </p:cBhvr>
                                      <p:rCtr x="0" y="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2000"/>
                                        <p:tgtEl>
                                          <p:spTgt spid="3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20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20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2000"/>
                                        <p:tgtEl>
                                          <p:spTgt spid="89"/>
                                        </p:tgtEl>
                                      </p:cBhvr>
                                    </p:animEffect>
                                  </p:childTnLst>
                                </p:cTn>
                              </p:par>
                              <p:par>
                                <p:cTn id="36" presetID="10"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2000"/>
                                        <p:tgtEl>
                                          <p:spTgt spid="9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2000"/>
                                        <p:tgtEl>
                                          <p:spTgt spid="10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6" grpId="0" animBg="1"/>
      <p:bldP spid="37" grpId="0" animBg="1"/>
      <p:bldP spid="38" grpId="0"/>
      <p:bldP spid="39" grpId="0"/>
      <p:bldP spid="86" grpId="0"/>
      <p:bldP spid="104" grpId="0" animBg="1"/>
      <p:bldP spid="1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ihåndsform 56"/>
          <p:cNvSpPr/>
          <p:nvPr/>
        </p:nvSpPr>
        <p:spPr bwMode="auto">
          <a:xfrm>
            <a:off x="3386667" y="2057400"/>
            <a:ext cx="3665886" cy="3267075"/>
          </a:xfrm>
          <a:custGeom>
            <a:avLst/>
            <a:gdLst>
              <a:gd name="connsiteX0" fmla="*/ 9525 w 3933825"/>
              <a:gd name="connsiteY0" fmla="*/ 628650 h 3267075"/>
              <a:gd name="connsiteX1" fmla="*/ 9525 w 3933825"/>
              <a:gd name="connsiteY1" fmla="*/ 0 h 3267075"/>
              <a:gd name="connsiteX2" fmla="*/ 3933825 w 3933825"/>
              <a:gd name="connsiteY2" fmla="*/ 0 h 3267075"/>
              <a:gd name="connsiteX3" fmla="*/ 3933825 w 3933825"/>
              <a:gd name="connsiteY3" fmla="*/ 3267075 h 3267075"/>
              <a:gd name="connsiteX4" fmla="*/ 0 w 3933825"/>
              <a:gd name="connsiteY4" fmla="*/ 3267075 h 3267075"/>
              <a:gd name="connsiteX5" fmla="*/ 0 w 3933825"/>
              <a:gd name="connsiteY5" fmla="*/ 2676525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825" h="3267075">
                <a:moveTo>
                  <a:pt x="9525" y="628650"/>
                </a:moveTo>
                <a:lnTo>
                  <a:pt x="9525" y="0"/>
                </a:lnTo>
                <a:lnTo>
                  <a:pt x="3933825" y="0"/>
                </a:lnTo>
                <a:lnTo>
                  <a:pt x="3933825" y="3267075"/>
                </a:lnTo>
                <a:lnTo>
                  <a:pt x="0" y="3267075"/>
                </a:lnTo>
                <a:lnTo>
                  <a:pt x="0" y="2676525"/>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27" name="Ellipse 126"/>
          <p:cNvSpPr/>
          <p:nvPr/>
        </p:nvSpPr>
        <p:spPr bwMode="auto">
          <a:xfrm>
            <a:off x="6721797" y="3346330"/>
            <a:ext cx="671209" cy="67120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r>
              <a:rPr kumimoji="0" lang="nb-NO" sz="3600" b="0" i="0" u="none" strike="noStrike" cap="none" normalizeH="0" baseline="0" dirty="0">
                <a:ln>
                  <a:noFill/>
                </a:ln>
                <a:solidFill>
                  <a:schemeClr val="bg1"/>
                </a:solidFill>
                <a:effectLst/>
                <a:latin typeface="Times" pitchFamily="16" charset="0"/>
              </a:rPr>
              <a:t>V</a:t>
            </a:r>
          </a:p>
        </p:txBody>
      </p:sp>
      <p:sp>
        <p:nvSpPr>
          <p:cNvPr id="144" name="Ellipse 143"/>
          <p:cNvSpPr/>
          <p:nvPr/>
        </p:nvSpPr>
        <p:spPr bwMode="auto">
          <a:xfrm>
            <a:off x="6710508" y="3343509"/>
            <a:ext cx="671209" cy="67120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r>
              <a:rPr kumimoji="0" lang="nb-NO" sz="1800" b="0" i="0" u="none" strike="noStrike" cap="none" normalizeH="0" baseline="0" dirty="0">
                <a:ln>
                  <a:noFill/>
                </a:ln>
                <a:solidFill>
                  <a:schemeClr val="bg1"/>
                </a:solidFill>
                <a:effectLst/>
                <a:latin typeface="Times" pitchFamily="16" charset="0"/>
              </a:rPr>
              <a:t>0V</a:t>
            </a:r>
          </a:p>
        </p:txBody>
      </p:sp>
      <p:grpSp>
        <p:nvGrpSpPr>
          <p:cNvPr id="3" name="Gruppe 154"/>
          <p:cNvGrpSpPr/>
          <p:nvPr/>
        </p:nvGrpSpPr>
        <p:grpSpPr>
          <a:xfrm>
            <a:off x="6699955" y="2991555"/>
            <a:ext cx="844817" cy="1297043"/>
            <a:chOff x="7563555" y="4944532"/>
            <a:chExt cx="844817" cy="1297043"/>
          </a:xfrm>
        </p:grpSpPr>
        <p:grpSp>
          <p:nvGrpSpPr>
            <p:cNvPr id="4" name="Gruppe 147"/>
            <p:cNvGrpSpPr/>
            <p:nvPr/>
          </p:nvGrpSpPr>
          <p:grpSpPr>
            <a:xfrm>
              <a:off x="7565641" y="5304953"/>
              <a:ext cx="671209" cy="671209"/>
              <a:chOff x="7080219" y="4345397"/>
              <a:chExt cx="671209" cy="671209"/>
            </a:xfrm>
          </p:grpSpPr>
          <p:sp>
            <p:nvSpPr>
              <p:cNvPr id="145" name="Ellipse 144"/>
              <p:cNvSpPr/>
              <p:nvPr/>
            </p:nvSpPr>
            <p:spPr bwMode="auto">
              <a:xfrm>
                <a:off x="7080219" y="4345397"/>
                <a:ext cx="671209" cy="67120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pitchFamily="16" charset="0"/>
                  <a:buNone/>
                  <a:tabLst/>
                </a:pPr>
                <a:endParaRPr kumimoji="0" lang="nb-NO" sz="1100" b="0" i="0" u="none" strike="noStrike" cap="none" normalizeH="0" baseline="0" dirty="0">
                  <a:ln>
                    <a:noFill/>
                  </a:ln>
                  <a:solidFill>
                    <a:schemeClr val="bg1"/>
                  </a:solidFill>
                  <a:effectLst/>
                  <a:latin typeface="Times" pitchFamily="16" charset="0"/>
                </a:endParaRPr>
              </a:p>
            </p:txBody>
          </p:sp>
          <p:sp>
            <p:nvSpPr>
              <p:cNvPr id="146" name="TekstSylinder 145"/>
              <p:cNvSpPr txBox="1"/>
              <p:nvPr/>
            </p:nvSpPr>
            <p:spPr>
              <a:xfrm>
                <a:off x="7100711" y="4507089"/>
                <a:ext cx="639919" cy="369332"/>
              </a:xfrm>
              <a:prstGeom prst="rect">
                <a:avLst/>
              </a:prstGeom>
              <a:noFill/>
            </p:spPr>
            <p:txBody>
              <a:bodyPr wrap="none" rtlCol="0">
                <a:spAutoFit/>
              </a:bodyPr>
              <a:lstStyle/>
              <a:p>
                <a:r>
                  <a:rPr lang="nb-NO" sz="1800" dirty="0"/>
                  <a:t>0.5V</a:t>
                </a:r>
              </a:p>
            </p:txBody>
          </p:sp>
        </p:grpSp>
        <p:sp>
          <p:nvSpPr>
            <p:cNvPr id="151" name="TekstSylinder 150"/>
            <p:cNvSpPr txBox="1"/>
            <p:nvPr/>
          </p:nvSpPr>
          <p:spPr>
            <a:xfrm>
              <a:off x="7563555" y="4944532"/>
              <a:ext cx="338554" cy="461665"/>
            </a:xfrm>
            <a:prstGeom prst="rect">
              <a:avLst/>
            </a:prstGeom>
            <a:noFill/>
          </p:spPr>
          <p:txBody>
            <a:bodyPr wrap="none" rtlCol="0">
              <a:spAutoFit/>
            </a:bodyPr>
            <a:lstStyle/>
            <a:p>
              <a:r>
                <a:rPr lang="nb-NO" b="1" dirty="0">
                  <a:solidFill>
                    <a:srgbClr val="0000FF"/>
                  </a:solidFill>
                </a:rPr>
                <a:t>‒</a:t>
              </a:r>
            </a:p>
          </p:txBody>
        </p:sp>
        <p:sp>
          <p:nvSpPr>
            <p:cNvPr id="152" name="TekstSylinder 151"/>
            <p:cNvSpPr txBox="1"/>
            <p:nvPr/>
          </p:nvSpPr>
          <p:spPr>
            <a:xfrm>
              <a:off x="8048978" y="5779910"/>
              <a:ext cx="359394" cy="461665"/>
            </a:xfrm>
            <a:prstGeom prst="rect">
              <a:avLst/>
            </a:prstGeom>
            <a:noFill/>
          </p:spPr>
          <p:txBody>
            <a:bodyPr wrap="none" rtlCol="0">
              <a:spAutoFit/>
            </a:bodyPr>
            <a:lstStyle/>
            <a:p>
              <a:r>
                <a:rPr lang="nb-NO" b="1" dirty="0">
                  <a:solidFill>
                    <a:srgbClr val="FF0000"/>
                  </a:solidFill>
                </a:rPr>
                <a:t>+</a:t>
              </a:r>
            </a:p>
          </p:txBody>
        </p:sp>
      </p:grpSp>
      <p:sp>
        <p:nvSpPr>
          <p:cNvPr id="5" name="Rektangel 4"/>
          <p:cNvSpPr/>
          <p:nvPr/>
        </p:nvSpPr>
        <p:spPr bwMode="auto">
          <a:xfrm>
            <a:off x="1434204" y="2715056"/>
            <a:ext cx="4281083" cy="996446"/>
          </a:xfrm>
          <a:prstGeom prst="rect">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bg1"/>
                </a:solidFill>
                <a:effectLst/>
                <a:latin typeface="Times" pitchFamily="16" charset="0"/>
              </a:rPr>
              <a:t>n</a:t>
            </a:r>
          </a:p>
        </p:txBody>
      </p:sp>
      <p:grpSp>
        <p:nvGrpSpPr>
          <p:cNvPr id="11" name="Gruppe 127"/>
          <p:cNvGrpSpPr/>
          <p:nvPr/>
        </p:nvGrpSpPr>
        <p:grpSpPr>
          <a:xfrm>
            <a:off x="1684865" y="2844799"/>
            <a:ext cx="3835400" cy="677330"/>
            <a:chOff x="2920999" y="2616202"/>
            <a:chExt cx="3835400" cy="677330"/>
          </a:xfrm>
        </p:grpSpPr>
        <p:sp>
          <p:nvSpPr>
            <p:cNvPr id="141" name="Ellipse 140"/>
            <p:cNvSpPr/>
            <p:nvPr/>
          </p:nvSpPr>
          <p:spPr bwMode="auto">
            <a:xfrm>
              <a:off x="3039533" y="3090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2" name="Ellipse 141"/>
            <p:cNvSpPr/>
            <p:nvPr/>
          </p:nvSpPr>
          <p:spPr bwMode="auto">
            <a:xfrm>
              <a:off x="3327399"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3" name="Ellipse 142"/>
            <p:cNvSpPr/>
            <p:nvPr/>
          </p:nvSpPr>
          <p:spPr bwMode="auto">
            <a:xfrm>
              <a:off x="3539066" y="3115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8" name="Ellipse 147"/>
            <p:cNvSpPr/>
            <p:nvPr/>
          </p:nvSpPr>
          <p:spPr bwMode="auto">
            <a:xfrm>
              <a:off x="3598333" y="27093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55" name="Ellipse 154"/>
            <p:cNvSpPr/>
            <p:nvPr/>
          </p:nvSpPr>
          <p:spPr bwMode="auto">
            <a:xfrm>
              <a:off x="3979333" y="30479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67" name="Ellipse 166"/>
            <p:cNvSpPr/>
            <p:nvPr/>
          </p:nvSpPr>
          <p:spPr bwMode="auto">
            <a:xfrm>
              <a:off x="4301066" y="27177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0" name="Ellipse 169"/>
            <p:cNvSpPr/>
            <p:nvPr/>
          </p:nvSpPr>
          <p:spPr bwMode="auto">
            <a:xfrm>
              <a:off x="4343399" y="30056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1" name="Ellipse 170"/>
            <p:cNvSpPr/>
            <p:nvPr/>
          </p:nvSpPr>
          <p:spPr bwMode="auto">
            <a:xfrm>
              <a:off x="3945466" y="28617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2" name="Ellipse 171"/>
            <p:cNvSpPr/>
            <p:nvPr/>
          </p:nvSpPr>
          <p:spPr bwMode="auto">
            <a:xfrm>
              <a:off x="4165599" y="31665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3" name="Ellipse 172"/>
            <p:cNvSpPr/>
            <p:nvPr/>
          </p:nvSpPr>
          <p:spPr bwMode="auto">
            <a:xfrm>
              <a:off x="5029199" y="2726266"/>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4" name="Ellipse 173"/>
            <p:cNvSpPr/>
            <p:nvPr/>
          </p:nvSpPr>
          <p:spPr bwMode="auto">
            <a:xfrm>
              <a:off x="5037666" y="29379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5" name="Ellipse 174"/>
            <p:cNvSpPr/>
            <p:nvPr/>
          </p:nvSpPr>
          <p:spPr bwMode="auto">
            <a:xfrm>
              <a:off x="4563532" y="28617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6" name="Ellipse 175"/>
            <p:cNvSpPr/>
            <p:nvPr/>
          </p:nvSpPr>
          <p:spPr bwMode="auto">
            <a:xfrm>
              <a:off x="4876799" y="3174998"/>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7" name="Ellipse 176"/>
            <p:cNvSpPr/>
            <p:nvPr/>
          </p:nvSpPr>
          <p:spPr bwMode="auto">
            <a:xfrm>
              <a:off x="4656665" y="264160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8" name="Ellipse 177"/>
            <p:cNvSpPr/>
            <p:nvPr/>
          </p:nvSpPr>
          <p:spPr bwMode="auto">
            <a:xfrm>
              <a:off x="3920065" y="2633133"/>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79" name="Ellipse 178"/>
            <p:cNvSpPr/>
            <p:nvPr/>
          </p:nvSpPr>
          <p:spPr bwMode="auto">
            <a:xfrm>
              <a:off x="5604932" y="29294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0" name="Ellipse 179"/>
            <p:cNvSpPr/>
            <p:nvPr/>
          </p:nvSpPr>
          <p:spPr bwMode="auto">
            <a:xfrm>
              <a:off x="5571065" y="265006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1" name="Ellipse 180"/>
            <p:cNvSpPr/>
            <p:nvPr/>
          </p:nvSpPr>
          <p:spPr bwMode="auto">
            <a:xfrm>
              <a:off x="5393265" y="2819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2" name="Ellipse 181"/>
            <p:cNvSpPr/>
            <p:nvPr/>
          </p:nvSpPr>
          <p:spPr bwMode="auto">
            <a:xfrm>
              <a:off x="5977465" y="31241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3" name="Ellipse 182"/>
            <p:cNvSpPr/>
            <p:nvPr/>
          </p:nvSpPr>
          <p:spPr bwMode="auto">
            <a:xfrm>
              <a:off x="6155265" y="2768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4" name="Ellipse 183"/>
            <p:cNvSpPr/>
            <p:nvPr/>
          </p:nvSpPr>
          <p:spPr bwMode="auto">
            <a:xfrm>
              <a:off x="6341532" y="29633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5" name="Ellipse 184"/>
            <p:cNvSpPr/>
            <p:nvPr/>
          </p:nvSpPr>
          <p:spPr bwMode="auto">
            <a:xfrm>
              <a:off x="5968998" y="28955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6" name="Ellipse 185"/>
            <p:cNvSpPr/>
            <p:nvPr/>
          </p:nvSpPr>
          <p:spPr bwMode="auto">
            <a:xfrm>
              <a:off x="6349998" y="2633135"/>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7" name="Ellipse 186"/>
            <p:cNvSpPr/>
            <p:nvPr/>
          </p:nvSpPr>
          <p:spPr bwMode="auto">
            <a:xfrm>
              <a:off x="6544732" y="276013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8" name="Ellipse 187"/>
            <p:cNvSpPr/>
            <p:nvPr/>
          </p:nvSpPr>
          <p:spPr bwMode="auto">
            <a:xfrm>
              <a:off x="6637865"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89" name="Ellipse 188"/>
            <p:cNvSpPr/>
            <p:nvPr/>
          </p:nvSpPr>
          <p:spPr bwMode="auto">
            <a:xfrm>
              <a:off x="5223932" y="3073399"/>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0" name="Ellipse 189"/>
            <p:cNvSpPr/>
            <p:nvPr/>
          </p:nvSpPr>
          <p:spPr bwMode="auto">
            <a:xfrm>
              <a:off x="2920999" y="2616202"/>
              <a:ext cx="118534" cy="11853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
        <p:nvSpPr>
          <p:cNvPr id="6" name="Rektangel 5"/>
          <p:cNvSpPr/>
          <p:nvPr/>
        </p:nvSpPr>
        <p:spPr bwMode="auto">
          <a:xfrm>
            <a:off x="1432453" y="3713385"/>
            <a:ext cx="4281083" cy="996446"/>
          </a:xfrm>
          <a:prstGeom prst="rect">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r>
              <a:rPr kumimoji="0" lang="nb-NO" sz="2400" b="0" i="0" u="none" strike="noStrike" cap="none" normalizeH="0" baseline="0" dirty="0">
                <a:ln>
                  <a:noFill/>
                </a:ln>
                <a:solidFill>
                  <a:schemeClr val="bg1"/>
                </a:solidFill>
                <a:effectLst/>
                <a:latin typeface="Times" pitchFamily="16" charset="0"/>
              </a:rPr>
              <a:t>p</a:t>
            </a:r>
          </a:p>
        </p:txBody>
      </p:sp>
      <p:grpSp>
        <p:nvGrpSpPr>
          <p:cNvPr id="12" name="Gruppe 190"/>
          <p:cNvGrpSpPr/>
          <p:nvPr/>
        </p:nvGrpSpPr>
        <p:grpSpPr>
          <a:xfrm>
            <a:off x="1701798" y="3784593"/>
            <a:ext cx="3683003" cy="880536"/>
            <a:chOff x="2971798" y="3539065"/>
            <a:chExt cx="3683003" cy="880536"/>
          </a:xfrm>
        </p:grpSpPr>
        <p:sp>
          <p:nvSpPr>
            <p:cNvPr id="192" name="Ellipse 191"/>
            <p:cNvSpPr/>
            <p:nvPr/>
          </p:nvSpPr>
          <p:spPr bwMode="auto">
            <a:xfrm>
              <a:off x="3903132"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3" name="Ellipse 192"/>
            <p:cNvSpPr/>
            <p:nvPr/>
          </p:nvSpPr>
          <p:spPr bwMode="auto">
            <a:xfrm>
              <a:off x="3445932" y="4047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4" name="Ellipse 193"/>
            <p:cNvSpPr/>
            <p:nvPr/>
          </p:nvSpPr>
          <p:spPr bwMode="auto">
            <a:xfrm>
              <a:off x="3530598" y="3657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5" name="Ellipse 194"/>
            <p:cNvSpPr/>
            <p:nvPr/>
          </p:nvSpPr>
          <p:spPr bwMode="auto">
            <a:xfrm>
              <a:off x="3911599" y="41571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6" name="Ellipse 195"/>
            <p:cNvSpPr/>
            <p:nvPr/>
          </p:nvSpPr>
          <p:spPr bwMode="auto">
            <a:xfrm>
              <a:off x="4402665" y="3843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7" name="Ellipse 196"/>
            <p:cNvSpPr/>
            <p:nvPr/>
          </p:nvSpPr>
          <p:spPr bwMode="auto">
            <a:xfrm>
              <a:off x="5816598" y="4174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8" name="Ellipse 197"/>
            <p:cNvSpPr/>
            <p:nvPr/>
          </p:nvSpPr>
          <p:spPr bwMode="auto">
            <a:xfrm>
              <a:off x="4157132" y="3589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99" name="Ellipse 198"/>
            <p:cNvSpPr/>
            <p:nvPr/>
          </p:nvSpPr>
          <p:spPr bwMode="auto">
            <a:xfrm>
              <a:off x="4825999" y="42417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0" name="Ellipse 199"/>
            <p:cNvSpPr/>
            <p:nvPr/>
          </p:nvSpPr>
          <p:spPr bwMode="auto">
            <a:xfrm>
              <a:off x="4859866" y="3826931"/>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1" name="Ellipse 200"/>
            <p:cNvSpPr/>
            <p:nvPr/>
          </p:nvSpPr>
          <p:spPr bwMode="auto">
            <a:xfrm>
              <a:off x="4597399" y="35559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2" name="Ellipse 201"/>
            <p:cNvSpPr/>
            <p:nvPr/>
          </p:nvSpPr>
          <p:spPr bwMode="auto">
            <a:xfrm>
              <a:off x="5410199" y="4275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3" name="Ellipse 202"/>
            <p:cNvSpPr/>
            <p:nvPr/>
          </p:nvSpPr>
          <p:spPr bwMode="auto">
            <a:xfrm>
              <a:off x="5232399" y="3759199"/>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4" name="Ellipse 203"/>
            <p:cNvSpPr/>
            <p:nvPr/>
          </p:nvSpPr>
          <p:spPr bwMode="auto">
            <a:xfrm>
              <a:off x="6002866" y="3784598"/>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5" name="Ellipse 204"/>
            <p:cNvSpPr/>
            <p:nvPr/>
          </p:nvSpPr>
          <p:spPr bwMode="auto">
            <a:xfrm>
              <a:off x="6333065" y="38015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6" name="Ellipse 205"/>
            <p:cNvSpPr/>
            <p:nvPr/>
          </p:nvSpPr>
          <p:spPr bwMode="auto">
            <a:xfrm>
              <a:off x="42079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7" name="Ellipse 206"/>
            <p:cNvSpPr/>
            <p:nvPr/>
          </p:nvSpPr>
          <p:spPr bwMode="auto">
            <a:xfrm>
              <a:off x="6256865" y="3539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8" name="Ellipse 207"/>
            <p:cNvSpPr/>
            <p:nvPr/>
          </p:nvSpPr>
          <p:spPr bwMode="auto">
            <a:xfrm>
              <a:off x="5596465" y="3826932"/>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09" name="Ellipse 208"/>
            <p:cNvSpPr/>
            <p:nvPr/>
          </p:nvSpPr>
          <p:spPr bwMode="auto">
            <a:xfrm>
              <a:off x="6265332" y="41486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10" name="Ellipse 209"/>
            <p:cNvSpPr/>
            <p:nvPr/>
          </p:nvSpPr>
          <p:spPr bwMode="auto">
            <a:xfrm>
              <a:off x="6510865" y="39708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11" name="Ellipse 210"/>
            <p:cNvSpPr/>
            <p:nvPr/>
          </p:nvSpPr>
          <p:spPr bwMode="auto">
            <a:xfrm>
              <a:off x="2971798" y="4258730"/>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12" name="Ellipse 211"/>
            <p:cNvSpPr/>
            <p:nvPr/>
          </p:nvSpPr>
          <p:spPr bwMode="auto">
            <a:xfrm>
              <a:off x="3098798" y="3793065"/>
              <a:ext cx="143936" cy="14393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sp>
        <p:nvSpPr>
          <p:cNvPr id="2" name="Tittel 1"/>
          <p:cNvSpPr>
            <a:spLocks noGrp="1"/>
          </p:cNvSpPr>
          <p:nvPr>
            <p:ph type="title"/>
          </p:nvPr>
        </p:nvSpPr>
        <p:spPr>
          <a:xfrm>
            <a:off x="1071549" y="158087"/>
            <a:ext cx="7767638" cy="1141413"/>
          </a:xfrm>
        </p:spPr>
        <p:txBody>
          <a:bodyPr/>
          <a:lstStyle/>
          <a:p>
            <a:pPr algn="ctr"/>
            <a:r>
              <a:rPr lang="nb-NO" dirty="0"/>
              <a:t>Solceller</a:t>
            </a:r>
          </a:p>
        </p:txBody>
      </p:sp>
      <p:grpSp>
        <p:nvGrpSpPr>
          <p:cNvPr id="13" name="Gruppe 135"/>
          <p:cNvGrpSpPr/>
          <p:nvPr/>
        </p:nvGrpSpPr>
        <p:grpSpPr>
          <a:xfrm>
            <a:off x="1438962" y="3352697"/>
            <a:ext cx="4471988" cy="400110"/>
            <a:chOff x="1348650" y="3352697"/>
            <a:chExt cx="4471988" cy="400110"/>
          </a:xfrm>
        </p:grpSpPr>
        <p:sp>
          <p:nvSpPr>
            <p:cNvPr id="8" name="Rektangel 7"/>
            <p:cNvSpPr/>
            <p:nvPr/>
          </p:nvSpPr>
          <p:spPr bwMode="auto">
            <a:xfrm>
              <a:off x="1348650" y="3371353"/>
              <a:ext cx="4275375" cy="33197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9" name="TekstSylinder 8"/>
            <p:cNvSpPr txBox="1"/>
            <p:nvPr/>
          </p:nvSpPr>
          <p:spPr>
            <a:xfrm>
              <a:off x="1395427" y="3352697"/>
              <a:ext cx="4425211" cy="400110"/>
            </a:xfrm>
            <a:prstGeom prst="rect">
              <a:avLst/>
            </a:prstGeom>
            <a:noFill/>
          </p:spPr>
          <p:txBody>
            <a:bodyPr wrap="square" rtlCol="0">
              <a:spAutoFit/>
            </a:bodyPr>
            <a:lstStyle/>
            <a:p>
              <a:r>
                <a:rPr lang="nb-NO" sz="2000" dirty="0">
                  <a:solidFill>
                    <a:schemeClr val="tx1"/>
                  </a:solidFill>
                </a:rPr>
                <a:t>+ + + + + + + + + + + + + + + + + + + +</a:t>
              </a:r>
            </a:p>
          </p:txBody>
        </p:sp>
      </p:grpSp>
      <p:grpSp>
        <p:nvGrpSpPr>
          <p:cNvPr id="14" name="Gruppe 136"/>
          <p:cNvGrpSpPr/>
          <p:nvPr/>
        </p:nvGrpSpPr>
        <p:grpSpPr>
          <a:xfrm>
            <a:off x="1438962" y="3651589"/>
            <a:ext cx="4457459" cy="400110"/>
            <a:chOff x="1348650" y="3651589"/>
            <a:chExt cx="4457459" cy="400110"/>
          </a:xfrm>
        </p:grpSpPr>
        <p:sp>
          <p:nvSpPr>
            <p:cNvPr id="7" name="Rektangel 6"/>
            <p:cNvSpPr/>
            <p:nvPr/>
          </p:nvSpPr>
          <p:spPr bwMode="auto">
            <a:xfrm>
              <a:off x="1348650" y="3710481"/>
              <a:ext cx="4275375" cy="32083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0" name="TekstSylinder 9"/>
            <p:cNvSpPr txBox="1"/>
            <p:nvPr/>
          </p:nvSpPr>
          <p:spPr>
            <a:xfrm>
              <a:off x="1380898" y="3651589"/>
              <a:ext cx="4425211" cy="400110"/>
            </a:xfrm>
            <a:prstGeom prst="rect">
              <a:avLst/>
            </a:prstGeom>
            <a:noFill/>
          </p:spPr>
          <p:txBody>
            <a:bodyPr wrap="square" rtlCol="0">
              <a:spAutoFit/>
            </a:bodyPr>
            <a:lstStyle/>
            <a:p>
              <a:r>
                <a:rPr lang="nb-NO" sz="2000" dirty="0">
                  <a:solidFill>
                    <a:schemeClr val="tx1"/>
                  </a:solidFill>
                </a:rPr>
                <a:t>- - - - - - - - - - - - - - - - - - - - - - - - - - - - </a:t>
              </a:r>
            </a:p>
          </p:txBody>
        </p:sp>
      </p:grpSp>
      <p:cxnSp>
        <p:nvCxnSpPr>
          <p:cNvPr id="53" name="Rett linje 52"/>
          <p:cNvCxnSpPr/>
          <p:nvPr/>
        </p:nvCxnSpPr>
        <p:spPr bwMode="auto">
          <a:xfrm>
            <a:off x="1440979" y="2691086"/>
            <a:ext cx="4271500" cy="4489"/>
          </a:xfrm>
          <a:prstGeom prst="line">
            <a:avLst/>
          </a:prstGeom>
          <a:solidFill>
            <a:srgbClr val="00B8FF"/>
          </a:solidFill>
          <a:ln w="38100" cap="flat" cmpd="sng" algn="ctr">
            <a:solidFill>
              <a:schemeClr val="tx1"/>
            </a:solidFill>
            <a:prstDash val="dash"/>
            <a:round/>
            <a:headEnd type="none" w="med" len="med"/>
            <a:tailEnd type="none" w="med" len="med"/>
          </a:ln>
          <a:effectLst/>
        </p:spPr>
      </p:cxnSp>
      <p:cxnSp>
        <p:nvCxnSpPr>
          <p:cNvPr id="55" name="Rett linje 54"/>
          <p:cNvCxnSpPr/>
          <p:nvPr/>
        </p:nvCxnSpPr>
        <p:spPr bwMode="auto">
          <a:xfrm flipV="1">
            <a:off x="1426229" y="4731026"/>
            <a:ext cx="4285655" cy="2899"/>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82" name="Rektangel 81"/>
          <p:cNvSpPr/>
          <p:nvPr/>
        </p:nvSpPr>
        <p:spPr bwMode="auto">
          <a:xfrm>
            <a:off x="1442034" y="3371352"/>
            <a:ext cx="4269851" cy="667910"/>
          </a:xfrm>
          <a:prstGeom prst="rect">
            <a:avLst/>
          </a:prstGeom>
          <a:solidFill>
            <a:srgbClr val="EC9514">
              <a:alpha val="7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nvGrpSpPr>
          <p:cNvPr id="15" name="Gruppe 54"/>
          <p:cNvGrpSpPr/>
          <p:nvPr/>
        </p:nvGrpSpPr>
        <p:grpSpPr>
          <a:xfrm>
            <a:off x="2429199" y="3463654"/>
            <a:ext cx="304892" cy="523220"/>
            <a:chOff x="4008128" y="3542551"/>
            <a:chExt cx="167457" cy="267506"/>
          </a:xfrm>
        </p:grpSpPr>
        <p:sp>
          <p:nvSpPr>
            <p:cNvPr id="17" name="Ellipse 16"/>
            <p:cNvSpPr/>
            <p:nvPr/>
          </p:nvSpPr>
          <p:spPr bwMode="auto">
            <a:xfrm>
              <a:off x="4037969" y="3646548"/>
              <a:ext cx="109415" cy="10048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8" name="TekstSylinder 17"/>
            <p:cNvSpPr txBox="1"/>
            <p:nvPr/>
          </p:nvSpPr>
          <p:spPr>
            <a:xfrm>
              <a:off x="4008128" y="3542551"/>
              <a:ext cx="167457" cy="267506"/>
            </a:xfrm>
            <a:prstGeom prst="rect">
              <a:avLst/>
            </a:prstGeom>
            <a:noFill/>
          </p:spPr>
          <p:txBody>
            <a:bodyPr wrap="none" rtlCol="0">
              <a:spAutoFit/>
            </a:bodyPr>
            <a:lstStyle/>
            <a:p>
              <a:r>
                <a:rPr lang="nb-NO" sz="2800" dirty="0">
                  <a:solidFill>
                    <a:schemeClr val="tx1"/>
                  </a:solidFill>
                </a:rPr>
                <a:t>-</a:t>
              </a:r>
            </a:p>
          </p:txBody>
        </p:sp>
      </p:grpSp>
      <p:grpSp>
        <p:nvGrpSpPr>
          <p:cNvPr id="19" name="Gruppe 84"/>
          <p:cNvGrpSpPr/>
          <p:nvPr/>
        </p:nvGrpSpPr>
        <p:grpSpPr>
          <a:xfrm>
            <a:off x="2149700" y="3526591"/>
            <a:ext cx="301094" cy="461665"/>
            <a:chOff x="2052036" y="4019571"/>
            <a:chExt cx="284593" cy="461665"/>
          </a:xfrm>
        </p:grpSpPr>
        <p:sp>
          <p:nvSpPr>
            <p:cNvPr id="47" name="Ellipse 46"/>
            <p:cNvSpPr/>
            <p:nvPr/>
          </p:nvSpPr>
          <p:spPr bwMode="auto">
            <a:xfrm flipV="1">
              <a:off x="2127339" y="4149679"/>
              <a:ext cx="199214" cy="21400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49" name="TekstSylinder 48"/>
            <p:cNvSpPr txBox="1"/>
            <p:nvPr/>
          </p:nvSpPr>
          <p:spPr>
            <a:xfrm>
              <a:off x="2052036" y="4019571"/>
              <a:ext cx="284593" cy="461665"/>
            </a:xfrm>
            <a:prstGeom prst="rect">
              <a:avLst/>
            </a:prstGeom>
            <a:noFill/>
          </p:spPr>
          <p:txBody>
            <a:bodyPr wrap="square" rtlCol="0">
              <a:spAutoFit/>
            </a:bodyPr>
            <a:lstStyle/>
            <a:p>
              <a:r>
                <a:rPr lang="nb-NO" dirty="0">
                  <a:solidFill>
                    <a:schemeClr val="tx1"/>
                  </a:solidFill>
                </a:rPr>
                <a:t>+</a:t>
              </a:r>
            </a:p>
          </p:txBody>
        </p:sp>
      </p:grpSp>
      <p:sp>
        <p:nvSpPr>
          <p:cNvPr id="138" name="Rektangel 137"/>
          <p:cNvSpPr/>
          <p:nvPr/>
        </p:nvSpPr>
        <p:spPr bwMode="auto">
          <a:xfrm>
            <a:off x="1447799" y="4047213"/>
            <a:ext cx="4256133" cy="668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86" name="Rett pil 85"/>
          <p:cNvCxnSpPr/>
          <p:nvPr/>
        </p:nvCxnSpPr>
        <p:spPr bwMode="auto">
          <a:xfrm>
            <a:off x="2426898" y="3835879"/>
            <a:ext cx="874144" cy="684363"/>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47" name="Rektangel 146"/>
          <p:cNvSpPr/>
          <p:nvPr/>
        </p:nvSpPr>
        <p:spPr bwMode="auto">
          <a:xfrm>
            <a:off x="1442034" y="2710880"/>
            <a:ext cx="4261899" cy="659958"/>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cxnSp>
        <p:nvCxnSpPr>
          <p:cNvPr id="43" name="Rett pil 42"/>
          <p:cNvCxnSpPr/>
          <p:nvPr/>
        </p:nvCxnSpPr>
        <p:spPr bwMode="auto">
          <a:xfrm>
            <a:off x="1316610" y="1966540"/>
            <a:ext cx="1076733" cy="1699012"/>
          </a:xfrm>
          <a:prstGeom prst="straightConnector1">
            <a:avLst/>
          </a:prstGeom>
          <a:solidFill>
            <a:srgbClr val="00B8FF"/>
          </a:solidFill>
          <a:ln w="28575" cap="flat" cmpd="sng" algn="ctr">
            <a:solidFill>
              <a:srgbClr val="FFFF00"/>
            </a:solidFill>
            <a:prstDash val="solid"/>
            <a:round/>
            <a:headEnd type="none" w="med" len="med"/>
            <a:tailEnd type="arrow"/>
          </a:ln>
          <a:effectLst/>
        </p:spPr>
      </p:cxnSp>
      <p:cxnSp>
        <p:nvCxnSpPr>
          <p:cNvPr id="16" name="Rett pil 15"/>
          <p:cNvCxnSpPr/>
          <p:nvPr/>
        </p:nvCxnSpPr>
        <p:spPr bwMode="auto">
          <a:xfrm flipV="1">
            <a:off x="2653846" y="2941983"/>
            <a:ext cx="680598" cy="739670"/>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nvGrpSpPr>
          <p:cNvPr id="20" name="Gruppe 54"/>
          <p:cNvGrpSpPr/>
          <p:nvPr/>
        </p:nvGrpSpPr>
        <p:grpSpPr>
          <a:xfrm>
            <a:off x="3256134" y="2557205"/>
            <a:ext cx="304892" cy="523220"/>
            <a:chOff x="4008128" y="3542551"/>
            <a:chExt cx="167457" cy="267506"/>
          </a:xfrm>
        </p:grpSpPr>
        <p:sp>
          <p:nvSpPr>
            <p:cNvPr id="149" name="Ellipse 148"/>
            <p:cNvSpPr/>
            <p:nvPr/>
          </p:nvSpPr>
          <p:spPr bwMode="auto">
            <a:xfrm>
              <a:off x="4037969" y="3646548"/>
              <a:ext cx="109415" cy="10048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50" name="TekstSylinder 149"/>
            <p:cNvSpPr txBox="1"/>
            <p:nvPr/>
          </p:nvSpPr>
          <p:spPr>
            <a:xfrm>
              <a:off x="4008128" y="3542551"/>
              <a:ext cx="167457" cy="267506"/>
            </a:xfrm>
            <a:prstGeom prst="rect">
              <a:avLst/>
            </a:prstGeom>
            <a:noFill/>
          </p:spPr>
          <p:txBody>
            <a:bodyPr wrap="none" rtlCol="0">
              <a:spAutoFit/>
            </a:bodyPr>
            <a:lstStyle/>
            <a:p>
              <a:r>
                <a:rPr lang="nb-NO" sz="2800" dirty="0">
                  <a:solidFill>
                    <a:schemeClr val="tx1"/>
                  </a:solidFill>
                </a:rPr>
                <a:t>-</a:t>
              </a:r>
            </a:p>
          </p:txBody>
        </p:sp>
      </p:grpSp>
      <p:grpSp>
        <p:nvGrpSpPr>
          <p:cNvPr id="21" name="Gruppe 151"/>
          <p:cNvGrpSpPr/>
          <p:nvPr/>
        </p:nvGrpSpPr>
        <p:grpSpPr>
          <a:xfrm>
            <a:off x="3199272" y="4349550"/>
            <a:ext cx="301096" cy="461665"/>
            <a:chOff x="2052035" y="4023546"/>
            <a:chExt cx="284593" cy="461665"/>
          </a:xfrm>
        </p:grpSpPr>
        <p:sp>
          <p:nvSpPr>
            <p:cNvPr id="153" name="Ellipse 152"/>
            <p:cNvSpPr/>
            <p:nvPr/>
          </p:nvSpPr>
          <p:spPr bwMode="auto">
            <a:xfrm flipV="1">
              <a:off x="2127339" y="4149679"/>
              <a:ext cx="199214" cy="21400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54" name="TekstSylinder 153"/>
            <p:cNvSpPr txBox="1"/>
            <p:nvPr/>
          </p:nvSpPr>
          <p:spPr>
            <a:xfrm>
              <a:off x="2052035" y="4023546"/>
              <a:ext cx="284593" cy="461665"/>
            </a:xfrm>
            <a:prstGeom prst="rect">
              <a:avLst/>
            </a:prstGeom>
            <a:noFill/>
          </p:spPr>
          <p:txBody>
            <a:bodyPr wrap="square" rtlCol="0">
              <a:spAutoFit/>
            </a:bodyPr>
            <a:lstStyle/>
            <a:p>
              <a:r>
                <a:rPr lang="nb-NO" dirty="0">
                  <a:solidFill>
                    <a:schemeClr val="tx1"/>
                  </a:solidFill>
                </a:rPr>
                <a:t>+</a:t>
              </a:r>
            </a:p>
          </p:txBody>
        </p:sp>
      </p:grpSp>
      <p:grpSp>
        <p:nvGrpSpPr>
          <p:cNvPr id="22" name="Gruppe 54"/>
          <p:cNvGrpSpPr/>
          <p:nvPr/>
        </p:nvGrpSpPr>
        <p:grpSpPr>
          <a:xfrm>
            <a:off x="4601231" y="3361621"/>
            <a:ext cx="304892" cy="523220"/>
            <a:chOff x="4008128" y="3542551"/>
            <a:chExt cx="167457" cy="267506"/>
          </a:xfrm>
        </p:grpSpPr>
        <p:sp>
          <p:nvSpPr>
            <p:cNvPr id="156" name="Ellipse 155"/>
            <p:cNvSpPr/>
            <p:nvPr/>
          </p:nvSpPr>
          <p:spPr bwMode="auto">
            <a:xfrm>
              <a:off x="4037969" y="3646548"/>
              <a:ext cx="109415" cy="10048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57" name="TekstSylinder 156"/>
            <p:cNvSpPr txBox="1"/>
            <p:nvPr/>
          </p:nvSpPr>
          <p:spPr>
            <a:xfrm>
              <a:off x="4008128" y="3542551"/>
              <a:ext cx="167457" cy="267506"/>
            </a:xfrm>
            <a:prstGeom prst="rect">
              <a:avLst/>
            </a:prstGeom>
            <a:noFill/>
          </p:spPr>
          <p:txBody>
            <a:bodyPr wrap="none" rtlCol="0">
              <a:spAutoFit/>
            </a:bodyPr>
            <a:lstStyle/>
            <a:p>
              <a:r>
                <a:rPr lang="nb-NO" sz="2800" dirty="0">
                  <a:solidFill>
                    <a:schemeClr val="tx1"/>
                  </a:solidFill>
                </a:rPr>
                <a:t>-</a:t>
              </a:r>
            </a:p>
          </p:txBody>
        </p:sp>
      </p:grpSp>
      <p:grpSp>
        <p:nvGrpSpPr>
          <p:cNvPr id="23" name="Gruppe 157"/>
          <p:cNvGrpSpPr/>
          <p:nvPr/>
        </p:nvGrpSpPr>
        <p:grpSpPr>
          <a:xfrm>
            <a:off x="4350160" y="3432509"/>
            <a:ext cx="284593" cy="461665"/>
            <a:chOff x="2063963" y="4027522"/>
            <a:chExt cx="284593" cy="461665"/>
          </a:xfrm>
        </p:grpSpPr>
        <p:sp>
          <p:nvSpPr>
            <p:cNvPr id="159" name="Ellipse 158"/>
            <p:cNvSpPr/>
            <p:nvPr/>
          </p:nvSpPr>
          <p:spPr bwMode="auto">
            <a:xfrm flipV="1">
              <a:off x="2127339" y="4149679"/>
              <a:ext cx="199214" cy="21400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60" name="TekstSylinder 159"/>
            <p:cNvSpPr txBox="1"/>
            <p:nvPr/>
          </p:nvSpPr>
          <p:spPr>
            <a:xfrm>
              <a:off x="2063963" y="4027522"/>
              <a:ext cx="284593" cy="461665"/>
            </a:xfrm>
            <a:prstGeom prst="rect">
              <a:avLst/>
            </a:prstGeom>
            <a:noFill/>
          </p:spPr>
          <p:txBody>
            <a:bodyPr wrap="square" rtlCol="0">
              <a:spAutoFit/>
            </a:bodyPr>
            <a:lstStyle/>
            <a:p>
              <a:r>
                <a:rPr lang="nb-NO" dirty="0">
                  <a:solidFill>
                    <a:schemeClr val="tx1"/>
                  </a:solidFill>
                </a:rPr>
                <a:t>+</a:t>
              </a:r>
            </a:p>
          </p:txBody>
        </p:sp>
      </p:grpSp>
      <p:cxnSp>
        <p:nvCxnSpPr>
          <p:cNvPr id="161" name="Rett pil 160"/>
          <p:cNvCxnSpPr/>
          <p:nvPr/>
        </p:nvCxnSpPr>
        <p:spPr bwMode="auto">
          <a:xfrm>
            <a:off x="4517102" y="3747922"/>
            <a:ext cx="3412" cy="53916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2" name="Rett pil 161"/>
          <p:cNvCxnSpPr/>
          <p:nvPr/>
        </p:nvCxnSpPr>
        <p:spPr bwMode="auto">
          <a:xfrm>
            <a:off x="3488642" y="1864507"/>
            <a:ext cx="1076733" cy="1699012"/>
          </a:xfrm>
          <a:prstGeom prst="straightConnector1">
            <a:avLst/>
          </a:prstGeom>
          <a:solidFill>
            <a:srgbClr val="00B8FF"/>
          </a:solidFill>
          <a:ln w="28575" cap="flat" cmpd="sng" algn="ctr">
            <a:solidFill>
              <a:srgbClr val="FFFF00"/>
            </a:solidFill>
            <a:prstDash val="solid"/>
            <a:round/>
            <a:headEnd type="none" w="med" len="med"/>
            <a:tailEnd type="arrow"/>
          </a:ln>
          <a:effectLst/>
        </p:spPr>
      </p:cxnSp>
      <p:cxnSp>
        <p:nvCxnSpPr>
          <p:cNvPr id="163" name="Rett pil 162"/>
          <p:cNvCxnSpPr/>
          <p:nvPr/>
        </p:nvCxnSpPr>
        <p:spPr bwMode="auto">
          <a:xfrm flipH="1" flipV="1">
            <a:off x="4749776" y="2965837"/>
            <a:ext cx="4540" cy="597879"/>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nvGrpSpPr>
          <p:cNvPr id="24" name="Gruppe 54"/>
          <p:cNvGrpSpPr/>
          <p:nvPr/>
        </p:nvGrpSpPr>
        <p:grpSpPr>
          <a:xfrm>
            <a:off x="4601231" y="2574442"/>
            <a:ext cx="304892" cy="523220"/>
            <a:chOff x="4008128" y="3542551"/>
            <a:chExt cx="167457" cy="267506"/>
          </a:xfrm>
        </p:grpSpPr>
        <p:sp>
          <p:nvSpPr>
            <p:cNvPr id="165" name="Ellipse 164"/>
            <p:cNvSpPr/>
            <p:nvPr/>
          </p:nvSpPr>
          <p:spPr bwMode="auto">
            <a:xfrm>
              <a:off x="4037969" y="3646548"/>
              <a:ext cx="109415" cy="10048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66" name="TekstSylinder 165"/>
            <p:cNvSpPr txBox="1"/>
            <p:nvPr/>
          </p:nvSpPr>
          <p:spPr>
            <a:xfrm>
              <a:off x="4008128" y="3542551"/>
              <a:ext cx="167457" cy="267506"/>
            </a:xfrm>
            <a:prstGeom prst="rect">
              <a:avLst/>
            </a:prstGeom>
            <a:noFill/>
          </p:spPr>
          <p:txBody>
            <a:bodyPr wrap="none" rtlCol="0">
              <a:spAutoFit/>
            </a:bodyPr>
            <a:lstStyle/>
            <a:p>
              <a:r>
                <a:rPr lang="nb-NO" sz="2800" dirty="0">
                  <a:solidFill>
                    <a:schemeClr val="tx1"/>
                  </a:solidFill>
                </a:rPr>
                <a:t>-</a:t>
              </a:r>
            </a:p>
          </p:txBody>
        </p:sp>
      </p:grpSp>
      <p:grpSp>
        <p:nvGrpSpPr>
          <p:cNvPr id="25" name="Gruppe 166"/>
          <p:cNvGrpSpPr/>
          <p:nvPr/>
        </p:nvGrpSpPr>
        <p:grpSpPr>
          <a:xfrm>
            <a:off x="4358113" y="4164028"/>
            <a:ext cx="284593" cy="461665"/>
            <a:chOff x="2063963" y="4027522"/>
            <a:chExt cx="284593" cy="461665"/>
          </a:xfrm>
        </p:grpSpPr>
        <p:sp>
          <p:nvSpPr>
            <p:cNvPr id="168" name="Ellipse 167"/>
            <p:cNvSpPr/>
            <p:nvPr/>
          </p:nvSpPr>
          <p:spPr bwMode="auto">
            <a:xfrm flipV="1">
              <a:off x="2127339" y="4149679"/>
              <a:ext cx="199214" cy="21400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169" name="TekstSylinder 168"/>
            <p:cNvSpPr txBox="1"/>
            <p:nvPr/>
          </p:nvSpPr>
          <p:spPr>
            <a:xfrm>
              <a:off x="2063963" y="4027522"/>
              <a:ext cx="284593" cy="461665"/>
            </a:xfrm>
            <a:prstGeom prst="rect">
              <a:avLst/>
            </a:prstGeom>
            <a:noFill/>
          </p:spPr>
          <p:txBody>
            <a:bodyPr wrap="square" rtlCol="0">
              <a:spAutoFit/>
            </a:bodyPr>
            <a:lstStyle/>
            <a:p>
              <a:r>
                <a:rPr lang="nb-NO" dirty="0">
                  <a:solidFill>
                    <a:schemeClr val="tx1"/>
                  </a:solidFill>
                </a:rPr>
                <a:t>+</a:t>
              </a:r>
            </a:p>
          </p:txBody>
        </p:sp>
      </p:grpSp>
      <p:grpSp>
        <p:nvGrpSpPr>
          <p:cNvPr id="26" name="Gruppe 174"/>
          <p:cNvGrpSpPr/>
          <p:nvPr/>
        </p:nvGrpSpPr>
        <p:grpSpPr>
          <a:xfrm>
            <a:off x="3238583" y="2586344"/>
            <a:ext cx="287258" cy="461665"/>
            <a:chOff x="1836835" y="1671430"/>
            <a:chExt cx="287258" cy="461665"/>
          </a:xfrm>
        </p:grpSpPr>
        <p:sp>
          <p:nvSpPr>
            <p:cNvPr id="89" name="Ellipse 88"/>
            <p:cNvSpPr/>
            <p:nvPr/>
          </p:nvSpPr>
          <p:spPr bwMode="auto">
            <a:xfrm>
              <a:off x="1863835" y="1812729"/>
              <a:ext cx="238125" cy="23812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sp>
          <p:nvSpPr>
            <p:cNvPr id="95" name="TekstSylinder 94"/>
            <p:cNvSpPr txBox="1"/>
            <p:nvPr/>
          </p:nvSpPr>
          <p:spPr>
            <a:xfrm>
              <a:off x="1836835" y="1671430"/>
              <a:ext cx="287258" cy="461665"/>
            </a:xfrm>
            <a:prstGeom prst="rect">
              <a:avLst/>
            </a:prstGeom>
            <a:noFill/>
          </p:spPr>
          <p:txBody>
            <a:bodyPr wrap="none" rtlCol="0">
              <a:spAutoFit/>
            </a:bodyPr>
            <a:lstStyle/>
            <a:p>
              <a:r>
                <a:rPr lang="nb-NO" dirty="0">
                  <a:solidFill>
                    <a:schemeClr val="tx1"/>
                  </a:solidFill>
                </a:rPr>
                <a:t>-</a:t>
              </a:r>
            </a:p>
          </p:txBody>
        </p:sp>
      </p:grpSp>
      <p:grpSp>
        <p:nvGrpSpPr>
          <p:cNvPr id="27" name="Gruppe 127"/>
          <p:cNvGrpSpPr/>
          <p:nvPr/>
        </p:nvGrpSpPr>
        <p:grpSpPr>
          <a:xfrm>
            <a:off x="7335231" y="2587734"/>
            <a:ext cx="1263535" cy="2403688"/>
            <a:chOff x="7365076" y="2227811"/>
            <a:chExt cx="1263535" cy="2403688"/>
          </a:xfrm>
        </p:grpSpPr>
        <p:cxnSp>
          <p:nvCxnSpPr>
            <p:cNvPr id="129" name="Rett pil 128"/>
            <p:cNvCxnSpPr/>
            <p:nvPr/>
          </p:nvCxnSpPr>
          <p:spPr bwMode="auto">
            <a:xfrm>
              <a:off x="7365076" y="2460567"/>
              <a:ext cx="1263535"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0" name="Rett pil 129"/>
            <p:cNvCxnSpPr/>
            <p:nvPr/>
          </p:nvCxnSpPr>
          <p:spPr bwMode="auto">
            <a:xfrm>
              <a:off x="7980218" y="2227811"/>
              <a:ext cx="0" cy="2403688"/>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sp>
        <p:nvSpPr>
          <p:cNvPr id="131" name="TekstSylinder 130"/>
          <p:cNvSpPr txBox="1"/>
          <p:nvPr/>
        </p:nvSpPr>
        <p:spPr>
          <a:xfrm>
            <a:off x="7986485" y="2452793"/>
            <a:ext cx="1031051" cy="369332"/>
          </a:xfrm>
          <a:prstGeom prst="rect">
            <a:avLst/>
          </a:prstGeom>
          <a:noFill/>
        </p:spPr>
        <p:txBody>
          <a:bodyPr wrap="none" rtlCol="0">
            <a:spAutoFit/>
          </a:bodyPr>
          <a:lstStyle/>
          <a:p>
            <a:r>
              <a:rPr lang="nb-NO" sz="1800" dirty="0">
                <a:solidFill>
                  <a:schemeClr val="tx1"/>
                </a:solidFill>
              </a:rPr>
              <a:t>Potensial</a:t>
            </a:r>
          </a:p>
        </p:txBody>
      </p:sp>
      <p:grpSp>
        <p:nvGrpSpPr>
          <p:cNvPr id="28" name="Gruppe 142"/>
          <p:cNvGrpSpPr/>
          <p:nvPr/>
        </p:nvGrpSpPr>
        <p:grpSpPr>
          <a:xfrm>
            <a:off x="7673446" y="2830852"/>
            <a:ext cx="554673" cy="1852593"/>
            <a:chOff x="7673446" y="2830852"/>
            <a:chExt cx="554673" cy="1852593"/>
          </a:xfrm>
        </p:grpSpPr>
        <p:cxnSp>
          <p:nvCxnSpPr>
            <p:cNvPr id="132" name="Rett linje 131"/>
            <p:cNvCxnSpPr/>
            <p:nvPr/>
          </p:nvCxnSpPr>
          <p:spPr bwMode="auto">
            <a:xfrm>
              <a:off x="7950374" y="2830852"/>
              <a:ext cx="477" cy="434715"/>
            </a:xfrm>
            <a:prstGeom prst="line">
              <a:avLst/>
            </a:prstGeom>
            <a:solidFill>
              <a:srgbClr val="00B8FF"/>
            </a:solidFill>
            <a:ln w="38100" cap="flat" cmpd="sng" algn="ctr">
              <a:solidFill>
                <a:srgbClr val="CD33B7"/>
              </a:solidFill>
              <a:prstDash val="solid"/>
              <a:round/>
              <a:headEnd type="none" w="med" len="med"/>
              <a:tailEnd type="none" w="med" len="med"/>
            </a:ln>
            <a:effectLst/>
          </p:spPr>
        </p:cxnSp>
        <p:cxnSp>
          <p:nvCxnSpPr>
            <p:cNvPr id="133" name="Rett linje 132"/>
            <p:cNvCxnSpPr/>
            <p:nvPr/>
          </p:nvCxnSpPr>
          <p:spPr bwMode="auto">
            <a:xfrm>
              <a:off x="7950373" y="4087097"/>
              <a:ext cx="0" cy="596348"/>
            </a:xfrm>
            <a:prstGeom prst="line">
              <a:avLst/>
            </a:prstGeom>
            <a:solidFill>
              <a:srgbClr val="00B8FF"/>
            </a:solidFill>
            <a:ln w="38100" cap="flat" cmpd="sng" algn="ctr">
              <a:solidFill>
                <a:srgbClr val="CD33B7"/>
              </a:solidFill>
              <a:prstDash val="solid"/>
              <a:round/>
              <a:headEnd type="none" w="med" len="med"/>
              <a:tailEnd type="none" w="med" len="med"/>
            </a:ln>
            <a:effectLst/>
          </p:spPr>
        </p:cxnSp>
        <p:sp>
          <p:nvSpPr>
            <p:cNvPr id="134" name="Frihåndsform 133"/>
            <p:cNvSpPr/>
            <p:nvPr/>
          </p:nvSpPr>
          <p:spPr bwMode="auto">
            <a:xfrm>
              <a:off x="7950735" y="3262149"/>
              <a:ext cx="277384" cy="437322"/>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384" h="437322">
                  <a:moveTo>
                    <a:pt x="10481" y="0"/>
                  </a:moveTo>
                  <a:lnTo>
                    <a:pt x="115" y="3418"/>
                  </a:lnTo>
                  <a:lnTo>
                    <a:pt x="14097" y="84754"/>
                  </a:lnTo>
                  <a:lnTo>
                    <a:pt x="82048" y="139148"/>
                  </a:lnTo>
                  <a:lnTo>
                    <a:pt x="209263" y="188844"/>
                  </a:lnTo>
                  <a:lnTo>
                    <a:pt x="259500" y="231363"/>
                  </a:lnTo>
                  <a:lnTo>
                    <a:pt x="277384" y="280546"/>
                  </a:lnTo>
                  <a:lnTo>
                    <a:pt x="264199" y="340010"/>
                  </a:lnTo>
                  <a:cubicBezTo>
                    <a:pt x="239261" y="380848"/>
                    <a:pt x="222183" y="390246"/>
                    <a:pt x="178905" y="407504"/>
                  </a:cubicBezTo>
                  <a:cubicBezTo>
                    <a:pt x="96564" y="433163"/>
                    <a:pt x="56141" y="427383"/>
                    <a:pt x="0" y="437322"/>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5" name="Frihåndsform 134"/>
            <p:cNvSpPr/>
            <p:nvPr/>
          </p:nvSpPr>
          <p:spPr bwMode="auto">
            <a:xfrm flipH="1" flipV="1">
              <a:off x="7673446" y="3697515"/>
              <a:ext cx="277384" cy="437322"/>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384" h="437322">
                  <a:moveTo>
                    <a:pt x="10481" y="0"/>
                  </a:moveTo>
                  <a:lnTo>
                    <a:pt x="115" y="3418"/>
                  </a:lnTo>
                  <a:lnTo>
                    <a:pt x="14097" y="84754"/>
                  </a:lnTo>
                  <a:lnTo>
                    <a:pt x="82048" y="139148"/>
                  </a:lnTo>
                  <a:lnTo>
                    <a:pt x="209263" y="188844"/>
                  </a:lnTo>
                  <a:lnTo>
                    <a:pt x="259500" y="231363"/>
                  </a:lnTo>
                  <a:lnTo>
                    <a:pt x="277384" y="280546"/>
                  </a:lnTo>
                  <a:lnTo>
                    <a:pt x="264199" y="340010"/>
                  </a:lnTo>
                  <a:cubicBezTo>
                    <a:pt x="239261" y="380848"/>
                    <a:pt x="222183" y="390246"/>
                    <a:pt x="178905" y="407504"/>
                  </a:cubicBezTo>
                  <a:cubicBezTo>
                    <a:pt x="96564" y="433163"/>
                    <a:pt x="56141" y="427383"/>
                    <a:pt x="0" y="437322"/>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grpSp>
      <p:grpSp>
        <p:nvGrpSpPr>
          <p:cNvPr id="29" name="Gruppe 140"/>
          <p:cNvGrpSpPr/>
          <p:nvPr/>
        </p:nvGrpSpPr>
        <p:grpSpPr>
          <a:xfrm>
            <a:off x="7508724" y="2818190"/>
            <a:ext cx="713427" cy="872465"/>
            <a:chOff x="7508724" y="2818190"/>
            <a:chExt cx="713427" cy="872465"/>
          </a:xfrm>
        </p:grpSpPr>
        <p:sp>
          <p:nvSpPr>
            <p:cNvPr id="136" name="Frihåndsform 135"/>
            <p:cNvSpPr/>
            <p:nvPr/>
          </p:nvSpPr>
          <p:spPr bwMode="auto">
            <a:xfrm>
              <a:off x="7944767" y="3380099"/>
              <a:ext cx="277384" cy="310556"/>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 name="connsiteX0" fmla="*/ 61640 w 328543"/>
                <a:gd name="connsiteY0" fmla="*/ 0 h 437322"/>
                <a:gd name="connsiteX1" fmla="*/ 0 w 328543"/>
                <a:gd name="connsiteY1" fmla="*/ 80330 h 437322"/>
                <a:gd name="connsiteX2" fmla="*/ 65256 w 328543"/>
                <a:gd name="connsiteY2" fmla="*/ 84754 h 437322"/>
                <a:gd name="connsiteX3" fmla="*/ 133207 w 328543"/>
                <a:gd name="connsiteY3" fmla="*/ 139148 h 437322"/>
                <a:gd name="connsiteX4" fmla="*/ 260422 w 328543"/>
                <a:gd name="connsiteY4" fmla="*/ 188844 h 437322"/>
                <a:gd name="connsiteX5" fmla="*/ 310659 w 328543"/>
                <a:gd name="connsiteY5" fmla="*/ 231363 h 437322"/>
                <a:gd name="connsiteX6" fmla="*/ 328543 w 328543"/>
                <a:gd name="connsiteY6" fmla="*/ 280546 h 437322"/>
                <a:gd name="connsiteX7" fmla="*/ 315358 w 328543"/>
                <a:gd name="connsiteY7" fmla="*/ 340010 h 437322"/>
                <a:gd name="connsiteX8" fmla="*/ 230064 w 328543"/>
                <a:gd name="connsiteY8" fmla="*/ 407504 h 437322"/>
                <a:gd name="connsiteX9" fmla="*/ 51159 w 328543"/>
                <a:gd name="connsiteY9" fmla="*/ 437322 h 437322"/>
                <a:gd name="connsiteX0" fmla="*/ 61640 w 328543"/>
                <a:gd name="connsiteY0" fmla="*/ 144358 h 581680"/>
                <a:gd name="connsiteX1" fmla="*/ 0 w 328543"/>
                <a:gd name="connsiteY1" fmla="*/ 224688 h 581680"/>
                <a:gd name="connsiteX2" fmla="*/ 65256 w 328543"/>
                <a:gd name="connsiteY2" fmla="*/ 229112 h 581680"/>
                <a:gd name="connsiteX3" fmla="*/ 114956 w 328543"/>
                <a:gd name="connsiteY3" fmla="*/ 0 h 581680"/>
                <a:gd name="connsiteX4" fmla="*/ 133207 w 328543"/>
                <a:gd name="connsiteY4" fmla="*/ 283506 h 581680"/>
                <a:gd name="connsiteX5" fmla="*/ 260422 w 328543"/>
                <a:gd name="connsiteY5" fmla="*/ 333202 h 581680"/>
                <a:gd name="connsiteX6" fmla="*/ 310659 w 328543"/>
                <a:gd name="connsiteY6" fmla="*/ 375721 h 581680"/>
                <a:gd name="connsiteX7" fmla="*/ 328543 w 328543"/>
                <a:gd name="connsiteY7" fmla="*/ 424904 h 581680"/>
                <a:gd name="connsiteX8" fmla="*/ 315358 w 328543"/>
                <a:gd name="connsiteY8" fmla="*/ 484368 h 581680"/>
                <a:gd name="connsiteX9" fmla="*/ 230064 w 328543"/>
                <a:gd name="connsiteY9" fmla="*/ 551862 h 581680"/>
                <a:gd name="connsiteX10" fmla="*/ 51159 w 328543"/>
                <a:gd name="connsiteY10" fmla="*/ 581680 h 581680"/>
                <a:gd name="connsiteX0" fmla="*/ 61640 w 328543"/>
                <a:gd name="connsiteY0" fmla="*/ 0 h 437322"/>
                <a:gd name="connsiteX1" fmla="*/ 0 w 328543"/>
                <a:gd name="connsiteY1" fmla="*/ 80330 h 437322"/>
                <a:gd name="connsiteX2" fmla="*/ 65256 w 328543"/>
                <a:gd name="connsiteY2" fmla="*/ 84754 h 437322"/>
                <a:gd name="connsiteX3" fmla="*/ 133207 w 328543"/>
                <a:gd name="connsiteY3" fmla="*/ 139148 h 437322"/>
                <a:gd name="connsiteX4" fmla="*/ 260422 w 328543"/>
                <a:gd name="connsiteY4" fmla="*/ 188844 h 437322"/>
                <a:gd name="connsiteX5" fmla="*/ 310659 w 328543"/>
                <a:gd name="connsiteY5" fmla="*/ 231363 h 437322"/>
                <a:gd name="connsiteX6" fmla="*/ 328543 w 328543"/>
                <a:gd name="connsiteY6" fmla="*/ 280546 h 437322"/>
                <a:gd name="connsiteX7" fmla="*/ 315358 w 328543"/>
                <a:gd name="connsiteY7" fmla="*/ 340010 h 437322"/>
                <a:gd name="connsiteX8" fmla="*/ 230064 w 328543"/>
                <a:gd name="connsiteY8" fmla="*/ 407504 h 437322"/>
                <a:gd name="connsiteX9" fmla="*/ 51159 w 328543"/>
                <a:gd name="connsiteY9" fmla="*/ 437322 h 437322"/>
                <a:gd name="connsiteX0" fmla="*/ 61640 w 328543"/>
                <a:gd name="connsiteY0" fmla="*/ 0 h 437322"/>
                <a:gd name="connsiteX1" fmla="*/ 0 w 328543"/>
                <a:gd name="connsiteY1" fmla="*/ 80330 h 437322"/>
                <a:gd name="connsiteX2" fmla="*/ 133207 w 328543"/>
                <a:gd name="connsiteY2" fmla="*/ 139148 h 437322"/>
                <a:gd name="connsiteX3" fmla="*/ 260422 w 328543"/>
                <a:gd name="connsiteY3" fmla="*/ 188844 h 437322"/>
                <a:gd name="connsiteX4" fmla="*/ 310659 w 328543"/>
                <a:gd name="connsiteY4" fmla="*/ 231363 h 437322"/>
                <a:gd name="connsiteX5" fmla="*/ 328543 w 328543"/>
                <a:gd name="connsiteY5" fmla="*/ 280546 h 437322"/>
                <a:gd name="connsiteX6" fmla="*/ 315358 w 328543"/>
                <a:gd name="connsiteY6" fmla="*/ 340010 h 437322"/>
                <a:gd name="connsiteX7" fmla="*/ 230064 w 328543"/>
                <a:gd name="connsiteY7" fmla="*/ 407504 h 437322"/>
                <a:gd name="connsiteX8" fmla="*/ 51159 w 328543"/>
                <a:gd name="connsiteY8" fmla="*/ 437322 h 437322"/>
                <a:gd name="connsiteX0" fmla="*/ 0 w 328543"/>
                <a:gd name="connsiteY0" fmla="*/ 0 h 356992"/>
                <a:gd name="connsiteX1" fmla="*/ 133207 w 328543"/>
                <a:gd name="connsiteY1" fmla="*/ 58818 h 356992"/>
                <a:gd name="connsiteX2" fmla="*/ 260422 w 328543"/>
                <a:gd name="connsiteY2" fmla="*/ 108514 h 356992"/>
                <a:gd name="connsiteX3" fmla="*/ 310659 w 328543"/>
                <a:gd name="connsiteY3" fmla="*/ 151033 h 356992"/>
                <a:gd name="connsiteX4" fmla="*/ 328543 w 328543"/>
                <a:gd name="connsiteY4" fmla="*/ 200216 h 356992"/>
                <a:gd name="connsiteX5" fmla="*/ 315358 w 328543"/>
                <a:gd name="connsiteY5" fmla="*/ 259680 h 356992"/>
                <a:gd name="connsiteX6" fmla="*/ 230064 w 328543"/>
                <a:gd name="connsiteY6" fmla="*/ 327174 h 356992"/>
                <a:gd name="connsiteX7" fmla="*/ 51159 w 328543"/>
                <a:gd name="connsiteY7" fmla="*/ 356992 h 356992"/>
                <a:gd name="connsiteX0" fmla="*/ 0 w 328543"/>
                <a:gd name="connsiteY0" fmla="*/ 0 h 356992"/>
                <a:gd name="connsiteX1" fmla="*/ 72227 w 328543"/>
                <a:gd name="connsiteY1" fmla="*/ 45928 h 356992"/>
                <a:gd name="connsiteX2" fmla="*/ 133207 w 328543"/>
                <a:gd name="connsiteY2" fmla="*/ 58818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328543"/>
                <a:gd name="connsiteY0" fmla="*/ 0 h 356992"/>
                <a:gd name="connsiteX1" fmla="*/ 133207 w 328543"/>
                <a:gd name="connsiteY1" fmla="*/ 58818 h 356992"/>
                <a:gd name="connsiteX2" fmla="*/ 260422 w 328543"/>
                <a:gd name="connsiteY2" fmla="*/ 108514 h 356992"/>
                <a:gd name="connsiteX3" fmla="*/ 310659 w 328543"/>
                <a:gd name="connsiteY3" fmla="*/ 151033 h 356992"/>
                <a:gd name="connsiteX4" fmla="*/ 328543 w 328543"/>
                <a:gd name="connsiteY4" fmla="*/ 200216 h 356992"/>
                <a:gd name="connsiteX5" fmla="*/ 315358 w 328543"/>
                <a:gd name="connsiteY5" fmla="*/ 259680 h 356992"/>
                <a:gd name="connsiteX6" fmla="*/ 230064 w 328543"/>
                <a:gd name="connsiteY6" fmla="*/ 327174 h 356992"/>
                <a:gd name="connsiteX7" fmla="*/ 51159 w 328543"/>
                <a:gd name="connsiteY7" fmla="*/ 356992 h 356992"/>
                <a:gd name="connsiteX0" fmla="*/ 0 w 328543"/>
                <a:gd name="connsiteY0" fmla="*/ 0 h 356992"/>
                <a:gd name="connsiteX1" fmla="*/ 72227 w 328543"/>
                <a:gd name="connsiteY1" fmla="*/ 28837 h 356992"/>
                <a:gd name="connsiteX2" fmla="*/ 133207 w 328543"/>
                <a:gd name="connsiteY2" fmla="*/ 58818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328543"/>
                <a:gd name="connsiteY0" fmla="*/ 0 h 356992"/>
                <a:gd name="connsiteX1" fmla="*/ 72227 w 328543"/>
                <a:gd name="connsiteY1" fmla="*/ 28837 h 356992"/>
                <a:gd name="connsiteX2" fmla="*/ 175936 w 328543"/>
                <a:gd name="connsiteY2" fmla="*/ 70212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285814"/>
                <a:gd name="connsiteY0" fmla="*/ 0 h 342750"/>
                <a:gd name="connsiteX1" fmla="*/ 29498 w 285814"/>
                <a:gd name="connsiteY1" fmla="*/ 14595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0 w 285814"/>
                <a:gd name="connsiteY0" fmla="*/ 0 h 342750"/>
                <a:gd name="connsiteX1" fmla="*/ 63682 w 285814"/>
                <a:gd name="connsiteY1" fmla="*/ 25990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0 w 285814"/>
                <a:gd name="connsiteY0" fmla="*/ 0 h 342750"/>
                <a:gd name="connsiteX1" fmla="*/ 35194 w 285814"/>
                <a:gd name="connsiteY1" fmla="*/ 23141 h 342750"/>
                <a:gd name="connsiteX2" fmla="*/ 63682 w 285814"/>
                <a:gd name="connsiteY2" fmla="*/ 25990 h 342750"/>
                <a:gd name="connsiteX3" fmla="*/ 133207 w 285814"/>
                <a:gd name="connsiteY3" fmla="*/ 55970 h 342750"/>
                <a:gd name="connsiteX4" fmla="*/ 217693 w 285814"/>
                <a:gd name="connsiteY4" fmla="*/ 94272 h 342750"/>
                <a:gd name="connsiteX5" fmla="*/ 267930 w 285814"/>
                <a:gd name="connsiteY5" fmla="*/ 136791 h 342750"/>
                <a:gd name="connsiteX6" fmla="*/ 285814 w 285814"/>
                <a:gd name="connsiteY6" fmla="*/ 185974 h 342750"/>
                <a:gd name="connsiteX7" fmla="*/ 272629 w 285814"/>
                <a:gd name="connsiteY7" fmla="*/ 245438 h 342750"/>
                <a:gd name="connsiteX8" fmla="*/ 187335 w 285814"/>
                <a:gd name="connsiteY8" fmla="*/ 312932 h 342750"/>
                <a:gd name="connsiteX9" fmla="*/ 8430 w 285814"/>
                <a:gd name="connsiteY9" fmla="*/ 342750 h 342750"/>
                <a:gd name="connsiteX0" fmla="*/ 0 w 285814"/>
                <a:gd name="connsiteY0" fmla="*/ 0 h 342750"/>
                <a:gd name="connsiteX1" fmla="*/ 35194 w 285814"/>
                <a:gd name="connsiteY1" fmla="*/ 23141 h 342750"/>
                <a:gd name="connsiteX2" fmla="*/ 92168 w 285814"/>
                <a:gd name="connsiteY2" fmla="*/ 45930 h 342750"/>
                <a:gd name="connsiteX3" fmla="*/ 133207 w 285814"/>
                <a:gd name="connsiteY3" fmla="*/ 55970 h 342750"/>
                <a:gd name="connsiteX4" fmla="*/ 217693 w 285814"/>
                <a:gd name="connsiteY4" fmla="*/ 94272 h 342750"/>
                <a:gd name="connsiteX5" fmla="*/ 267930 w 285814"/>
                <a:gd name="connsiteY5" fmla="*/ 136791 h 342750"/>
                <a:gd name="connsiteX6" fmla="*/ 285814 w 285814"/>
                <a:gd name="connsiteY6" fmla="*/ 185974 h 342750"/>
                <a:gd name="connsiteX7" fmla="*/ 272629 w 285814"/>
                <a:gd name="connsiteY7" fmla="*/ 245438 h 342750"/>
                <a:gd name="connsiteX8" fmla="*/ 187335 w 285814"/>
                <a:gd name="connsiteY8" fmla="*/ 312932 h 342750"/>
                <a:gd name="connsiteX9" fmla="*/ 8430 w 285814"/>
                <a:gd name="connsiteY9" fmla="*/ 342750 h 342750"/>
                <a:gd name="connsiteX0" fmla="*/ 0 w 285814"/>
                <a:gd name="connsiteY0" fmla="*/ 0 h 342750"/>
                <a:gd name="connsiteX1" fmla="*/ 92168 w 285814"/>
                <a:gd name="connsiteY1" fmla="*/ 45930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25754 w 277384"/>
                <a:gd name="connsiteY0" fmla="*/ 0 h 305718"/>
                <a:gd name="connsiteX1" fmla="*/ 83738 w 277384"/>
                <a:gd name="connsiteY1" fmla="*/ 8898 h 305718"/>
                <a:gd name="connsiteX2" fmla="*/ 124777 w 277384"/>
                <a:gd name="connsiteY2" fmla="*/ 18938 h 305718"/>
                <a:gd name="connsiteX3" fmla="*/ 209263 w 277384"/>
                <a:gd name="connsiteY3" fmla="*/ 57240 h 305718"/>
                <a:gd name="connsiteX4" fmla="*/ 259500 w 277384"/>
                <a:gd name="connsiteY4" fmla="*/ 99759 h 305718"/>
                <a:gd name="connsiteX5" fmla="*/ 277384 w 277384"/>
                <a:gd name="connsiteY5" fmla="*/ 148942 h 305718"/>
                <a:gd name="connsiteX6" fmla="*/ 264199 w 277384"/>
                <a:gd name="connsiteY6" fmla="*/ 208406 h 305718"/>
                <a:gd name="connsiteX7" fmla="*/ 178905 w 277384"/>
                <a:gd name="connsiteY7" fmla="*/ 275900 h 305718"/>
                <a:gd name="connsiteX8" fmla="*/ 0 w 277384"/>
                <a:gd name="connsiteY8" fmla="*/ 305718 h 305718"/>
                <a:gd name="connsiteX0" fmla="*/ 25754 w 277384"/>
                <a:gd name="connsiteY0" fmla="*/ 5580 h 311298"/>
                <a:gd name="connsiteX1" fmla="*/ 83738 w 277384"/>
                <a:gd name="connsiteY1" fmla="*/ 14478 h 311298"/>
                <a:gd name="connsiteX2" fmla="*/ 124777 w 277384"/>
                <a:gd name="connsiteY2" fmla="*/ 24518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83738 w 277384"/>
                <a:gd name="connsiteY1" fmla="*/ 14478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98253 w 277384"/>
                <a:gd name="connsiteY1" fmla="*/ 24154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98253 w 277384"/>
                <a:gd name="connsiteY1" fmla="*/ 24154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13460 h 319178"/>
                <a:gd name="connsiteX1" fmla="*/ 18738 w 277384"/>
                <a:gd name="connsiteY1" fmla="*/ 3096 h 319178"/>
                <a:gd name="connsiteX2" fmla="*/ 98253 w 277384"/>
                <a:gd name="connsiteY2" fmla="*/ 32034 h 319178"/>
                <a:gd name="connsiteX3" fmla="*/ 158960 w 277384"/>
                <a:gd name="connsiteY3" fmla="*/ 52339 h 319178"/>
                <a:gd name="connsiteX4" fmla="*/ 209263 w 277384"/>
                <a:gd name="connsiteY4" fmla="*/ 70700 h 319178"/>
                <a:gd name="connsiteX5" fmla="*/ 259500 w 277384"/>
                <a:gd name="connsiteY5" fmla="*/ 113219 h 319178"/>
                <a:gd name="connsiteX6" fmla="*/ 277384 w 277384"/>
                <a:gd name="connsiteY6" fmla="*/ 162402 h 319178"/>
                <a:gd name="connsiteX7" fmla="*/ 264199 w 277384"/>
                <a:gd name="connsiteY7" fmla="*/ 221866 h 319178"/>
                <a:gd name="connsiteX8" fmla="*/ 178905 w 277384"/>
                <a:gd name="connsiteY8" fmla="*/ 289360 h 319178"/>
                <a:gd name="connsiteX9" fmla="*/ 0 w 277384"/>
                <a:gd name="connsiteY9" fmla="*/ 319178 h 319178"/>
                <a:gd name="connsiteX0" fmla="*/ 25754 w 277384"/>
                <a:gd name="connsiteY0" fmla="*/ 12653 h 318371"/>
                <a:gd name="connsiteX1" fmla="*/ 18738 w 277384"/>
                <a:gd name="connsiteY1" fmla="*/ 2289 h 318371"/>
                <a:gd name="connsiteX2" fmla="*/ 98253 w 277384"/>
                <a:gd name="connsiteY2" fmla="*/ 26389 h 318371"/>
                <a:gd name="connsiteX3" fmla="*/ 158960 w 277384"/>
                <a:gd name="connsiteY3" fmla="*/ 51532 h 318371"/>
                <a:gd name="connsiteX4" fmla="*/ 209263 w 277384"/>
                <a:gd name="connsiteY4" fmla="*/ 69893 h 318371"/>
                <a:gd name="connsiteX5" fmla="*/ 259500 w 277384"/>
                <a:gd name="connsiteY5" fmla="*/ 112412 h 318371"/>
                <a:gd name="connsiteX6" fmla="*/ 277384 w 277384"/>
                <a:gd name="connsiteY6" fmla="*/ 161595 h 318371"/>
                <a:gd name="connsiteX7" fmla="*/ 264199 w 277384"/>
                <a:gd name="connsiteY7" fmla="*/ 221059 h 318371"/>
                <a:gd name="connsiteX8" fmla="*/ 178905 w 277384"/>
                <a:gd name="connsiteY8" fmla="*/ 288553 h 318371"/>
                <a:gd name="connsiteX9" fmla="*/ 0 w 277384"/>
                <a:gd name="connsiteY9" fmla="*/ 318371 h 318371"/>
                <a:gd name="connsiteX0" fmla="*/ 25754 w 277384"/>
                <a:gd name="connsiteY0" fmla="*/ 0 h 305718"/>
                <a:gd name="connsiteX1" fmla="*/ 98253 w 277384"/>
                <a:gd name="connsiteY1" fmla="*/ 13736 h 305718"/>
                <a:gd name="connsiteX2" fmla="*/ 158960 w 277384"/>
                <a:gd name="connsiteY2" fmla="*/ 38879 h 305718"/>
                <a:gd name="connsiteX3" fmla="*/ 209263 w 277384"/>
                <a:gd name="connsiteY3" fmla="*/ 57240 h 305718"/>
                <a:gd name="connsiteX4" fmla="*/ 259500 w 277384"/>
                <a:gd name="connsiteY4" fmla="*/ 99759 h 305718"/>
                <a:gd name="connsiteX5" fmla="*/ 277384 w 277384"/>
                <a:gd name="connsiteY5" fmla="*/ 148942 h 305718"/>
                <a:gd name="connsiteX6" fmla="*/ 264199 w 277384"/>
                <a:gd name="connsiteY6" fmla="*/ 208406 h 305718"/>
                <a:gd name="connsiteX7" fmla="*/ 178905 w 277384"/>
                <a:gd name="connsiteY7" fmla="*/ 275900 h 305718"/>
                <a:gd name="connsiteX8" fmla="*/ 0 w 277384"/>
                <a:gd name="connsiteY8" fmla="*/ 305718 h 305718"/>
                <a:gd name="connsiteX0" fmla="*/ 11240 w 277384"/>
                <a:gd name="connsiteY0" fmla="*/ 0 h 310556"/>
                <a:gd name="connsiteX1" fmla="*/ 98253 w 277384"/>
                <a:gd name="connsiteY1" fmla="*/ 18574 h 310556"/>
                <a:gd name="connsiteX2" fmla="*/ 158960 w 277384"/>
                <a:gd name="connsiteY2" fmla="*/ 43717 h 310556"/>
                <a:gd name="connsiteX3" fmla="*/ 209263 w 277384"/>
                <a:gd name="connsiteY3" fmla="*/ 62078 h 310556"/>
                <a:gd name="connsiteX4" fmla="*/ 259500 w 277384"/>
                <a:gd name="connsiteY4" fmla="*/ 104597 h 310556"/>
                <a:gd name="connsiteX5" fmla="*/ 277384 w 277384"/>
                <a:gd name="connsiteY5" fmla="*/ 153780 h 310556"/>
                <a:gd name="connsiteX6" fmla="*/ 264199 w 277384"/>
                <a:gd name="connsiteY6" fmla="*/ 213244 h 310556"/>
                <a:gd name="connsiteX7" fmla="*/ 178905 w 277384"/>
                <a:gd name="connsiteY7" fmla="*/ 280738 h 310556"/>
                <a:gd name="connsiteX8" fmla="*/ 0 w 277384"/>
                <a:gd name="connsiteY8" fmla="*/ 310556 h 310556"/>
                <a:gd name="connsiteX0" fmla="*/ 11240 w 277384"/>
                <a:gd name="connsiteY0" fmla="*/ 0 h 310556"/>
                <a:gd name="connsiteX1" fmla="*/ 98253 w 277384"/>
                <a:gd name="connsiteY1" fmla="*/ 18574 h 310556"/>
                <a:gd name="connsiteX2" fmla="*/ 161379 w 277384"/>
                <a:gd name="connsiteY2" fmla="*/ 36460 h 310556"/>
                <a:gd name="connsiteX3" fmla="*/ 209263 w 277384"/>
                <a:gd name="connsiteY3" fmla="*/ 62078 h 310556"/>
                <a:gd name="connsiteX4" fmla="*/ 259500 w 277384"/>
                <a:gd name="connsiteY4" fmla="*/ 104597 h 310556"/>
                <a:gd name="connsiteX5" fmla="*/ 277384 w 277384"/>
                <a:gd name="connsiteY5" fmla="*/ 153780 h 310556"/>
                <a:gd name="connsiteX6" fmla="*/ 264199 w 277384"/>
                <a:gd name="connsiteY6" fmla="*/ 213244 h 310556"/>
                <a:gd name="connsiteX7" fmla="*/ 178905 w 277384"/>
                <a:gd name="connsiteY7" fmla="*/ 280738 h 310556"/>
                <a:gd name="connsiteX8" fmla="*/ 0 w 277384"/>
                <a:gd name="connsiteY8" fmla="*/ 310556 h 31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84" h="310556">
                  <a:moveTo>
                    <a:pt x="11240" y="0"/>
                  </a:moveTo>
                  <a:cubicBezTo>
                    <a:pt x="26344" y="2862"/>
                    <a:pt x="76052" y="12094"/>
                    <a:pt x="98253" y="18574"/>
                  </a:cubicBezTo>
                  <a:lnTo>
                    <a:pt x="161379" y="36460"/>
                  </a:lnTo>
                  <a:lnTo>
                    <a:pt x="209263" y="62078"/>
                  </a:lnTo>
                  <a:lnTo>
                    <a:pt x="259500" y="104597"/>
                  </a:lnTo>
                  <a:lnTo>
                    <a:pt x="277384" y="153780"/>
                  </a:lnTo>
                  <a:lnTo>
                    <a:pt x="264199" y="213244"/>
                  </a:lnTo>
                  <a:cubicBezTo>
                    <a:pt x="239261" y="254082"/>
                    <a:pt x="222183" y="263480"/>
                    <a:pt x="178905" y="280738"/>
                  </a:cubicBezTo>
                  <a:cubicBezTo>
                    <a:pt x="96564" y="306397"/>
                    <a:pt x="56141" y="300617"/>
                    <a:pt x="0" y="310556"/>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37" name="Frihåndsform 136"/>
            <p:cNvSpPr/>
            <p:nvPr/>
          </p:nvSpPr>
          <p:spPr bwMode="auto">
            <a:xfrm>
              <a:off x="7508724" y="2818190"/>
              <a:ext cx="442686" cy="563638"/>
            </a:xfrm>
            <a:custGeom>
              <a:avLst/>
              <a:gdLst>
                <a:gd name="connsiteX0" fmla="*/ 447524 w 447524"/>
                <a:gd name="connsiteY0" fmla="*/ 133048 h 133048"/>
                <a:gd name="connsiteX1" fmla="*/ 328990 w 447524"/>
                <a:gd name="connsiteY1" fmla="*/ 108857 h 133048"/>
                <a:gd name="connsiteX2" fmla="*/ 227390 w 447524"/>
                <a:gd name="connsiteY2" fmla="*/ 89505 h 133048"/>
                <a:gd name="connsiteX3" fmla="*/ 135466 w 447524"/>
                <a:gd name="connsiteY3" fmla="*/ 70152 h 133048"/>
                <a:gd name="connsiteX4" fmla="*/ 24190 w 447524"/>
                <a:gd name="connsiteY4" fmla="*/ 50800 h 133048"/>
                <a:gd name="connsiteX5" fmla="*/ 4838 w 447524"/>
                <a:gd name="connsiteY5" fmla="*/ 21771 h 133048"/>
                <a:gd name="connsiteX6" fmla="*/ 0 w 447524"/>
                <a:gd name="connsiteY6" fmla="*/ 0 h 133048"/>
                <a:gd name="connsiteX0" fmla="*/ 442686 w 442686"/>
                <a:gd name="connsiteY0" fmla="*/ 283029 h 283029"/>
                <a:gd name="connsiteX1" fmla="*/ 324152 w 442686"/>
                <a:gd name="connsiteY1" fmla="*/ 258838 h 283029"/>
                <a:gd name="connsiteX2" fmla="*/ 222552 w 442686"/>
                <a:gd name="connsiteY2" fmla="*/ 239486 h 283029"/>
                <a:gd name="connsiteX3" fmla="*/ 130628 w 442686"/>
                <a:gd name="connsiteY3" fmla="*/ 220133 h 283029"/>
                <a:gd name="connsiteX4" fmla="*/ 19352 w 442686"/>
                <a:gd name="connsiteY4" fmla="*/ 200781 h 283029"/>
                <a:gd name="connsiteX5" fmla="*/ 0 w 442686"/>
                <a:gd name="connsiteY5" fmla="*/ 171752 h 283029"/>
                <a:gd name="connsiteX6" fmla="*/ 7257 w 442686"/>
                <a:gd name="connsiteY6" fmla="*/ 0 h 283029"/>
                <a:gd name="connsiteX0" fmla="*/ 442686 w 442686"/>
                <a:gd name="connsiteY0" fmla="*/ 563638 h 563638"/>
                <a:gd name="connsiteX1" fmla="*/ 324152 w 442686"/>
                <a:gd name="connsiteY1" fmla="*/ 539447 h 563638"/>
                <a:gd name="connsiteX2" fmla="*/ 222552 w 442686"/>
                <a:gd name="connsiteY2" fmla="*/ 520095 h 563638"/>
                <a:gd name="connsiteX3" fmla="*/ 130628 w 442686"/>
                <a:gd name="connsiteY3" fmla="*/ 500742 h 563638"/>
                <a:gd name="connsiteX4" fmla="*/ 19352 w 442686"/>
                <a:gd name="connsiteY4" fmla="*/ 481390 h 563638"/>
                <a:gd name="connsiteX5" fmla="*/ 0 w 442686"/>
                <a:gd name="connsiteY5" fmla="*/ 452361 h 563638"/>
                <a:gd name="connsiteX6" fmla="*/ 2419 w 442686"/>
                <a:gd name="connsiteY6" fmla="*/ 0 h 56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686" h="563638">
                  <a:moveTo>
                    <a:pt x="442686" y="563638"/>
                  </a:moveTo>
                  <a:lnTo>
                    <a:pt x="324152" y="539447"/>
                  </a:lnTo>
                  <a:lnTo>
                    <a:pt x="222552" y="520095"/>
                  </a:lnTo>
                  <a:lnTo>
                    <a:pt x="130628" y="500742"/>
                  </a:lnTo>
                  <a:lnTo>
                    <a:pt x="19352" y="481390"/>
                  </a:lnTo>
                  <a:lnTo>
                    <a:pt x="0" y="452361"/>
                  </a:lnTo>
                  <a:cubicBezTo>
                    <a:pt x="806" y="301574"/>
                    <a:pt x="1613" y="150787"/>
                    <a:pt x="2419" y="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grpSp>
      <p:grpSp>
        <p:nvGrpSpPr>
          <p:cNvPr id="30" name="Gruppe 141"/>
          <p:cNvGrpSpPr/>
          <p:nvPr/>
        </p:nvGrpSpPr>
        <p:grpSpPr>
          <a:xfrm flipH="1" flipV="1">
            <a:off x="7675447" y="3688454"/>
            <a:ext cx="713810" cy="977076"/>
            <a:chOff x="7661124" y="2873828"/>
            <a:chExt cx="713427" cy="977076"/>
          </a:xfrm>
        </p:grpSpPr>
        <p:sp>
          <p:nvSpPr>
            <p:cNvPr id="139" name="Frihåndsform 138"/>
            <p:cNvSpPr/>
            <p:nvPr/>
          </p:nvSpPr>
          <p:spPr bwMode="auto">
            <a:xfrm>
              <a:off x="8097167" y="3532499"/>
              <a:ext cx="277384" cy="318405"/>
            </a:xfrm>
            <a:custGeom>
              <a:avLst/>
              <a:gdLst>
                <a:gd name="connsiteX0" fmla="*/ 0 w 248478"/>
                <a:gd name="connsiteY0" fmla="*/ 0 h 437322"/>
                <a:gd name="connsiteX1" fmla="*/ 29817 w 248478"/>
                <a:gd name="connsiteY1" fmla="*/ 79513 h 437322"/>
                <a:gd name="connsiteX2" fmla="*/ 129209 w 248478"/>
                <a:gd name="connsiteY2" fmla="*/ 139148 h 437322"/>
                <a:gd name="connsiteX3" fmla="*/ 198782 w 248478"/>
                <a:gd name="connsiteY3" fmla="*/ 188844 h 437322"/>
                <a:gd name="connsiteX4" fmla="*/ 198782 w 248478"/>
                <a:gd name="connsiteY4" fmla="*/ 188844 h 437322"/>
                <a:gd name="connsiteX5" fmla="*/ 248478 w 248478"/>
                <a:gd name="connsiteY5" fmla="*/ 347870 h 437322"/>
                <a:gd name="connsiteX6" fmla="*/ 178904 w 248478"/>
                <a:gd name="connsiteY6" fmla="*/ 407504 h 437322"/>
                <a:gd name="connsiteX7" fmla="*/ 0 w 248478"/>
                <a:gd name="connsiteY7" fmla="*/ 437322 h 437322"/>
                <a:gd name="connsiteX0" fmla="*/ 10366 w 258844"/>
                <a:gd name="connsiteY0" fmla="*/ 0 h 437322"/>
                <a:gd name="connsiteX1" fmla="*/ 0 w 258844"/>
                <a:gd name="connsiteY1" fmla="*/ 3418 h 437322"/>
                <a:gd name="connsiteX2" fmla="*/ 40183 w 258844"/>
                <a:gd name="connsiteY2" fmla="*/ 79513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139575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09148 w 258844"/>
                <a:gd name="connsiteY5" fmla="*/ 18884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75087 w 258844"/>
                <a:gd name="connsiteY5" fmla="*/ 183604 h 437322"/>
                <a:gd name="connsiteX6" fmla="*/ 258844 w 258844"/>
                <a:gd name="connsiteY6" fmla="*/ 347870 h 437322"/>
                <a:gd name="connsiteX7" fmla="*/ 189270 w 258844"/>
                <a:gd name="connsiteY7" fmla="*/ 407504 h 437322"/>
                <a:gd name="connsiteX8" fmla="*/ 10366 w 258844"/>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279889 w 279889"/>
                <a:gd name="connsiteY5" fmla="*/ 209804 h 437322"/>
                <a:gd name="connsiteX6" fmla="*/ 258844 w 279889"/>
                <a:gd name="connsiteY6" fmla="*/ 347870 h 437322"/>
                <a:gd name="connsiteX7" fmla="*/ 189270 w 279889"/>
                <a:gd name="connsiteY7" fmla="*/ 407504 h 437322"/>
                <a:gd name="connsiteX8" fmla="*/ 10366 w 279889"/>
                <a:gd name="connsiteY8" fmla="*/ 437322 h 437322"/>
                <a:gd name="connsiteX0" fmla="*/ 10366 w 279889"/>
                <a:gd name="connsiteY0" fmla="*/ 0 h 437322"/>
                <a:gd name="connsiteX1" fmla="*/ 0 w 279889"/>
                <a:gd name="connsiteY1" fmla="*/ 3418 h 437322"/>
                <a:gd name="connsiteX2" fmla="*/ 13982 w 279889"/>
                <a:gd name="connsiteY2" fmla="*/ 84754 h 437322"/>
                <a:gd name="connsiteX3" fmla="*/ 81933 w 279889"/>
                <a:gd name="connsiteY3" fmla="*/ 139148 h 437322"/>
                <a:gd name="connsiteX4" fmla="*/ 209148 w 279889"/>
                <a:gd name="connsiteY4" fmla="*/ 188844 h 437322"/>
                <a:gd name="connsiteX5" fmla="*/ 183404 w 279889"/>
                <a:gd name="connsiteY5" fmla="*/ 178961 h 437322"/>
                <a:gd name="connsiteX6" fmla="*/ 279889 w 279889"/>
                <a:gd name="connsiteY6" fmla="*/ 209804 h 437322"/>
                <a:gd name="connsiteX7" fmla="*/ 258844 w 279889"/>
                <a:gd name="connsiteY7" fmla="*/ 347870 h 437322"/>
                <a:gd name="connsiteX8" fmla="*/ 189270 w 279889"/>
                <a:gd name="connsiteY8" fmla="*/ 407504 h 437322"/>
                <a:gd name="connsiteX9" fmla="*/ 10366 w 279889"/>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237968 w 258844"/>
                <a:gd name="connsiteY6" fmla="*/ 23600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183404 w 258844"/>
                <a:gd name="connsiteY5" fmla="*/ 178961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58844"/>
                <a:gd name="connsiteY0" fmla="*/ 0 h 437322"/>
                <a:gd name="connsiteX1" fmla="*/ 0 w 258844"/>
                <a:gd name="connsiteY1" fmla="*/ 3418 h 437322"/>
                <a:gd name="connsiteX2" fmla="*/ 13982 w 258844"/>
                <a:gd name="connsiteY2" fmla="*/ 84754 h 437322"/>
                <a:gd name="connsiteX3" fmla="*/ 81933 w 258844"/>
                <a:gd name="connsiteY3" fmla="*/ 139148 h 437322"/>
                <a:gd name="connsiteX4" fmla="*/ 209148 w 258844"/>
                <a:gd name="connsiteY4" fmla="*/ 188844 h 437322"/>
                <a:gd name="connsiteX5" fmla="*/ 233185 w 258844"/>
                <a:gd name="connsiteY5" fmla="*/ 226122 h 437322"/>
                <a:gd name="connsiteX6" fmla="*/ 180327 w 258844"/>
                <a:gd name="connsiteY6" fmla="*/ 254345 h 437322"/>
                <a:gd name="connsiteX7" fmla="*/ 258844 w 258844"/>
                <a:gd name="connsiteY7" fmla="*/ 347870 h 437322"/>
                <a:gd name="connsiteX8" fmla="*/ 189270 w 258844"/>
                <a:gd name="connsiteY8" fmla="*/ 407504 h 437322"/>
                <a:gd name="connsiteX9" fmla="*/ 10366 w 258844"/>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33185 w 277269"/>
                <a:gd name="connsiteY5" fmla="*/ 22612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62005 w 277269"/>
                <a:gd name="connsiteY5" fmla="*/ 220882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48905 w 277269"/>
                <a:gd name="connsiteY5" fmla="*/ 22874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58844 w 277269"/>
                <a:gd name="connsiteY7" fmla="*/ 34787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8927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366 w 277269"/>
                <a:gd name="connsiteY0" fmla="*/ 0 h 437322"/>
                <a:gd name="connsiteX1" fmla="*/ 0 w 277269"/>
                <a:gd name="connsiteY1" fmla="*/ 3418 h 437322"/>
                <a:gd name="connsiteX2" fmla="*/ 13982 w 277269"/>
                <a:gd name="connsiteY2" fmla="*/ 84754 h 437322"/>
                <a:gd name="connsiteX3" fmla="*/ 81933 w 277269"/>
                <a:gd name="connsiteY3" fmla="*/ 139148 h 437322"/>
                <a:gd name="connsiteX4" fmla="*/ 209148 w 277269"/>
                <a:gd name="connsiteY4" fmla="*/ 188844 h 437322"/>
                <a:gd name="connsiteX5" fmla="*/ 259385 w 277269"/>
                <a:gd name="connsiteY5" fmla="*/ 231363 h 437322"/>
                <a:gd name="connsiteX6" fmla="*/ 277269 w 277269"/>
                <a:gd name="connsiteY6" fmla="*/ 280546 h 437322"/>
                <a:gd name="connsiteX7" fmla="*/ 264084 w 277269"/>
                <a:gd name="connsiteY7" fmla="*/ 340010 h 437322"/>
                <a:gd name="connsiteX8" fmla="*/ 178790 w 277269"/>
                <a:gd name="connsiteY8" fmla="*/ 407504 h 437322"/>
                <a:gd name="connsiteX9" fmla="*/ 10366 w 277269"/>
                <a:gd name="connsiteY9" fmla="*/ 437322 h 437322"/>
                <a:gd name="connsiteX0" fmla="*/ 10481 w 277384"/>
                <a:gd name="connsiteY0" fmla="*/ 0 h 437322"/>
                <a:gd name="connsiteX1" fmla="*/ 115 w 277384"/>
                <a:gd name="connsiteY1" fmla="*/ 3418 h 437322"/>
                <a:gd name="connsiteX2" fmla="*/ 14097 w 277384"/>
                <a:gd name="connsiteY2" fmla="*/ 84754 h 437322"/>
                <a:gd name="connsiteX3" fmla="*/ 82048 w 277384"/>
                <a:gd name="connsiteY3" fmla="*/ 139148 h 437322"/>
                <a:gd name="connsiteX4" fmla="*/ 209263 w 277384"/>
                <a:gd name="connsiteY4" fmla="*/ 188844 h 437322"/>
                <a:gd name="connsiteX5" fmla="*/ 259500 w 277384"/>
                <a:gd name="connsiteY5" fmla="*/ 231363 h 437322"/>
                <a:gd name="connsiteX6" fmla="*/ 277384 w 277384"/>
                <a:gd name="connsiteY6" fmla="*/ 280546 h 437322"/>
                <a:gd name="connsiteX7" fmla="*/ 264199 w 277384"/>
                <a:gd name="connsiteY7" fmla="*/ 340010 h 437322"/>
                <a:gd name="connsiteX8" fmla="*/ 178905 w 277384"/>
                <a:gd name="connsiteY8" fmla="*/ 407504 h 437322"/>
                <a:gd name="connsiteX9" fmla="*/ 0 w 277384"/>
                <a:gd name="connsiteY9" fmla="*/ 437322 h 437322"/>
                <a:gd name="connsiteX0" fmla="*/ 61640 w 328543"/>
                <a:gd name="connsiteY0" fmla="*/ 0 h 437322"/>
                <a:gd name="connsiteX1" fmla="*/ 0 w 328543"/>
                <a:gd name="connsiteY1" fmla="*/ 80330 h 437322"/>
                <a:gd name="connsiteX2" fmla="*/ 65256 w 328543"/>
                <a:gd name="connsiteY2" fmla="*/ 84754 h 437322"/>
                <a:gd name="connsiteX3" fmla="*/ 133207 w 328543"/>
                <a:gd name="connsiteY3" fmla="*/ 139148 h 437322"/>
                <a:gd name="connsiteX4" fmla="*/ 260422 w 328543"/>
                <a:gd name="connsiteY4" fmla="*/ 188844 h 437322"/>
                <a:gd name="connsiteX5" fmla="*/ 310659 w 328543"/>
                <a:gd name="connsiteY5" fmla="*/ 231363 h 437322"/>
                <a:gd name="connsiteX6" fmla="*/ 328543 w 328543"/>
                <a:gd name="connsiteY6" fmla="*/ 280546 h 437322"/>
                <a:gd name="connsiteX7" fmla="*/ 315358 w 328543"/>
                <a:gd name="connsiteY7" fmla="*/ 340010 h 437322"/>
                <a:gd name="connsiteX8" fmla="*/ 230064 w 328543"/>
                <a:gd name="connsiteY8" fmla="*/ 407504 h 437322"/>
                <a:gd name="connsiteX9" fmla="*/ 51159 w 328543"/>
                <a:gd name="connsiteY9" fmla="*/ 437322 h 437322"/>
                <a:gd name="connsiteX0" fmla="*/ 61640 w 328543"/>
                <a:gd name="connsiteY0" fmla="*/ 144358 h 581680"/>
                <a:gd name="connsiteX1" fmla="*/ 0 w 328543"/>
                <a:gd name="connsiteY1" fmla="*/ 224688 h 581680"/>
                <a:gd name="connsiteX2" fmla="*/ 65256 w 328543"/>
                <a:gd name="connsiteY2" fmla="*/ 229112 h 581680"/>
                <a:gd name="connsiteX3" fmla="*/ 114956 w 328543"/>
                <a:gd name="connsiteY3" fmla="*/ 0 h 581680"/>
                <a:gd name="connsiteX4" fmla="*/ 133207 w 328543"/>
                <a:gd name="connsiteY4" fmla="*/ 283506 h 581680"/>
                <a:gd name="connsiteX5" fmla="*/ 260422 w 328543"/>
                <a:gd name="connsiteY5" fmla="*/ 333202 h 581680"/>
                <a:gd name="connsiteX6" fmla="*/ 310659 w 328543"/>
                <a:gd name="connsiteY6" fmla="*/ 375721 h 581680"/>
                <a:gd name="connsiteX7" fmla="*/ 328543 w 328543"/>
                <a:gd name="connsiteY7" fmla="*/ 424904 h 581680"/>
                <a:gd name="connsiteX8" fmla="*/ 315358 w 328543"/>
                <a:gd name="connsiteY8" fmla="*/ 484368 h 581680"/>
                <a:gd name="connsiteX9" fmla="*/ 230064 w 328543"/>
                <a:gd name="connsiteY9" fmla="*/ 551862 h 581680"/>
                <a:gd name="connsiteX10" fmla="*/ 51159 w 328543"/>
                <a:gd name="connsiteY10" fmla="*/ 581680 h 581680"/>
                <a:gd name="connsiteX0" fmla="*/ 61640 w 328543"/>
                <a:gd name="connsiteY0" fmla="*/ 0 h 437322"/>
                <a:gd name="connsiteX1" fmla="*/ 0 w 328543"/>
                <a:gd name="connsiteY1" fmla="*/ 80330 h 437322"/>
                <a:gd name="connsiteX2" fmla="*/ 65256 w 328543"/>
                <a:gd name="connsiteY2" fmla="*/ 84754 h 437322"/>
                <a:gd name="connsiteX3" fmla="*/ 133207 w 328543"/>
                <a:gd name="connsiteY3" fmla="*/ 139148 h 437322"/>
                <a:gd name="connsiteX4" fmla="*/ 260422 w 328543"/>
                <a:gd name="connsiteY4" fmla="*/ 188844 h 437322"/>
                <a:gd name="connsiteX5" fmla="*/ 310659 w 328543"/>
                <a:gd name="connsiteY5" fmla="*/ 231363 h 437322"/>
                <a:gd name="connsiteX6" fmla="*/ 328543 w 328543"/>
                <a:gd name="connsiteY6" fmla="*/ 280546 h 437322"/>
                <a:gd name="connsiteX7" fmla="*/ 315358 w 328543"/>
                <a:gd name="connsiteY7" fmla="*/ 340010 h 437322"/>
                <a:gd name="connsiteX8" fmla="*/ 230064 w 328543"/>
                <a:gd name="connsiteY8" fmla="*/ 407504 h 437322"/>
                <a:gd name="connsiteX9" fmla="*/ 51159 w 328543"/>
                <a:gd name="connsiteY9" fmla="*/ 437322 h 437322"/>
                <a:gd name="connsiteX0" fmla="*/ 61640 w 328543"/>
                <a:gd name="connsiteY0" fmla="*/ 0 h 437322"/>
                <a:gd name="connsiteX1" fmla="*/ 0 w 328543"/>
                <a:gd name="connsiteY1" fmla="*/ 80330 h 437322"/>
                <a:gd name="connsiteX2" fmla="*/ 133207 w 328543"/>
                <a:gd name="connsiteY2" fmla="*/ 139148 h 437322"/>
                <a:gd name="connsiteX3" fmla="*/ 260422 w 328543"/>
                <a:gd name="connsiteY3" fmla="*/ 188844 h 437322"/>
                <a:gd name="connsiteX4" fmla="*/ 310659 w 328543"/>
                <a:gd name="connsiteY4" fmla="*/ 231363 h 437322"/>
                <a:gd name="connsiteX5" fmla="*/ 328543 w 328543"/>
                <a:gd name="connsiteY5" fmla="*/ 280546 h 437322"/>
                <a:gd name="connsiteX6" fmla="*/ 315358 w 328543"/>
                <a:gd name="connsiteY6" fmla="*/ 340010 h 437322"/>
                <a:gd name="connsiteX7" fmla="*/ 230064 w 328543"/>
                <a:gd name="connsiteY7" fmla="*/ 407504 h 437322"/>
                <a:gd name="connsiteX8" fmla="*/ 51159 w 328543"/>
                <a:gd name="connsiteY8" fmla="*/ 437322 h 437322"/>
                <a:gd name="connsiteX0" fmla="*/ 0 w 328543"/>
                <a:gd name="connsiteY0" fmla="*/ 0 h 356992"/>
                <a:gd name="connsiteX1" fmla="*/ 133207 w 328543"/>
                <a:gd name="connsiteY1" fmla="*/ 58818 h 356992"/>
                <a:gd name="connsiteX2" fmla="*/ 260422 w 328543"/>
                <a:gd name="connsiteY2" fmla="*/ 108514 h 356992"/>
                <a:gd name="connsiteX3" fmla="*/ 310659 w 328543"/>
                <a:gd name="connsiteY3" fmla="*/ 151033 h 356992"/>
                <a:gd name="connsiteX4" fmla="*/ 328543 w 328543"/>
                <a:gd name="connsiteY4" fmla="*/ 200216 h 356992"/>
                <a:gd name="connsiteX5" fmla="*/ 315358 w 328543"/>
                <a:gd name="connsiteY5" fmla="*/ 259680 h 356992"/>
                <a:gd name="connsiteX6" fmla="*/ 230064 w 328543"/>
                <a:gd name="connsiteY6" fmla="*/ 327174 h 356992"/>
                <a:gd name="connsiteX7" fmla="*/ 51159 w 328543"/>
                <a:gd name="connsiteY7" fmla="*/ 356992 h 356992"/>
                <a:gd name="connsiteX0" fmla="*/ 0 w 328543"/>
                <a:gd name="connsiteY0" fmla="*/ 0 h 356992"/>
                <a:gd name="connsiteX1" fmla="*/ 72227 w 328543"/>
                <a:gd name="connsiteY1" fmla="*/ 45928 h 356992"/>
                <a:gd name="connsiteX2" fmla="*/ 133207 w 328543"/>
                <a:gd name="connsiteY2" fmla="*/ 58818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328543"/>
                <a:gd name="connsiteY0" fmla="*/ 0 h 356992"/>
                <a:gd name="connsiteX1" fmla="*/ 133207 w 328543"/>
                <a:gd name="connsiteY1" fmla="*/ 58818 h 356992"/>
                <a:gd name="connsiteX2" fmla="*/ 260422 w 328543"/>
                <a:gd name="connsiteY2" fmla="*/ 108514 h 356992"/>
                <a:gd name="connsiteX3" fmla="*/ 310659 w 328543"/>
                <a:gd name="connsiteY3" fmla="*/ 151033 h 356992"/>
                <a:gd name="connsiteX4" fmla="*/ 328543 w 328543"/>
                <a:gd name="connsiteY4" fmla="*/ 200216 h 356992"/>
                <a:gd name="connsiteX5" fmla="*/ 315358 w 328543"/>
                <a:gd name="connsiteY5" fmla="*/ 259680 h 356992"/>
                <a:gd name="connsiteX6" fmla="*/ 230064 w 328543"/>
                <a:gd name="connsiteY6" fmla="*/ 327174 h 356992"/>
                <a:gd name="connsiteX7" fmla="*/ 51159 w 328543"/>
                <a:gd name="connsiteY7" fmla="*/ 356992 h 356992"/>
                <a:gd name="connsiteX0" fmla="*/ 0 w 328543"/>
                <a:gd name="connsiteY0" fmla="*/ 0 h 356992"/>
                <a:gd name="connsiteX1" fmla="*/ 72227 w 328543"/>
                <a:gd name="connsiteY1" fmla="*/ 28837 h 356992"/>
                <a:gd name="connsiteX2" fmla="*/ 133207 w 328543"/>
                <a:gd name="connsiteY2" fmla="*/ 58818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328543"/>
                <a:gd name="connsiteY0" fmla="*/ 0 h 356992"/>
                <a:gd name="connsiteX1" fmla="*/ 72227 w 328543"/>
                <a:gd name="connsiteY1" fmla="*/ 28837 h 356992"/>
                <a:gd name="connsiteX2" fmla="*/ 175936 w 328543"/>
                <a:gd name="connsiteY2" fmla="*/ 70212 h 356992"/>
                <a:gd name="connsiteX3" fmla="*/ 260422 w 328543"/>
                <a:gd name="connsiteY3" fmla="*/ 108514 h 356992"/>
                <a:gd name="connsiteX4" fmla="*/ 310659 w 328543"/>
                <a:gd name="connsiteY4" fmla="*/ 151033 h 356992"/>
                <a:gd name="connsiteX5" fmla="*/ 328543 w 328543"/>
                <a:gd name="connsiteY5" fmla="*/ 200216 h 356992"/>
                <a:gd name="connsiteX6" fmla="*/ 315358 w 328543"/>
                <a:gd name="connsiteY6" fmla="*/ 259680 h 356992"/>
                <a:gd name="connsiteX7" fmla="*/ 230064 w 328543"/>
                <a:gd name="connsiteY7" fmla="*/ 327174 h 356992"/>
                <a:gd name="connsiteX8" fmla="*/ 51159 w 328543"/>
                <a:gd name="connsiteY8" fmla="*/ 356992 h 356992"/>
                <a:gd name="connsiteX0" fmla="*/ 0 w 285814"/>
                <a:gd name="connsiteY0" fmla="*/ 0 h 342750"/>
                <a:gd name="connsiteX1" fmla="*/ 29498 w 285814"/>
                <a:gd name="connsiteY1" fmla="*/ 14595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0 w 285814"/>
                <a:gd name="connsiteY0" fmla="*/ 0 h 342750"/>
                <a:gd name="connsiteX1" fmla="*/ 63682 w 285814"/>
                <a:gd name="connsiteY1" fmla="*/ 25990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0 w 285814"/>
                <a:gd name="connsiteY0" fmla="*/ 0 h 342750"/>
                <a:gd name="connsiteX1" fmla="*/ 35194 w 285814"/>
                <a:gd name="connsiteY1" fmla="*/ 23141 h 342750"/>
                <a:gd name="connsiteX2" fmla="*/ 63682 w 285814"/>
                <a:gd name="connsiteY2" fmla="*/ 25990 h 342750"/>
                <a:gd name="connsiteX3" fmla="*/ 133207 w 285814"/>
                <a:gd name="connsiteY3" fmla="*/ 55970 h 342750"/>
                <a:gd name="connsiteX4" fmla="*/ 217693 w 285814"/>
                <a:gd name="connsiteY4" fmla="*/ 94272 h 342750"/>
                <a:gd name="connsiteX5" fmla="*/ 267930 w 285814"/>
                <a:gd name="connsiteY5" fmla="*/ 136791 h 342750"/>
                <a:gd name="connsiteX6" fmla="*/ 285814 w 285814"/>
                <a:gd name="connsiteY6" fmla="*/ 185974 h 342750"/>
                <a:gd name="connsiteX7" fmla="*/ 272629 w 285814"/>
                <a:gd name="connsiteY7" fmla="*/ 245438 h 342750"/>
                <a:gd name="connsiteX8" fmla="*/ 187335 w 285814"/>
                <a:gd name="connsiteY8" fmla="*/ 312932 h 342750"/>
                <a:gd name="connsiteX9" fmla="*/ 8430 w 285814"/>
                <a:gd name="connsiteY9" fmla="*/ 342750 h 342750"/>
                <a:gd name="connsiteX0" fmla="*/ 0 w 285814"/>
                <a:gd name="connsiteY0" fmla="*/ 0 h 342750"/>
                <a:gd name="connsiteX1" fmla="*/ 35194 w 285814"/>
                <a:gd name="connsiteY1" fmla="*/ 23141 h 342750"/>
                <a:gd name="connsiteX2" fmla="*/ 92168 w 285814"/>
                <a:gd name="connsiteY2" fmla="*/ 45930 h 342750"/>
                <a:gd name="connsiteX3" fmla="*/ 133207 w 285814"/>
                <a:gd name="connsiteY3" fmla="*/ 55970 h 342750"/>
                <a:gd name="connsiteX4" fmla="*/ 217693 w 285814"/>
                <a:gd name="connsiteY4" fmla="*/ 94272 h 342750"/>
                <a:gd name="connsiteX5" fmla="*/ 267930 w 285814"/>
                <a:gd name="connsiteY5" fmla="*/ 136791 h 342750"/>
                <a:gd name="connsiteX6" fmla="*/ 285814 w 285814"/>
                <a:gd name="connsiteY6" fmla="*/ 185974 h 342750"/>
                <a:gd name="connsiteX7" fmla="*/ 272629 w 285814"/>
                <a:gd name="connsiteY7" fmla="*/ 245438 h 342750"/>
                <a:gd name="connsiteX8" fmla="*/ 187335 w 285814"/>
                <a:gd name="connsiteY8" fmla="*/ 312932 h 342750"/>
                <a:gd name="connsiteX9" fmla="*/ 8430 w 285814"/>
                <a:gd name="connsiteY9" fmla="*/ 342750 h 342750"/>
                <a:gd name="connsiteX0" fmla="*/ 0 w 285814"/>
                <a:gd name="connsiteY0" fmla="*/ 0 h 342750"/>
                <a:gd name="connsiteX1" fmla="*/ 92168 w 285814"/>
                <a:gd name="connsiteY1" fmla="*/ 45930 h 342750"/>
                <a:gd name="connsiteX2" fmla="*/ 133207 w 285814"/>
                <a:gd name="connsiteY2" fmla="*/ 55970 h 342750"/>
                <a:gd name="connsiteX3" fmla="*/ 217693 w 285814"/>
                <a:gd name="connsiteY3" fmla="*/ 94272 h 342750"/>
                <a:gd name="connsiteX4" fmla="*/ 267930 w 285814"/>
                <a:gd name="connsiteY4" fmla="*/ 136791 h 342750"/>
                <a:gd name="connsiteX5" fmla="*/ 285814 w 285814"/>
                <a:gd name="connsiteY5" fmla="*/ 185974 h 342750"/>
                <a:gd name="connsiteX6" fmla="*/ 272629 w 285814"/>
                <a:gd name="connsiteY6" fmla="*/ 245438 h 342750"/>
                <a:gd name="connsiteX7" fmla="*/ 187335 w 285814"/>
                <a:gd name="connsiteY7" fmla="*/ 312932 h 342750"/>
                <a:gd name="connsiteX8" fmla="*/ 8430 w 285814"/>
                <a:gd name="connsiteY8" fmla="*/ 342750 h 342750"/>
                <a:gd name="connsiteX0" fmla="*/ 25754 w 277384"/>
                <a:gd name="connsiteY0" fmla="*/ 0 h 305718"/>
                <a:gd name="connsiteX1" fmla="*/ 83738 w 277384"/>
                <a:gd name="connsiteY1" fmla="*/ 8898 h 305718"/>
                <a:gd name="connsiteX2" fmla="*/ 124777 w 277384"/>
                <a:gd name="connsiteY2" fmla="*/ 18938 h 305718"/>
                <a:gd name="connsiteX3" fmla="*/ 209263 w 277384"/>
                <a:gd name="connsiteY3" fmla="*/ 57240 h 305718"/>
                <a:gd name="connsiteX4" fmla="*/ 259500 w 277384"/>
                <a:gd name="connsiteY4" fmla="*/ 99759 h 305718"/>
                <a:gd name="connsiteX5" fmla="*/ 277384 w 277384"/>
                <a:gd name="connsiteY5" fmla="*/ 148942 h 305718"/>
                <a:gd name="connsiteX6" fmla="*/ 264199 w 277384"/>
                <a:gd name="connsiteY6" fmla="*/ 208406 h 305718"/>
                <a:gd name="connsiteX7" fmla="*/ 178905 w 277384"/>
                <a:gd name="connsiteY7" fmla="*/ 275900 h 305718"/>
                <a:gd name="connsiteX8" fmla="*/ 0 w 277384"/>
                <a:gd name="connsiteY8" fmla="*/ 305718 h 305718"/>
                <a:gd name="connsiteX0" fmla="*/ 25754 w 277384"/>
                <a:gd name="connsiteY0" fmla="*/ 5580 h 311298"/>
                <a:gd name="connsiteX1" fmla="*/ 83738 w 277384"/>
                <a:gd name="connsiteY1" fmla="*/ 14478 h 311298"/>
                <a:gd name="connsiteX2" fmla="*/ 124777 w 277384"/>
                <a:gd name="connsiteY2" fmla="*/ 24518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83738 w 277384"/>
                <a:gd name="connsiteY1" fmla="*/ 14478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98253 w 277384"/>
                <a:gd name="connsiteY1" fmla="*/ 24154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5580 h 311298"/>
                <a:gd name="connsiteX1" fmla="*/ 98253 w 277384"/>
                <a:gd name="connsiteY1" fmla="*/ 24154 h 311298"/>
                <a:gd name="connsiteX2" fmla="*/ 158960 w 277384"/>
                <a:gd name="connsiteY2" fmla="*/ 44459 h 311298"/>
                <a:gd name="connsiteX3" fmla="*/ 209263 w 277384"/>
                <a:gd name="connsiteY3" fmla="*/ 62820 h 311298"/>
                <a:gd name="connsiteX4" fmla="*/ 259500 w 277384"/>
                <a:gd name="connsiteY4" fmla="*/ 105339 h 311298"/>
                <a:gd name="connsiteX5" fmla="*/ 277384 w 277384"/>
                <a:gd name="connsiteY5" fmla="*/ 154522 h 311298"/>
                <a:gd name="connsiteX6" fmla="*/ 264199 w 277384"/>
                <a:gd name="connsiteY6" fmla="*/ 213986 h 311298"/>
                <a:gd name="connsiteX7" fmla="*/ 178905 w 277384"/>
                <a:gd name="connsiteY7" fmla="*/ 281480 h 311298"/>
                <a:gd name="connsiteX8" fmla="*/ 0 w 277384"/>
                <a:gd name="connsiteY8" fmla="*/ 311298 h 311298"/>
                <a:gd name="connsiteX0" fmla="*/ 25754 w 277384"/>
                <a:gd name="connsiteY0" fmla="*/ 13460 h 319178"/>
                <a:gd name="connsiteX1" fmla="*/ 18738 w 277384"/>
                <a:gd name="connsiteY1" fmla="*/ 3096 h 319178"/>
                <a:gd name="connsiteX2" fmla="*/ 98253 w 277384"/>
                <a:gd name="connsiteY2" fmla="*/ 32034 h 319178"/>
                <a:gd name="connsiteX3" fmla="*/ 158960 w 277384"/>
                <a:gd name="connsiteY3" fmla="*/ 52339 h 319178"/>
                <a:gd name="connsiteX4" fmla="*/ 209263 w 277384"/>
                <a:gd name="connsiteY4" fmla="*/ 70700 h 319178"/>
                <a:gd name="connsiteX5" fmla="*/ 259500 w 277384"/>
                <a:gd name="connsiteY5" fmla="*/ 113219 h 319178"/>
                <a:gd name="connsiteX6" fmla="*/ 277384 w 277384"/>
                <a:gd name="connsiteY6" fmla="*/ 162402 h 319178"/>
                <a:gd name="connsiteX7" fmla="*/ 264199 w 277384"/>
                <a:gd name="connsiteY7" fmla="*/ 221866 h 319178"/>
                <a:gd name="connsiteX8" fmla="*/ 178905 w 277384"/>
                <a:gd name="connsiteY8" fmla="*/ 289360 h 319178"/>
                <a:gd name="connsiteX9" fmla="*/ 0 w 277384"/>
                <a:gd name="connsiteY9" fmla="*/ 319178 h 319178"/>
                <a:gd name="connsiteX0" fmla="*/ 25754 w 277384"/>
                <a:gd name="connsiteY0" fmla="*/ 12653 h 318371"/>
                <a:gd name="connsiteX1" fmla="*/ 18738 w 277384"/>
                <a:gd name="connsiteY1" fmla="*/ 2289 h 318371"/>
                <a:gd name="connsiteX2" fmla="*/ 98253 w 277384"/>
                <a:gd name="connsiteY2" fmla="*/ 26389 h 318371"/>
                <a:gd name="connsiteX3" fmla="*/ 158960 w 277384"/>
                <a:gd name="connsiteY3" fmla="*/ 51532 h 318371"/>
                <a:gd name="connsiteX4" fmla="*/ 209263 w 277384"/>
                <a:gd name="connsiteY4" fmla="*/ 69893 h 318371"/>
                <a:gd name="connsiteX5" fmla="*/ 259500 w 277384"/>
                <a:gd name="connsiteY5" fmla="*/ 112412 h 318371"/>
                <a:gd name="connsiteX6" fmla="*/ 277384 w 277384"/>
                <a:gd name="connsiteY6" fmla="*/ 161595 h 318371"/>
                <a:gd name="connsiteX7" fmla="*/ 264199 w 277384"/>
                <a:gd name="connsiteY7" fmla="*/ 221059 h 318371"/>
                <a:gd name="connsiteX8" fmla="*/ 178905 w 277384"/>
                <a:gd name="connsiteY8" fmla="*/ 288553 h 318371"/>
                <a:gd name="connsiteX9" fmla="*/ 0 w 277384"/>
                <a:gd name="connsiteY9" fmla="*/ 318371 h 318371"/>
                <a:gd name="connsiteX0" fmla="*/ 25754 w 277384"/>
                <a:gd name="connsiteY0" fmla="*/ 0 h 305718"/>
                <a:gd name="connsiteX1" fmla="*/ 98253 w 277384"/>
                <a:gd name="connsiteY1" fmla="*/ 13736 h 305718"/>
                <a:gd name="connsiteX2" fmla="*/ 158960 w 277384"/>
                <a:gd name="connsiteY2" fmla="*/ 38879 h 305718"/>
                <a:gd name="connsiteX3" fmla="*/ 209263 w 277384"/>
                <a:gd name="connsiteY3" fmla="*/ 57240 h 305718"/>
                <a:gd name="connsiteX4" fmla="*/ 259500 w 277384"/>
                <a:gd name="connsiteY4" fmla="*/ 99759 h 305718"/>
                <a:gd name="connsiteX5" fmla="*/ 277384 w 277384"/>
                <a:gd name="connsiteY5" fmla="*/ 148942 h 305718"/>
                <a:gd name="connsiteX6" fmla="*/ 264199 w 277384"/>
                <a:gd name="connsiteY6" fmla="*/ 208406 h 305718"/>
                <a:gd name="connsiteX7" fmla="*/ 178905 w 277384"/>
                <a:gd name="connsiteY7" fmla="*/ 275900 h 305718"/>
                <a:gd name="connsiteX8" fmla="*/ 0 w 277384"/>
                <a:gd name="connsiteY8" fmla="*/ 305718 h 305718"/>
                <a:gd name="connsiteX0" fmla="*/ 11240 w 277384"/>
                <a:gd name="connsiteY0" fmla="*/ 0 h 310556"/>
                <a:gd name="connsiteX1" fmla="*/ 98253 w 277384"/>
                <a:gd name="connsiteY1" fmla="*/ 18574 h 310556"/>
                <a:gd name="connsiteX2" fmla="*/ 158960 w 277384"/>
                <a:gd name="connsiteY2" fmla="*/ 43717 h 310556"/>
                <a:gd name="connsiteX3" fmla="*/ 209263 w 277384"/>
                <a:gd name="connsiteY3" fmla="*/ 62078 h 310556"/>
                <a:gd name="connsiteX4" fmla="*/ 259500 w 277384"/>
                <a:gd name="connsiteY4" fmla="*/ 104597 h 310556"/>
                <a:gd name="connsiteX5" fmla="*/ 277384 w 277384"/>
                <a:gd name="connsiteY5" fmla="*/ 153780 h 310556"/>
                <a:gd name="connsiteX6" fmla="*/ 264199 w 277384"/>
                <a:gd name="connsiteY6" fmla="*/ 213244 h 310556"/>
                <a:gd name="connsiteX7" fmla="*/ 178905 w 277384"/>
                <a:gd name="connsiteY7" fmla="*/ 280738 h 310556"/>
                <a:gd name="connsiteX8" fmla="*/ 0 w 277384"/>
                <a:gd name="connsiteY8" fmla="*/ 310556 h 310556"/>
                <a:gd name="connsiteX0" fmla="*/ 11240 w 277384"/>
                <a:gd name="connsiteY0" fmla="*/ 0 h 310556"/>
                <a:gd name="connsiteX1" fmla="*/ 98253 w 277384"/>
                <a:gd name="connsiteY1" fmla="*/ 18574 h 310556"/>
                <a:gd name="connsiteX2" fmla="*/ 161379 w 277384"/>
                <a:gd name="connsiteY2" fmla="*/ 36460 h 310556"/>
                <a:gd name="connsiteX3" fmla="*/ 209263 w 277384"/>
                <a:gd name="connsiteY3" fmla="*/ 62078 h 310556"/>
                <a:gd name="connsiteX4" fmla="*/ 259500 w 277384"/>
                <a:gd name="connsiteY4" fmla="*/ 104597 h 310556"/>
                <a:gd name="connsiteX5" fmla="*/ 277384 w 277384"/>
                <a:gd name="connsiteY5" fmla="*/ 153780 h 310556"/>
                <a:gd name="connsiteX6" fmla="*/ 264199 w 277384"/>
                <a:gd name="connsiteY6" fmla="*/ 213244 h 310556"/>
                <a:gd name="connsiteX7" fmla="*/ 178905 w 277384"/>
                <a:gd name="connsiteY7" fmla="*/ 280738 h 310556"/>
                <a:gd name="connsiteX8" fmla="*/ 0 w 277384"/>
                <a:gd name="connsiteY8" fmla="*/ 310556 h 31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84" h="310556">
                  <a:moveTo>
                    <a:pt x="11240" y="0"/>
                  </a:moveTo>
                  <a:cubicBezTo>
                    <a:pt x="26344" y="2862"/>
                    <a:pt x="76052" y="12094"/>
                    <a:pt x="98253" y="18574"/>
                  </a:cubicBezTo>
                  <a:lnTo>
                    <a:pt x="161379" y="36460"/>
                  </a:lnTo>
                  <a:lnTo>
                    <a:pt x="209263" y="62078"/>
                  </a:lnTo>
                  <a:lnTo>
                    <a:pt x="259500" y="104597"/>
                  </a:lnTo>
                  <a:lnTo>
                    <a:pt x="277384" y="153780"/>
                  </a:lnTo>
                  <a:lnTo>
                    <a:pt x="264199" y="213244"/>
                  </a:lnTo>
                  <a:cubicBezTo>
                    <a:pt x="239261" y="254082"/>
                    <a:pt x="222183" y="263480"/>
                    <a:pt x="178905" y="280738"/>
                  </a:cubicBezTo>
                  <a:cubicBezTo>
                    <a:pt x="96564" y="306397"/>
                    <a:pt x="56141" y="300617"/>
                    <a:pt x="0" y="310556"/>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140" name="Frihåndsform 139"/>
            <p:cNvSpPr/>
            <p:nvPr/>
          </p:nvSpPr>
          <p:spPr bwMode="auto">
            <a:xfrm>
              <a:off x="7661124" y="2873828"/>
              <a:ext cx="442686" cy="660400"/>
            </a:xfrm>
            <a:custGeom>
              <a:avLst/>
              <a:gdLst>
                <a:gd name="connsiteX0" fmla="*/ 447524 w 447524"/>
                <a:gd name="connsiteY0" fmla="*/ 133048 h 133048"/>
                <a:gd name="connsiteX1" fmla="*/ 328990 w 447524"/>
                <a:gd name="connsiteY1" fmla="*/ 108857 h 133048"/>
                <a:gd name="connsiteX2" fmla="*/ 227390 w 447524"/>
                <a:gd name="connsiteY2" fmla="*/ 89505 h 133048"/>
                <a:gd name="connsiteX3" fmla="*/ 135466 w 447524"/>
                <a:gd name="connsiteY3" fmla="*/ 70152 h 133048"/>
                <a:gd name="connsiteX4" fmla="*/ 24190 w 447524"/>
                <a:gd name="connsiteY4" fmla="*/ 50800 h 133048"/>
                <a:gd name="connsiteX5" fmla="*/ 4838 w 447524"/>
                <a:gd name="connsiteY5" fmla="*/ 21771 h 133048"/>
                <a:gd name="connsiteX6" fmla="*/ 0 w 447524"/>
                <a:gd name="connsiteY6" fmla="*/ 0 h 133048"/>
                <a:gd name="connsiteX0" fmla="*/ 442686 w 442686"/>
                <a:gd name="connsiteY0" fmla="*/ 283029 h 283029"/>
                <a:gd name="connsiteX1" fmla="*/ 324152 w 442686"/>
                <a:gd name="connsiteY1" fmla="*/ 258838 h 283029"/>
                <a:gd name="connsiteX2" fmla="*/ 222552 w 442686"/>
                <a:gd name="connsiteY2" fmla="*/ 239486 h 283029"/>
                <a:gd name="connsiteX3" fmla="*/ 130628 w 442686"/>
                <a:gd name="connsiteY3" fmla="*/ 220133 h 283029"/>
                <a:gd name="connsiteX4" fmla="*/ 19352 w 442686"/>
                <a:gd name="connsiteY4" fmla="*/ 200781 h 283029"/>
                <a:gd name="connsiteX5" fmla="*/ 0 w 442686"/>
                <a:gd name="connsiteY5" fmla="*/ 171752 h 283029"/>
                <a:gd name="connsiteX6" fmla="*/ 7257 w 442686"/>
                <a:gd name="connsiteY6" fmla="*/ 0 h 283029"/>
                <a:gd name="connsiteX0" fmla="*/ 442686 w 442686"/>
                <a:gd name="connsiteY0" fmla="*/ 563638 h 563638"/>
                <a:gd name="connsiteX1" fmla="*/ 324152 w 442686"/>
                <a:gd name="connsiteY1" fmla="*/ 539447 h 563638"/>
                <a:gd name="connsiteX2" fmla="*/ 222552 w 442686"/>
                <a:gd name="connsiteY2" fmla="*/ 520095 h 563638"/>
                <a:gd name="connsiteX3" fmla="*/ 130628 w 442686"/>
                <a:gd name="connsiteY3" fmla="*/ 500742 h 563638"/>
                <a:gd name="connsiteX4" fmla="*/ 19352 w 442686"/>
                <a:gd name="connsiteY4" fmla="*/ 481390 h 563638"/>
                <a:gd name="connsiteX5" fmla="*/ 0 w 442686"/>
                <a:gd name="connsiteY5" fmla="*/ 452361 h 563638"/>
                <a:gd name="connsiteX6" fmla="*/ 2419 w 442686"/>
                <a:gd name="connsiteY6" fmla="*/ 0 h 563638"/>
                <a:gd name="connsiteX0" fmla="*/ 442686 w 442686"/>
                <a:gd name="connsiteY0" fmla="*/ 660400 h 660400"/>
                <a:gd name="connsiteX1" fmla="*/ 324152 w 442686"/>
                <a:gd name="connsiteY1" fmla="*/ 636209 h 660400"/>
                <a:gd name="connsiteX2" fmla="*/ 222552 w 442686"/>
                <a:gd name="connsiteY2" fmla="*/ 616857 h 660400"/>
                <a:gd name="connsiteX3" fmla="*/ 130628 w 442686"/>
                <a:gd name="connsiteY3" fmla="*/ 597504 h 660400"/>
                <a:gd name="connsiteX4" fmla="*/ 19352 w 442686"/>
                <a:gd name="connsiteY4" fmla="*/ 578152 h 660400"/>
                <a:gd name="connsiteX5" fmla="*/ 0 w 442686"/>
                <a:gd name="connsiteY5" fmla="*/ 549123 h 660400"/>
                <a:gd name="connsiteX6" fmla="*/ 4835 w 442686"/>
                <a:gd name="connsiteY6"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686" h="660400">
                  <a:moveTo>
                    <a:pt x="442686" y="660400"/>
                  </a:moveTo>
                  <a:lnTo>
                    <a:pt x="324152" y="636209"/>
                  </a:lnTo>
                  <a:lnTo>
                    <a:pt x="222552" y="616857"/>
                  </a:lnTo>
                  <a:lnTo>
                    <a:pt x="130628" y="597504"/>
                  </a:lnTo>
                  <a:lnTo>
                    <a:pt x="19352" y="578152"/>
                  </a:lnTo>
                  <a:lnTo>
                    <a:pt x="0" y="549123"/>
                  </a:lnTo>
                  <a:cubicBezTo>
                    <a:pt x="806" y="398336"/>
                    <a:pt x="4029" y="150787"/>
                    <a:pt x="4835"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dirty="0">
                <a:ln>
                  <a:noFill/>
                </a:ln>
                <a:solidFill>
                  <a:schemeClr val="bg1"/>
                </a:solidFill>
                <a:effectLst/>
                <a:latin typeface="Times" pitchFamily="16" charset="0"/>
              </a:endParaRPr>
            </a:p>
          </p:txBody>
        </p:sp>
      </p:grpSp>
      <p:sp>
        <p:nvSpPr>
          <p:cNvPr id="158" name="TekstSylinder 157"/>
          <p:cNvSpPr txBox="1"/>
          <p:nvPr/>
        </p:nvSpPr>
        <p:spPr>
          <a:xfrm>
            <a:off x="1573306" y="1680882"/>
            <a:ext cx="954107" cy="461665"/>
          </a:xfrm>
          <a:prstGeom prst="rect">
            <a:avLst/>
          </a:prstGeom>
          <a:noFill/>
        </p:spPr>
        <p:txBody>
          <a:bodyPr wrap="none" rtlCol="0">
            <a:spAutoFit/>
          </a:bodyPr>
          <a:lstStyle/>
          <a:p>
            <a:r>
              <a:rPr lang="nb-NO" dirty="0">
                <a:solidFill>
                  <a:schemeClr val="tx2"/>
                </a:solidFill>
              </a:rPr>
              <a:t>Mørkt</a:t>
            </a:r>
          </a:p>
        </p:txBody>
      </p:sp>
      <p:sp>
        <p:nvSpPr>
          <p:cNvPr id="164" name="TekstSylinder 163"/>
          <p:cNvSpPr txBox="1"/>
          <p:nvPr/>
        </p:nvSpPr>
        <p:spPr>
          <a:xfrm>
            <a:off x="1559859" y="1680883"/>
            <a:ext cx="629339" cy="461665"/>
          </a:xfrm>
          <a:prstGeom prst="rect">
            <a:avLst/>
          </a:prstGeom>
          <a:noFill/>
        </p:spPr>
        <p:txBody>
          <a:bodyPr wrap="none" rtlCol="0">
            <a:spAutoFit/>
          </a:bodyPr>
          <a:lstStyle/>
          <a:p>
            <a:r>
              <a:rPr lang="nb-NO" dirty="0">
                <a:solidFill>
                  <a:schemeClr val="tx2"/>
                </a:solidFill>
              </a:rPr>
              <a:t>Lys</a:t>
            </a:r>
          </a:p>
        </p:txBody>
      </p:sp>
      <p:grpSp>
        <p:nvGrpSpPr>
          <p:cNvPr id="31" name="Gruppe 99"/>
          <p:cNvGrpSpPr/>
          <p:nvPr/>
        </p:nvGrpSpPr>
        <p:grpSpPr>
          <a:xfrm>
            <a:off x="6697134" y="3352800"/>
            <a:ext cx="694265" cy="671740"/>
            <a:chOff x="6946142" y="3409950"/>
            <a:chExt cx="552450" cy="552450"/>
          </a:xfrm>
        </p:grpSpPr>
        <p:sp>
          <p:nvSpPr>
            <p:cNvPr id="218" name="Ellipse 217"/>
            <p:cNvSpPr/>
            <p:nvPr/>
          </p:nvSpPr>
          <p:spPr bwMode="auto">
            <a:xfrm>
              <a:off x="6946142" y="3409950"/>
              <a:ext cx="552450" cy="55245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3200" b="0" i="0" u="none" strike="noStrike" cap="none" normalizeH="0" baseline="0" dirty="0">
                <a:ln>
                  <a:noFill/>
                </a:ln>
                <a:solidFill>
                  <a:schemeClr val="bg1"/>
                </a:solidFill>
                <a:effectLst/>
                <a:latin typeface="Times" pitchFamily="16" charset="0"/>
              </a:endParaRPr>
            </a:p>
          </p:txBody>
        </p:sp>
        <p:cxnSp>
          <p:nvCxnSpPr>
            <p:cNvPr id="219" name="Rett linje 218"/>
            <p:cNvCxnSpPr>
              <a:stCxn id="218" idx="3"/>
              <a:endCxn id="218" idx="7"/>
            </p:cNvCxnSpPr>
            <p:nvPr/>
          </p:nvCxnSpPr>
          <p:spPr bwMode="auto">
            <a:xfrm rot="5400000" flipH="1" flipV="1">
              <a:off x="7027046" y="3490854"/>
              <a:ext cx="390642" cy="390642"/>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20" name="Rett linje 219"/>
            <p:cNvCxnSpPr>
              <a:stCxn id="218" idx="5"/>
              <a:endCxn id="218" idx="1"/>
            </p:cNvCxnSpPr>
            <p:nvPr/>
          </p:nvCxnSpPr>
          <p:spPr bwMode="auto">
            <a:xfrm rot="5400000" flipH="1">
              <a:off x="7027046" y="3490854"/>
              <a:ext cx="390642" cy="390642"/>
            </a:xfrm>
            <a:prstGeom prst="line">
              <a:avLst/>
            </a:prstGeom>
            <a:solidFill>
              <a:srgbClr val="00B8FF"/>
            </a:solidFill>
            <a:ln w="28575" cap="flat" cmpd="sng" algn="ctr">
              <a:solidFill>
                <a:schemeClr val="tx1"/>
              </a:solidFill>
              <a:prstDash val="solid"/>
              <a:round/>
              <a:headEnd type="none" w="med" len="med"/>
              <a:tailEnd type="none" w="med" len="med"/>
            </a:ln>
            <a:effectLst/>
          </p:spPr>
        </p:cxnSp>
      </p:grpSp>
      <p:grpSp>
        <p:nvGrpSpPr>
          <p:cNvPr id="32" name="Gruppe 170"/>
          <p:cNvGrpSpPr/>
          <p:nvPr/>
        </p:nvGrpSpPr>
        <p:grpSpPr>
          <a:xfrm>
            <a:off x="6709073" y="3350684"/>
            <a:ext cx="670984" cy="670984"/>
            <a:chOff x="6946142" y="3409950"/>
            <a:chExt cx="552450" cy="552450"/>
          </a:xfrm>
          <a:solidFill>
            <a:srgbClr val="FFFF00"/>
          </a:solidFill>
        </p:grpSpPr>
        <p:sp>
          <p:nvSpPr>
            <p:cNvPr id="214" name="Ellipse 213"/>
            <p:cNvSpPr/>
            <p:nvPr/>
          </p:nvSpPr>
          <p:spPr bwMode="auto">
            <a:xfrm>
              <a:off x="6946142" y="3409950"/>
              <a:ext cx="552450" cy="55245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3200" b="0" i="0" u="none" strike="noStrike" cap="none" normalizeH="0" baseline="0" dirty="0">
                <a:ln>
                  <a:noFill/>
                </a:ln>
                <a:solidFill>
                  <a:schemeClr val="bg1"/>
                </a:solidFill>
                <a:effectLst/>
                <a:latin typeface="Times" pitchFamily="16" charset="0"/>
              </a:endParaRPr>
            </a:p>
          </p:txBody>
        </p:sp>
        <p:cxnSp>
          <p:nvCxnSpPr>
            <p:cNvPr id="215" name="Rett linje 214"/>
            <p:cNvCxnSpPr>
              <a:stCxn id="214" idx="3"/>
              <a:endCxn id="214" idx="7"/>
            </p:cNvCxnSpPr>
            <p:nvPr/>
          </p:nvCxnSpPr>
          <p:spPr bwMode="auto">
            <a:xfrm rot="5400000" flipH="1" flipV="1">
              <a:off x="7027046" y="3490854"/>
              <a:ext cx="390642" cy="390642"/>
            </a:xfrm>
            <a:prstGeom prst="line">
              <a:avLst/>
            </a:prstGeom>
            <a:grpFill/>
            <a:ln w="28575" cap="flat" cmpd="sng" algn="ctr">
              <a:solidFill>
                <a:schemeClr val="tx1"/>
              </a:solidFill>
              <a:prstDash val="solid"/>
              <a:round/>
              <a:headEnd type="none" w="med" len="med"/>
              <a:tailEnd type="none" w="med" len="med"/>
            </a:ln>
            <a:effectLst/>
          </p:spPr>
        </p:cxnSp>
        <p:cxnSp>
          <p:nvCxnSpPr>
            <p:cNvPr id="216" name="Rett linje 215"/>
            <p:cNvCxnSpPr>
              <a:stCxn id="214" idx="5"/>
              <a:endCxn id="214" idx="1"/>
            </p:cNvCxnSpPr>
            <p:nvPr/>
          </p:nvCxnSpPr>
          <p:spPr bwMode="auto">
            <a:xfrm rot="5400000" flipH="1">
              <a:off x="7027046" y="3490854"/>
              <a:ext cx="390642" cy="390642"/>
            </a:xfrm>
            <a:prstGeom prst="line">
              <a:avLst/>
            </a:prstGeom>
            <a:grpFill/>
            <a:ln w="28575" cap="flat" cmpd="sng" algn="ctr">
              <a:solidFill>
                <a:schemeClr val="tx1"/>
              </a:solidFill>
              <a:prstDash val="solid"/>
              <a:round/>
              <a:headEnd type="none" w="med" len="med"/>
              <a:tailEnd type="none" w="med" len="med"/>
            </a:ln>
            <a:effectLst/>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82"/>
                                        </p:tgtEl>
                                      </p:cBhvr>
                                    </p:animEffect>
                                    <p:set>
                                      <p:cBhvr>
                                        <p:cTn id="12" dur="1" fill="hold">
                                          <p:stCondLst>
                                            <p:cond delay="1999"/>
                                          </p:stCondLst>
                                        </p:cTn>
                                        <p:tgtEl>
                                          <p:spTgt spid="8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20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0"/>
                                        <p:tgtEl>
                                          <p:spTgt spid="5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20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2000"/>
                                        <p:tgtEl>
                                          <p:spTgt spid="1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20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2000"/>
                                        <p:tgtEl>
                                          <p:spTgt spid="1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up)">
                                      <p:cBhvr>
                                        <p:cTn id="40" dur="500"/>
                                        <p:tgtEl>
                                          <p:spTgt spid="43"/>
                                        </p:tgtEl>
                                      </p:cBhvr>
                                    </p:animEffect>
                                  </p:childTnLst>
                                </p:cTn>
                              </p:par>
                              <p:par>
                                <p:cTn id="41" presetID="10" presetClass="exit" presetSubtype="0" fill="hold" grpId="1" nodeType="withEffect">
                                  <p:stCondLst>
                                    <p:cond delay="0"/>
                                  </p:stCondLst>
                                  <p:childTnLst>
                                    <p:animEffect transition="out" filter="fade">
                                      <p:cBhvr>
                                        <p:cTn id="42" dur="2000"/>
                                        <p:tgtEl>
                                          <p:spTgt spid="158"/>
                                        </p:tgtEl>
                                      </p:cBhvr>
                                    </p:animEffect>
                                    <p:set>
                                      <p:cBhvr>
                                        <p:cTn id="43" dur="1" fill="hold">
                                          <p:stCondLst>
                                            <p:cond delay="1999"/>
                                          </p:stCondLst>
                                        </p:cTn>
                                        <p:tgtEl>
                                          <p:spTgt spid="15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fade">
                                      <p:cBhvr>
                                        <p:cTn id="46" dur="2000"/>
                                        <p:tgtEl>
                                          <p:spTgt spid="164"/>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3"/>
                                        </p:tgtEl>
                                      </p:cBhvr>
                                    </p:animEffect>
                                    <p:set>
                                      <p:cBhvr>
                                        <p:cTn id="63" dur="1" fill="hold">
                                          <p:stCondLst>
                                            <p:cond delay="499"/>
                                          </p:stCondLst>
                                        </p:cTn>
                                        <p:tgtEl>
                                          <p:spTgt spid="43"/>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86"/>
                                        </p:tgtEl>
                                      </p:cBhvr>
                                    </p:animEffect>
                                    <p:set>
                                      <p:cBhvr>
                                        <p:cTn id="86" dur="1" fill="hold">
                                          <p:stCondLst>
                                            <p:cond delay="1999"/>
                                          </p:stCondLst>
                                        </p:cTn>
                                        <p:tgtEl>
                                          <p:spTgt spid="8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500"/>
                                        <p:tgtEl>
                                          <p:spTgt spid="162"/>
                                        </p:tgtEl>
                                      </p:cBhvr>
                                    </p:animEffect>
                                  </p:childTnLst>
                                </p:cTn>
                              </p:par>
                              <p:par>
                                <p:cTn id="92" presetID="10"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0"/>
                                        <p:tgtEl>
                                          <p:spTgt spid="23"/>
                                        </p:tgtEl>
                                      </p:cBhvr>
                                    </p:animEffect>
                                  </p:childTnLst>
                                </p:cTn>
                              </p:par>
                              <p:par>
                                <p:cTn id="95" presetID="10"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2000"/>
                                        <p:tgtEl>
                                          <p:spTgt spid="22"/>
                                        </p:tgtEl>
                                      </p:cBhvr>
                                    </p:animEffect>
                                    <p:set>
                                      <p:cBhvr>
                                        <p:cTn id="102" dur="1" fill="hold">
                                          <p:stCondLst>
                                            <p:cond delay="1999"/>
                                          </p:stCondLst>
                                        </p:cTn>
                                        <p:tgtEl>
                                          <p:spTgt spid="2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23"/>
                                        </p:tgtEl>
                                      </p:cBhvr>
                                    </p:animEffect>
                                    <p:set>
                                      <p:cBhvr>
                                        <p:cTn id="105" dur="1" fill="hold">
                                          <p:stCondLst>
                                            <p:cond delay="1999"/>
                                          </p:stCondLst>
                                        </p:cTn>
                                        <p:tgtEl>
                                          <p:spTgt spid="2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162"/>
                                        </p:tgtEl>
                                      </p:cBhvr>
                                    </p:animEffect>
                                    <p:set>
                                      <p:cBhvr>
                                        <p:cTn id="108" dur="1" fill="hold">
                                          <p:stCondLst>
                                            <p:cond delay="1999"/>
                                          </p:stCondLst>
                                        </p:cTn>
                                        <p:tgtEl>
                                          <p:spTgt spid="162"/>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63"/>
                                        </p:tgtEl>
                                        <p:attrNameLst>
                                          <p:attrName>style.visibility</p:attrName>
                                        </p:attrNameLst>
                                      </p:cBhvr>
                                      <p:to>
                                        <p:strVal val="visible"/>
                                      </p:to>
                                    </p:set>
                                    <p:animEffect transition="in" filter="fade">
                                      <p:cBhvr>
                                        <p:cTn id="111" dur="2000"/>
                                        <p:tgtEl>
                                          <p:spTgt spid="163"/>
                                        </p:tgtEl>
                                      </p:cBhvr>
                                    </p:animEffect>
                                  </p:childTnLst>
                                </p:cTn>
                              </p:par>
                              <p:par>
                                <p:cTn id="112" presetID="10" presetClass="entr" presetSubtype="0" fill="hold" nodeType="withEffect">
                                  <p:stCondLst>
                                    <p:cond delay="0"/>
                                  </p:stCondLst>
                                  <p:childTnLst>
                                    <p:set>
                                      <p:cBhvr>
                                        <p:cTn id="113" dur="1" fill="hold">
                                          <p:stCondLst>
                                            <p:cond delay="0"/>
                                          </p:stCondLst>
                                        </p:cTn>
                                        <p:tgtEl>
                                          <p:spTgt spid="161"/>
                                        </p:tgtEl>
                                        <p:attrNameLst>
                                          <p:attrName>style.visibility</p:attrName>
                                        </p:attrNameLst>
                                      </p:cBhvr>
                                      <p:to>
                                        <p:strVal val="visible"/>
                                      </p:to>
                                    </p:set>
                                    <p:animEffect transition="in" filter="fade">
                                      <p:cBhvr>
                                        <p:cTn id="114" dur="2000"/>
                                        <p:tgtEl>
                                          <p:spTgt spid="161"/>
                                        </p:tgtEl>
                                      </p:cBhvr>
                                    </p:animEffect>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2000"/>
                                        <p:tgtEl>
                                          <p:spTgt spid="24"/>
                                        </p:tgtEl>
                                      </p:cBhvr>
                                    </p:animEffect>
                                  </p:childTnLst>
                                </p:cTn>
                              </p:par>
                              <p:par>
                                <p:cTn id="119" presetID="10"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000"/>
                                        <p:tgtEl>
                                          <p:spTgt spid="25"/>
                                        </p:tgtEl>
                                      </p:cBhvr>
                                    </p:animEffect>
                                  </p:childTnLst>
                                </p:cTn>
                              </p:par>
                            </p:childTnLst>
                          </p:cTn>
                        </p:par>
                        <p:par>
                          <p:cTn id="122" fill="hold">
                            <p:stCondLst>
                              <p:cond delay="4000"/>
                            </p:stCondLst>
                            <p:childTnLst>
                              <p:par>
                                <p:cTn id="123" presetID="10" presetClass="exit" presetSubtype="0" fill="hold" nodeType="afterEffect">
                                  <p:stCondLst>
                                    <p:cond delay="0"/>
                                  </p:stCondLst>
                                  <p:childTnLst>
                                    <p:animEffect transition="out" filter="fade">
                                      <p:cBhvr>
                                        <p:cTn id="124" dur="3000"/>
                                        <p:tgtEl>
                                          <p:spTgt spid="163"/>
                                        </p:tgtEl>
                                      </p:cBhvr>
                                    </p:animEffect>
                                    <p:set>
                                      <p:cBhvr>
                                        <p:cTn id="125" dur="1" fill="hold">
                                          <p:stCondLst>
                                            <p:cond delay="2999"/>
                                          </p:stCondLst>
                                        </p:cTn>
                                        <p:tgtEl>
                                          <p:spTgt spid="16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161"/>
                                        </p:tgtEl>
                                      </p:cBhvr>
                                    </p:animEffect>
                                    <p:set>
                                      <p:cBhvr>
                                        <p:cTn id="128" dur="1" fill="hold">
                                          <p:stCondLst>
                                            <p:cond delay="1999"/>
                                          </p:stCondLst>
                                        </p:cTn>
                                        <p:tgtEl>
                                          <p:spTgt spid="161"/>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28"/>
                                        </p:tgtEl>
                                      </p:cBhvr>
                                    </p:animEffect>
                                    <p:set>
                                      <p:cBhvr>
                                        <p:cTn id="131" dur="1" fill="hold">
                                          <p:stCondLst>
                                            <p:cond delay="1999"/>
                                          </p:stCondLst>
                                        </p:cTn>
                                        <p:tgtEl>
                                          <p:spTgt spid="28"/>
                                        </p:tgtEl>
                                        <p:attrNameLst>
                                          <p:attrName>style.visibility</p:attrName>
                                        </p:attrNameLst>
                                      </p:cBhvr>
                                      <p:to>
                                        <p:strVal val="hidden"/>
                                      </p:to>
                                    </p:set>
                                  </p:childTnLst>
                                </p:cTn>
                              </p:par>
                            </p:childTnLst>
                          </p:cTn>
                        </p:par>
                        <p:par>
                          <p:cTn id="132" fill="hold">
                            <p:stCondLst>
                              <p:cond delay="7000"/>
                            </p:stCondLst>
                            <p:childTnLst>
                              <p:par>
                                <p:cTn id="133" presetID="10" presetClass="entr" presetSubtype="0" fill="hold" grpId="0" nodeType="afterEffect">
                                  <p:stCondLst>
                                    <p:cond delay="0"/>
                                  </p:stCondLst>
                                  <p:childTnLst>
                                    <p:set>
                                      <p:cBhvr>
                                        <p:cTn id="134" dur="1" fill="hold">
                                          <p:stCondLst>
                                            <p:cond delay="0"/>
                                          </p:stCondLst>
                                        </p:cTn>
                                        <p:tgtEl>
                                          <p:spTgt spid="138"/>
                                        </p:tgtEl>
                                        <p:attrNameLst>
                                          <p:attrName>style.visibility</p:attrName>
                                        </p:attrNameLst>
                                      </p:cBhvr>
                                      <p:to>
                                        <p:strVal val="visible"/>
                                      </p:to>
                                    </p:set>
                                    <p:animEffect transition="in" filter="fade">
                                      <p:cBhvr>
                                        <p:cTn id="135" dur="2000"/>
                                        <p:tgtEl>
                                          <p:spTgt spid="13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47"/>
                                        </p:tgtEl>
                                        <p:attrNameLst>
                                          <p:attrName>style.visibility</p:attrName>
                                        </p:attrNameLst>
                                      </p:cBhvr>
                                      <p:to>
                                        <p:strVal val="visible"/>
                                      </p:to>
                                    </p:set>
                                    <p:animEffect transition="in" filter="fade">
                                      <p:cBhvr>
                                        <p:cTn id="138" dur="2000"/>
                                        <p:tgtEl>
                                          <p:spTgt spid="147"/>
                                        </p:tgtEl>
                                      </p:cBhvr>
                                    </p:animEffect>
                                  </p:childTnLst>
                                </p:cTn>
                              </p:par>
                              <p:par>
                                <p:cTn id="139" presetID="10" presetClass="entr" presetSubtype="0" fill="hold" nodeType="with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2000"/>
                                        <p:tgtEl>
                                          <p:spTgt spid="30"/>
                                        </p:tgtEl>
                                      </p:cBhvr>
                                    </p:animEffect>
                                  </p:childTnLst>
                                </p:cTn>
                              </p:par>
                              <p:par>
                                <p:cTn id="142" presetID="10" presetClass="entr" presetSubtype="0" fill="hold" nodeType="withEffect">
                                  <p:stCondLst>
                                    <p:cond delay="0"/>
                                  </p:stCondLst>
                                  <p:childTnLst>
                                    <p:set>
                                      <p:cBhvr>
                                        <p:cTn id="143" dur="1" fill="hold">
                                          <p:stCondLst>
                                            <p:cond delay="0"/>
                                          </p:stCondLst>
                                        </p:cTn>
                                        <p:tgtEl>
                                          <p:spTgt spid="3"/>
                                        </p:tgtEl>
                                        <p:attrNameLst>
                                          <p:attrName>style.visibility</p:attrName>
                                        </p:attrNameLst>
                                      </p:cBhvr>
                                      <p:to>
                                        <p:strVal val="visible"/>
                                      </p:to>
                                    </p:set>
                                    <p:animEffect transition="in" filter="fade">
                                      <p:cBhvr>
                                        <p:cTn id="144" dur="2000"/>
                                        <p:tgtEl>
                                          <p:spTgt spid="3"/>
                                        </p:tgtEl>
                                      </p:cBhvr>
                                    </p:animEffect>
                                  </p:childTnLst>
                                </p:cTn>
                              </p:par>
                              <p:par>
                                <p:cTn id="145" presetID="10" presetClass="entr" presetSubtype="0" fill="hold" nodeType="with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20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0" presetClass="path" presetSubtype="0" accel="50000" decel="50000" fill="hold" nodeType="clickEffect">
                                  <p:stCondLst>
                                    <p:cond delay="0"/>
                                  </p:stCondLst>
                                  <p:childTnLst>
                                    <p:animMotion origin="layout" path="M 0.00104 1.87876E-6 L 0.00104 -0.11361 L 0.40104 -0.11361 L 0.40104 0.07774 " pathEditMode="relative" rAng="0" ptsTypes="AAAA">
                                      <p:cBhvr>
                                        <p:cTn id="151" dur="2000" fill="hold"/>
                                        <p:tgtEl>
                                          <p:spTgt spid="26"/>
                                        </p:tgtEl>
                                        <p:attrNameLst>
                                          <p:attrName>ppt_x</p:attrName>
                                          <p:attrName>ppt_y</p:attrName>
                                        </p:attrNameLst>
                                      </p:cBhvr>
                                      <p:rCtr x="200" y="-18"/>
                                    </p:animMotion>
                                  </p:childTnLst>
                                </p:cTn>
                              </p:par>
                              <p:par>
                                <p:cTn id="152" presetID="10" presetClass="exit" presetSubtype="0" fill="hold" nodeType="withEffect">
                                  <p:stCondLst>
                                    <p:cond delay="0"/>
                                  </p:stCondLst>
                                  <p:childTnLst>
                                    <p:animEffect transition="out" filter="fade">
                                      <p:cBhvr>
                                        <p:cTn id="153" dur="2000"/>
                                        <p:tgtEl>
                                          <p:spTgt spid="20"/>
                                        </p:tgtEl>
                                      </p:cBhvr>
                                    </p:animEffect>
                                    <p:set>
                                      <p:cBhvr>
                                        <p:cTn id="154" dur="1" fill="hold">
                                          <p:stCondLst>
                                            <p:cond delay="1999"/>
                                          </p:stCondLst>
                                        </p:cTn>
                                        <p:tgtEl>
                                          <p:spTgt spid="20"/>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2000"/>
                                        <p:tgtEl>
                                          <p:spTgt spid="31"/>
                                        </p:tgtEl>
                                      </p:cBhvr>
                                    </p:animEffect>
                                  </p:childTnLst>
                                </p:cTn>
                              </p:par>
                            </p:childTnLst>
                          </p:cTn>
                        </p:par>
                        <p:par>
                          <p:cTn id="158" fill="hold">
                            <p:stCondLst>
                              <p:cond delay="2000"/>
                            </p:stCondLst>
                            <p:childTnLst>
                              <p:par>
                                <p:cTn id="159" presetID="42" presetClass="path" presetSubtype="0" accel="50000" decel="50000" fill="hold" nodeType="afterEffect">
                                  <p:stCondLst>
                                    <p:cond delay="0"/>
                                  </p:stCondLst>
                                  <p:childTnLst>
                                    <p:animMotion origin="layout" path="M 0.4007 0.07774 L 0.4007 0.17769 " pathEditMode="relative" rAng="0" ptsTypes="AA">
                                      <p:cBhvr>
                                        <p:cTn id="160" dur="500" fill="hold"/>
                                        <p:tgtEl>
                                          <p:spTgt spid="26"/>
                                        </p:tgtEl>
                                        <p:attrNameLst>
                                          <p:attrName>ppt_x</p:attrName>
                                          <p:attrName>ppt_y</p:attrName>
                                        </p:attrNameLst>
                                      </p:cBhvr>
                                      <p:rCtr x="0" y="50"/>
                                    </p:animMotion>
                                  </p:childTnLst>
                                </p:cTn>
                              </p:par>
                              <p:par>
                                <p:cTn id="161" presetID="10" presetClass="entr" presetSubtype="0" fill="hold" nodeType="with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fade">
                                      <p:cBhvr>
                                        <p:cTn id="163" dur="1000"/>
                                        <p:tgtEl>
                                          <p:spTgt spid="32"/>
                                        </p:tgtEl>
                                      </p:cBhvr>
                                    </p:animEffect>
                                  </p:childTnLst>
                                </p:cTn>
                              </p:par>
                            </p:childTnLst>
                          </p:cTn>
                        </p:par>
                        <p:par>
                          <p:cTn id="164" fill="hold">
                            <p:stCondLst>
                              <p:cond delay="3000"/>
                            </p:stCondLst>
                            <p:childTnLst>
                              <p:par>
                                <p:cTn id="165" presetID="0" presetClass="path" presetSubtype="0" accel="50000" decel="50000" fill="hold" nodeType="afterEffect">
                                  <p:stCondLst>
                                    <p:cond delay="0"/>
                                  </p:stCondLst>
                                  <p:childTnLst>
                                    <p:animMotion origin="layout" path="M 0.4007 0.17769 L 0.4007 0.36534 L 0.00174 0.36534 L 0.00174 0.27649 " pathEditMode="relative" rAng="0" ptsTypes="AAAA">
                                      <p:cBhvr>
                                        <p:cTn id="166" dur="3000" fill="hold"/>
                                        <p:tgtEl>
                                          <p:spTgt spid="26"/>
                                        </p:tgtEl>
                                        <p:attrNameLst>
                                          <p:attrName>ppt_x</p:attrName>
                                          <p:attrName>ppt_y</p:attrName>
                                        </p:attrNameLst>
                                      </p:cBhvr>
                                      <p:rCtr x="-199" y="94"/>
                                    </p:animMotion>
                                  </p:childTnLst>
                                </p:cTn>
                              </p:par>
                            </p:childTnLst>
                          </p:cTn>
                        </p:par>
                        <p:par>
                          <p:cTn id="167" fill="hold">
                            <p:stCondLst>
                              <p:cond delay="6000"/>
                            </p:stCondLst>
                            <p:childTnLst>
                              <p:par>
                                <p:cTn id="168" presetID="10" presetClass="exit" presetSubtype="0" fill="hold" nodeType="afterEffect">
                                  <p:stCondLst>
                                    <p:cond delay="0"/>
                                  </p:stCondLst>
                                  <p:childTnLst>
                                    <p:animEffect transition="out" filter="fade">
                                      <p:cBhvr>
                                        <p:cTn id="169" dur="2000"/>
                                        <p:tgtEl>
                                          <p:spTgt spid="21"/>
                                        </p:tgtEl>
                                      </p:cBhvr>
                                    </p:animEffect>
                                    <p:set>
                                      <p:cBhvr>
                                        <p:cTn id="170" dur="1" fill="hold">
                                          <p:stCondLst>
                                            <p:cond delay="1999"/>
                                          </p:stCondLst>
                                        </p:cTn>
                                        <p:tgtEl>
                                          <p:spTgt spid="21"/>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2000"/>
                                        <p:tgtEl>
                                          <p:spTgt spid="26"/>
                                        </p:tgtEl>
                                      </p:cBhvr>
                                    </p:animEffect>
                                    <p:set>
                                      <p:cBhvr>
                                        <p:cTn id="173"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27" grpId="0" animBg="1"/>
      <p:bldP spid="144" grpId="0" animBg="1"/>
      <p:bldP spid="82" grpId="0" animBg="1"/>
      <p:bldP spid="82" grpId="1" animBg="1"/>
      <p:bldP spid="138" grpId="0" animBg="1"/>
      <p:bldP spid="147" grpId="0" animBg="1"/>
      <p:bldP spid="158" grpId="0"/>
      <p:bldP spid="158" grpId="1"/>
      <p:bldP spid="1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50700" y="0"/>
            <a:ext cx="7767638" cy="1141413"/>
          </a:xfrm>
        </p:spPr>
        <p:txBody>
          <a:bodyPr/>
          <a:lstStyle/>
          <a:p>
            <a:pPr algn="ctr"/>
            <a:r>
              <a:rPr lang="nb-NO" dirty="0"/>
              <a:t>Solcelle</a:t>
            </a:r>
            <a:br>
              <a:rPr lang="nb-NO" dirty="0"/>
            </a:br>
            <a:r>
              <a:rPr lang="nb-NO" sz="2400" dirty="0"/>
              <a:t>https://en.wikipedia.org/wiki/Solar_cell</a:t>
            </a:r>
            <a:endParaRPr lang="nb-NO" dirty="0"/>
          </a:p>
        </p:txBody>
      </p:sp>
      <p:pic>
        <p:nvPicPr>
          <p:cNvPr id="166914" name="Picture 2" descr="https://upload.wikimedia.org/wikipedia/commons/thumb/d/d7/Silicon_Solar_cell_structure_and_mechanism.svg/800px-Silicon_Solar_cell_structure_and_mechanism.svg.png"/>
          <p:cNvPicPr>
            <a:picLocks noChangeAspect="1" noChangeArrowheads="1"/>
          </p:cNvPicPr>
          <p:nvPr/>
        </p:nvPicPr>
        <p:blipFill>
          <a:blip r:embed="rId3"/>
          <a:srcRect/>
          <a:stretch>
            <a:fillRect/>
          </a:stretch>
        </p:blipFill>
        <p:spPr bwMode="auto">
          <a:xfrm>
            <a:off x="1222700" y="1187400"/>
            <a:ext cx="7419975" cy="55626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fade">
                                      <p:cBhvr>
                                        <p:cTn id="7" dur="20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1720" y="61278"/>
            <a:ext cx="8229600" cy="1143000"/>
          </a:xfrm>
        </p:spPr>
        <p:txBody>
          <a:bodyPr/>
          <a:lstStyle/>
          <a:p>
            <a:pPr algn="ctr"/>
            <a:r>
              <a:rPr lang="nb-NO" dirty="0"/>
              <a:t>Problemløsning</a:t>
            </a:r>
          </a:p>
        </p:txBody>
      </p:sp>
      <p:sp>
        <p:nvSpPr>
          <p:cNvPr id="3" name="Plassholder for innhold 2"/>
          <p:cNvSpPr>
            <a:spLocks noGrp="1"/>
          </p:cNvSpPr>
          <p:nvPr>
            <p:ph idx="1"/>
          </p:nvPr>
        </p:nvSpPr>
        <p:spPr>
          <a:xfrm>
            <a:off x="1025385" y="1577187"/>
            <a:ext cx="8229600" cy="4122256"/>
          </a:xfrm>
        </p:spPr>
        <p:txBody>
          <a:bodyPr/>
          <a:lstStyle/>
          <a:p>
            <a:pPr>
              <a:buNone/>
            </a:pPr>
            <a:r>
              <a:rPr lang="nb-NO" dirty="0"/>
              <a:t>Problemløsning i </a:t>
            </a:r>
            <a:r>
              <a:rPr lang="nb-NO"/>
              <a:t>daglig livet</a:t>
            </a:r>
            <a:br>
              <a:rPr lang="nb-NO"/>
            </a:br>
            <a:br>
              <a:rPr lang="nb-NO"/>
            </a:br>
            <a:br>
              <a:rPr lang="nb-NO"/>
            </a:br>
            <a:br>
              <a:rPr lang="nb-NO"/>
            </a:br>
            <a:endParaRPr lang="nb-NO" dirty="0"/>
          </a:p>
          <a:p>
            <a:pPr>
              <a:buNone/>
            </a:pPr>
            <a:endParaRPr lang="nb-NO" dirty="0"/>
          </a:p>
          <a:p>
            <a:pPr>
              <a:buNone/>
            </a:pPr>
            <a:endParaRPr lang="nb-NO" dirty="0"/>
          </a:p>
          <a:p>
            <a:pPr>
              <a:buNone/>
            </a:pPr>
            <a:endParaRPr lang="nb-NO" dirty="0"/>
          </a:p>
          <a:p>
            <a:pPr>
              <a:buNone/>
            </a:pPr>
            <a:r>
              <a:rPr lang="nb-NO" dirty="0"/>
              <a:t>Problemløsning i læreboka</a:t>
            </a:r>
          </a:p>
        </p:txBody>
      </p:sp>
      <p:sp>
        <p:nvSpPr>
          <p:cNvPr id="4" name="Rektangel 3"/>
          <p:cNvSpPr/>
          <p:nvPr/>
        </p:nvSpPr>
        <p:spPr>
          <a:xfrm>
            <a:off x="1162800" y="202692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dirty="0"/>
              <a:t>Kjent utgangspunkt</a:t>
            </a:r>
          </a:p>
        </p:txBody>
      </p:sp>
      <p:sp>
        <p:nvSpPr>
          <p:cNvPr id="5" name="Pil høyre 4"/>
          <p:cNvSpPr/>
          <p:nvPr/>
        </p:nvSpPr>
        <p:spPr>
          <a:xfrm>
            <a:off x="3174480" y="2247900"/>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6" name="Rektangel 5"/>
          <p:cNvSpPr/>
          <p:nvPr/>
        </p:nvSpPr>
        <p:spPr>
          <a:xfrm>
            <a:off x="6763500" y="202692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Kjent ønsket </a:t>
            </a:r>
            <a:br>
              <a:rPr lang="nb-NO" dirty="0"/>
            </a:br>
            <a:r>
              <a:rPr lang="nb-NO" dirty="0"/>
              <a:t>resultat</a:t>
            </a:r>
          </a:p>
        </p:txBody>
      </p:sp>
      <p:sp>
        <p:nvSpPr>
          <p:cNvPr id="7" name="Pil høyre 6"/>
          <p:cNvSpPr/>
          <p:nvPr/>
        </p:nvSpPr>
        <p:spPr>
          <a:xfrm>
            <a:off x="5978640" y="2247900"/>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8" name="Rektangel 7"/>
          <p:cNvSpPr/>
          <p:nvPr/>
        </p:nvSpPr>
        <p:spPr>
          <a:xfrm>
            <a:off x="3959340" y="2026920"/>
            <a:ext cx="2011680" cy="1036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dirty="0"/>
              <a:t>Ukjent løsning</a:t>
            </a:r>
          </a:p>
        </p:txBody>
      </p:sp>
      <p:sp>
        <p:nvSpPr>
          <p:cNvPr id="9" name="Rektangel 8"/>
          <p:cNvSpPr/>
          <p:nvPr/>
        </p:nvSpPr>
        <p:spPr>
          <a:xfrm>
            <a:off x="1162800" y="432054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dirty="0"/>
              <a:t>Kjent utgangspunkt</a:t>
            </a:r>
          </a:p>
        </p:txBody>
      </p:sp>
      <p:sp>
        <p:nvSpPr>
          <p:cNvPr id="10" name="Pil høyre 9"/>
          <p:cNvSpPr/>
          <p:nvPr/>
        </p:nvSpPr>
        <p:spPr>
          <a:xfrm>
            <a:off x="3174480" y="4541520"/>
            <a:ext cx="784860" cy="716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p:cNvSpPr/>
          <p:nvPr/>
        </p:nvSpPr>
        <p:spPr>
          <a:xfrm>
            <a:off x="6763500" y="4320540"/>
            <a:ext cx="2011680" cy="1036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dirty="0"/>
              <a:t>Ukjent resultat</a:t>
            </a:r>
          </a:p>
        </p:txBody>
      </p:sp>
      <p:sp>
        <p:nvSpPr>
          <p:cNvPr id="12" name="Pil høyre 11"/>
          <p:cNvSpPr/>
          <p:nvPr/>
        </p:nvSpPr>
        <p:spPr>
          <a:xfrm>
            <a:off x="5978640" y="4541520"/>
            <a:ext cx="784860" cy="716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b-NO"/>
          </a:p>
        </p:txBody>
      </p:sp>
      <p:sp>
        <p:nvSpPr>
          <p:cNvPr id="13" name="Rektangel 12"/>
          <p:cNvSpPr/>
          <p:nvPr/>
        </p:nvSpPr>
        <p:spPr>
          <a:xfrm>
            <a:off x="3959340" y="4320540"/>
            <a:ext cx="2011680" cy="1036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dirty="0"/>
              <a:t>Bruke kjent</a:t>
            </a:r>
            <a:br>
              <a:rPr lang="nb-NO" sz="2000" dirty="0"/>
            </a:br>
            <a:r>
              <a:rPr lang="nb-NO" sz="2000" dirty="0"/>
              <a:t>løsningsmetode</a:t>
            </a:r>
          </a:p>
        </p:txBody>
      </p:sp>
      <p:sp>
        <p:nvSpPr>
          <p:cNvPr id="14" name="TekstSylinder 13"/>
          <p:cNvSpPr txBox="1"/>
          <p:nvPr/>
        </p:nvSpPr>
        <p:spPr>
          <a:xfrm>
            <a:off x="1170127" y="5893960"/>
            <a:ext cx="7175619" cy="400110"/>
          </a:xfrm>
          <a:prstGeom prst="rect">
            <a:avLst/>
          </a:prstGeom>
          <a:noFill/>
        </p:spPr>
        <p:txBody>
          <a:bodyPr wrap="none" rtlCol="0">
            <a:spAutoFit/>
          </a:bodyPr>
          <a:lstStyle/>
          <a:p>
            <a:r>
              <a:rPr lang="nb-NO" sz="2000" dirty="0">
                <a:solidFill>
                  <a:schemeClr val="tx1"/>
                </a:solidFill>
                <a:hlinkClick r:id="rId3"/>
              </a:rPr>
              <a:t>http://ericmazur.com/videos.php</a:t>
            </a:r>
            <a:r>
              <a:rPr lang="nb-NO" sz="2000" dirty="0">
                <a:solidFill>
                  <a:schemeClr val="tx1"/>
                </a:solidFill>
              </a:rPr>
              <a:t> - ”The </a:t>
            </a:r>
            <a:r>
              <a:rPr lang="nb-NO" sz="2000" dirty="0" err="1">
                <a:solidFill>
                  <a:schemeClr val="tx1"/>
                </a:solidFill>
              </a:rPr>
              <a:t>silent</a:t>
            </a:r>
            <a:r>
              <a:rPr lang="nb-NO" sz="2000" dirty="0">
                <a:solidFill>
                  <a:schemeClr val="tx1"/>
                </a:solidFill>
              </a:rPr>
              <a:t> killer </a:t>
            </a:r>
            <a:r>
              <a:rPr lang="nb-NO" sz="2000" dirty="0" err="1">
                <a:solidFill>
                  <a:schemeClr val="tx1"/>
                </a:solidFill>
              </a:rPr>
              <a:t>of</a:t>
            </a:r>
            <a:r>
              <a:rPr lang="nb-NO" sz="2000" dirty="0">
                <a:solidFill>
                  <a:schemeClr val="tx1"/>
                </a:solidFill>
              </a:rPr>
              <a:t> </a:t>
            </a:r>
            <a:r>
              <a:rPr lang="nb-NO" sz="2000" dirty="0" err="1">
                <a:solidFill>
                  <a:schemeClr val="tx1"/>
                </a:solidFill>
              </a:rPr>
              <a:t>learning</a:t>
            </a:r>
            <a:r>
              <a:rPr lang="nb-NO" sz="2000" dirty="0">
                <a:solidFill>
                  <a:schemeClr val="tx1"/>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bwMode="auto">
          <a:xfrm>
            <a:off x="613186" y="0"/>
            <a:ext cx="8530814" cy="685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pPr>
            <a:endParaRPr kumimoji="0" lang="nb-NO" sz="2400" b="0" i="0" u="none" strike="noStrike" cap="none" normalizeH="0" baseline="0">
              <a:ln>
                <a:noFill/>
              </a:ln>
              <a:solidFill>
                <a:schemeClr val="bg1"/>
              </a:solidFill>
              <a:effectLst/>
              <a:latin typeface="Times" pitchFamily="16" charset="0"/>
            </a:endParaRPr>
          </a:p>
        </p:txBody>
      </p:sp>
      <p:sp>
        <p:nvSpPr>
          <p:cNvPr id="2" name="Tittel 1"/>
          <p:cNvSpPr>
            <a:spLocks noGrp="1"/>
          </p:cNvSpPr>
          <p:nvPr>
            <p:ph type="title"/>
          </p:nvPr>
        </p:nvSpPr>
        <p:spPr>
          <a:xfrm>
            <a:off x="1079500" y="2239458"/>
            <a:ext cx="7767638" cy="1141413"/>
          </a:xfrm>
        </p:spPr>
        <p:txBody>
          <a:bodyPr/>
          <a:lstStyle/>
          <a:p>
            <a:pPr algn="ctr"/>
            <a:r>
              <a:rPr lang="nb-NO" dirty="0"/>
              <a:t>Kort </a:t>
            </a:r>
            <a:r>
              <a:rPr lang="nb-NO" dirty="0" err="1"/>
              <a:t>intro</a:t>
            </a:r>
            <a:r>
              <a:rPr lang="nb-NO" dirty="0"/>
              <a:t> til solceller</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207819"/>
            <a:ext cx="7767638" cy="762000"/>
          </a:xfrm>
        </p:spPr>
        <p:txBody>
          <a:bodyPr/>
          <a:lstStyle/>
          <a:p>
            <a:pPr algn="ctr"/>
            <a:r>
              <a:rPr lang="nb-NO" dirty="0"/>
              <a:t>Solceller</a:t>
            </a:r>
          </a:p>
        </p:txBody>
      </p:sp>
      <p:pic>
        <p:nvPicPr>
          <p:cNvPr id="37894" name="Picture 6" descr="http://www.szshxzy.com/my/bookpic/20086312185071841.jpg"/>
          <p:cNvPicPr>
            <a:picLocks noChangeAspect="1" noChangeArrowheads="1"/>
          </p:cNvPicPr>
          <p:nvPr/>
        </p:nvPicPr>
        <p:blipFill>
          <a:blip r:embed="rId3" cstate="print"/>
          <a:srcRect l="17619" t="8207" r="20667" b="8365"/>
          <a:stretch>
            <a:fillRect/>
          </a:stretch>
        </p:blipFill>
        <p:spPr bwMode="auto">
          <a:xfrm>
            <a:off x="689181" y="828539"/>
            <a:ext cx="3412259" cy="3459651"/>
          </a:xfrm>
          <a:prstGeom prst="rect">
            <a:avLst/>
          </a:prstGeom>
          <a:noFill/>
        </p:spPr>
      </p:pic>
      <p:pic>
        <p:nvPicPr>
          <p:cNvPr id="65538" name="Picture 2" descr="Solar panel array as the roof on a house"/>
          <p:cNvPicPr>
            <a:picLocks noChangeAspect="1" noChangeArrowheads="1"/>
          </p:cNvPicPr>
          <p:nvPr/>
        </p:nvPicPr>
        <p:blipFill>
          <a:blip r:embed="rId4" cstate="print"/>
          <a:srcRect/>
          <a:stretch>
            <a:fillRect/>
          </a:stretch>
        </p:blipFill>
        <p:spPr bwMode="auto">
          <a:xfrm>
            <a:off x="4254319" y="916384"/>
            <a:ext cx="4417184" cy="3267652"/>
          </a:xfrm>
          <a:prstGeom prst="rect">
            <a:avLst/>
          </a:prstGeom>
          <a:noFill/>
        </p:spPr>
      </p:pic>
      <p:pic>
        <p:nvPicPr>
          <p:cNvPr id="65540" name="Picture 4" descr="http://ndla.no/sites/default/files/images/syb72318.jpg">
            <a:hlinkClick r:id="rId5"/>
          </p:cNvPr>
          <p:cNvPicPr>
            <a:picLocks noChangeAspect="1" noChangeArrowheads="1"/>
          </p:cNvPicPr>
          <p:nvPr/>
        </p:nvPicPr>
        <p:blipFill>
          <a:blip r:embed="rId6" cstate="print"/>
          <a:srcRect l="19712" t="39680" r="20351" b="17742"/>
          <a:stretch>
            <a:fillRect/>
          </a:stretch>
        </p:blipFill>
        <p:spPr bwMode="auto">
          <a:xfrm>
            <a:off x="2355273" y="4281054"/>
            <a:ext cx="5223163" cy="243839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2000"/>
                                        <p:tgtEl>
                                          <p:spTgt spid="378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fade">
                                      <p:cBhvr>
                                        <p:cTn id="12" dur="2000"/>
                                        <p:tgtEl>
                                          <p:spTgt spid="655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38"/>
                                        </p:tgtEl>
                                        <p:attrNameLst>
                                          <p:attrName>style.visibility</p:attrName>
                                        </p:attrNameLst>
                                      </p:cBhvr>
                                      <p:to>
                                        <p:strVal val="visible"/>
                                      </p:to>
                                    </p:set>
                                    <p:animEffect transition="in" filter="fade">
                                      <p:cBhvr>
                                        <p:cTn id="17"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7308" y="365760"/>
            <a:ext cx="7767638" cy="937451"/>
          </a:xfrm>
        </p:spPr>
        <p:txBody>
          <a:bodyPr/>
          <a:lstStyle/>
          <a:p>
            <a:pPr algn="ctr">
              <a:lnSpc>
                <a:spcPct val="100000"/>
              </a:lnSpc>
            </a:pPr>
            <a:r>
              <a:rPr lang="nb-NO" dirty="0"/>
              <a:t>Sol og vind AS</a:t>
            </a:r>
            <a:br>
              <a:rPr lang="nb-NO" dirty="0"/>
            </a:br>
            <a:r>
              <a:rPr lang="nb-NO" sz="2000" dirty="0"/>
              <a:t>Skandinavias største bygningsintegrerte solcelleanlegg på 1260 m</a:t>
            </a:r>
            <a:r>
              <a:rPr lang="nb-NO" sz="2000" baseline="30000" dirty="0"/>
              <a:t>2</a:t>
            </a:r>
            <a:endParaRPr lang="nb-NO" baseline="30000" dirty="0"/>
          </a:p>
        </p:txBody>
      </p:sp>
      <p:pic>
        <p:nvPicPr>
          <p:cNvPr id="1026" name="Picture 2" descr="https://scontent-b-ams.xx.fbcdn.net/hphotos-xpa1/v/t1.0-9/1622857_1421569594650958_115547711415178077_n.jpg?oh=c5eec80527e68ca77b3cef190d5cedd0&amp;oe=54C4A19A"/>
          <p:cNvPicPr>
            <a:picLocks noChangeAspect="1" noChangeArrowheads="1"/>
          </p:cNvPicPr>
          <p:nvPr/>
        </p:nvPicPr>
        <p:blipFill>
          <a:blip r:embed="rId2" cstate="print"/>
          <a:srcRect/>
          <a:stretch>
            <a:fillRect/>
          </a:stretch>
        </p:blipFill>
        <p:spPr bwMode="auto">
          <a:xfrm>
            <a:off x="1109472" y="1538326"/>
            <a:ext cx="7522464" cy="4513478"/>
          </a:xfrm>
          <a:prstGeom prst="rect">
            <a:avLst/>
          </a:prstGeom>
          <a:noFill/>
        </p:spPr>
      </p:pic>
      <p:sp>
        <p:nvSpPr>
          <p:cNvPr id="6" name="TekstSylinder 5"/>
          <p:cNvSpPr txBox="1"/>
          <p:nvPr/>
        </p:nvSpPr>
        <p:spPr>
          <a:xfrm>
            <a:off x="1158240" y="1853184"/>
            <a:ext cx="3074303" cy="923330"/>
          </a:xfrm>
          <a:prstGeom prst="rect">
            <a:avLst/>
          </a:prstGeom>
          <a:noFill/>
        </p:spPr>
        <p:txBody>
          <a:bodyPr wrap="none" rtlCol="0">
            <a:spAutoFit/>
          </a:bodyPr>
          <a:lstStyle/>
          <a:p>
            <a:r>
              <a:rPr lang="nb-NO" sz="1800" dirty="0">
                <a:solidFill>
                  <a:schemeClr val="tx1"/>
                </a:solidFill>
              </a:rPr>
              <a:t>Årlig produksjon 115 000 kWh</a:t>
            </a:r>
          </a:p>
          <a:p>
            <a:r>
              <a:rPr lang="nb-NO" sz="1800" dirty="0">
                <a:solidFill>
                  <a:schemeClr val="tx1"/>
                </a:solidFill>
              </a:rPr>
              <a:t>Offisiell åpning 26. sept. 2014</a:t>
            </a:r>
            <a:br>
              <a:rPr lang="nb-NO" sz="1800" dirty="0">
                <a:solidFill>
                  <a:schemeClr val="tx1"/>
                </a:solidFill>
              </a:rPr>
            </a:br>
            <a:r>
              <a:rPr lang="nb-NO" sz="1800" dirty="0">
                <a:solidFill>
                  <a:schemeClr val="tx1"/>
                </a:solidFill>
              </a:rPr>
              <a:t>Kostnad 7,8 mill</a:t>
            </a:r>
          </a:p>
        </p:txBody>
      </p:sp>
      <p:sp>
        <p:nvSpPr>
          <p:cNvPr id="7" name="TekstSylinder 6"/>
          <p:cNvSpPr txBox="1"/>
          <p:nvPr/>
        </p:nvSpPr>
        <p:spPr>
          <a:xfrm>
            <a:off x="1158240" y="1524000"/>
            <a:ext cx="1935145" cy="369332"/>
          </a:xfrm>
          <a:prstGeom prst="rect">
            <a:avLst/>
          </a:prstGeom>
          <a:noFill/>
        </p:spPr>
        <p:txBody>
          <a:bodyPr wrap="none" rtlCol="0">
            <a:spAutoFit/>
          </a:bodyPr>
          <a:lstStyle/>
          <a:p>
            <a:r>
              <a:rPr lang="nb-NO" sz="1800" dirty="0">
                <a:solidFill>
                  <a:schemeClr val="tx1"/>
                </a:solidFill>
              </a:rPr>
              <a:t>1690 solcelleplater</a:t>
            </a:r>
          </a:p>
        </p:txBody>
      </p:sp>
      <p:sp>
        <p:nvSpPr>
          <p:cNvPr id="8" name="TekstSylinder 7"/>
          <p:cNvSpPr txBox="1"/>
          <p:nvPr/>
        </p:nvSpPr>
        <p:spPr>
          <a:xfrm>
            <a:off x="6083808" y="6169152"/>
            <a:ext cx="2508251" cy="461665"/>
          </a:xfrm>
          <a:prstGeom prst="rect">
            <a:avLst/>
          </a:prstGeom>
          <a:noFill/>
        </p:spPr>
        <p:txBody>
          <a:bodyPr wrap="none" rtlCol="0">
            <a:spAutoFit/>
          </a:bodyPr>
          <a:lstStyle/>
          <a:p>
            <a:r>
              <a:rPr lang="nb-NO" dirty="0" err="1">
                <a:solidFill>
                  <a:schemeClr val="tx1"/>
                </a:solidFill>
              </a:rPr>
              <a:t>www.sologvind.no</a:t>
            </a:r>
            <a:endParaRPr lang="nb-NO"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0" y="370704"/>
            <a:ext cx="7767638" cy="1075037"/>
          </a:xfrm>
        </p:spPr>
        <p:txBody>
          <a:bodyPr/>
          <a:lstStyle/>
          <a:p>
            <a:pPr algn="ctr"/>
            <a:r>
              <a:rPr lang="nb-NO" dirty="0"/>
              <a:t>Sola</a:t>
            </a:r>
          </a:p>
        </p:txBody>
      </p:sp>
      <p:pic>
        <p:nvPicPr>
          <p:cNvPr id="11265" name="Picture 1"/>
          <p:cNvPicPr>
            <a:picLocks noChangeAspect="1" noChangeArrowheads="1"/>
          </p:cNvPicPr>
          <p:nvPr/>
        </p:nvPicPr>
        <p:blipFill>
          <a:blip r:embed="rId3" cstate="print"/>
          <a:srcRect/>
          <a:stretch>
            <a:fillRect/>
          </a:stretch>
        </p:blipFill>
        <p:spPr bwMode="auto">
          <a:xfrm>
            <a:off x="1175309" y="1957659"/>
            <a:ext cx="7449708" cy="3548821"/>
          </a:xfrm>
          <a:prstGeom prst="rect">
            <a:avLst/>
          </a:prstGeom>
          <a:noFill/>
          <a:ln w="9525">
            <a:noFill/>
            <a:miter lim="800000"/>
            <a:headEnd/>
            <a:tailEnd/>
          </a:ln>
        </p:spPr>
      </p:pic>
      <p:sp>
        <p:nvSpPr>
          <p:cNvPr id="6" name="TekstSylinder 5"/>
          <p:cNvSpPr txBox="1"/>
          <p:nvPr/>
        </p:nvSpPr>
        <p:spPr>
          <a:xfrm>
            <a:off x="1507523" y="1519881"/>
            <a:ext cx="1842171" cy="461665"/>
          </a:xfrm>
          <a:prstGeom prst="rect">
            <a:avLst/>
          </a:prstGeom>
          <a:noFill/>
        </p:spPr>
        <p:txBody>
          <a:bodyPr wrap="none" rtlCol="0">
            <a:spAutoFit/>
          </a:bodyPr>
          <a:lstStyle/>
          <a:p>
            <a:r>
              <a:rPr lang="nb-NO" dirty="0">
                <a:solidFill>
                  <a:schemeClr val="tx1"/>
                </a:solidFill>
              </a:rPr>
              <a:t>63,1 MW/m</a:t>
            </a:r>
            <a:r>
              <a:rPr lang="nb-NO" baseline="30000" dirty="0">
                <a:solidFill>
                  <a:schemeClr val="tx1"/>
                </a:solidFill>
              </a:rPr>
              <a:t>2</a:t>
            </a:r>
          </a:p>
        </p:txBody>
      </p:sp>
      <p:sp>
        <p:nvSpPr>
          <p:cNvPr id="7" name="TekstSylinder 6"/>
          <p:cNvSpPr txBox="1"/>
          <p:nvPr/>
        </p:nvSpPr>
        <p:spPr>
          <a:xfrm>
            <a:off x="5622324" y="1519881"/>
            <a:ext cx="1824538" cy="461665"/>
          </a:xfrm>
          <a:prstGeom prst="rect">
            <a:avLst/>
          </a:prstGeom>
          <a:noFill/>
        </p:spPr>
        <p:txBody>
          <a:bodyPr wrap="none" rtlCol="0">
            <a:spAutoFit/>
          </a:bodyPr>
          <a:lstStyle/>
          <a:p>
            <a:r>
              <a:rPr lang="nb-NO" dirty="0">
                <a:solidFill>
                  <a:schemeClr val="tx1"/>
                </a:solidFill>
              </a:rPr>
              <a:t>1,367 kW/m</a:t>
            </a:r>
            <a:r>
              <a:rPr lang="nb-NO" baseline="30000" dirty="0">
                <a:solidFill>
                  <a:schemeClr val="tx1"/>
                </a:solidFill>
              </a:rPr>
              <a:t>2</a:t>
            </a:r>
          </a:p>
        </p:txBody>
      </p:sp>
      <p:sp>
        <p:nvSpPr>
          <p:cNvPr id="8" name="TekstSylinder 7"/>
          <p:cNvSpPr txBox="1"/>
          <p:nvPr/>
        </p:nvSpPr>
        <p:spPr>
          <a:xfrm>
            <a:off x="1853514" y="3299254"/>
            <a:ext cx="872355" cy="369332"/>
          </a:xfrm>
          <a:prstGeom prst="rect">
            <a:avLst/>
          </a:prstGeom>
          <a:noFill/>
        </p:spPr>
        <p:txBody>
          <a:bodyPr wrap="none" rtlCol="0">
            <a:spAutoFit/>
          </a:bodyPr>
          <a:lstStyle/>
          <a:p>
            <a:r>
              <a:rPr lang="nb-NO" sz="1800" dirty="0">
                <a:solidFill>
                  <a:schemeClr val="tx1"/>
                </a:solidFill>
              </a:rPr>
              <a:t>6000</a:t>
            </a:r>
            <a:r>
              <a:rPr lang="nb-NO" sz="1800" dirty="0">
                <a:solidFill>
                  <a:schemeClr val="tx1"/>
                </a:solidFill>
                <a:latin typeface="Times New Roman"/>
                <a:cs typeface="Times New Roman"/>
              </a:rPr>
              <a:t>ºC</a:t>
            </a:r>
            <a:endParaRPr lang="nb-NO" sz="1800" dirty="0">
              <a:solidFill>
                <a:schemeClr val="tx1"/>
              </a:solidFill>
            </a:endParaRPr>
          </a:p>
        </p:txBody>
      </p:sp>
      <p:sp>
        <p:nvSpPr>
          <p:cNvPr id="9" name="TekstSylinder 8"/>
          <p:cNvSpPr txBox="1"/>
          <p:nvPr/>
        </p:nvSpPr>
        <p:spPr>
          <a:xfrm>
            <a:off x="2385109" y="5523469"/>
            <a:ext cx="5854680" cy="1323439"/>
          </a:xfrm>
          <a:prstGeom prst="rect">
            <a:avLst/>
          </a:prstGeom>
          <a:noFill/>
        </p:spPr>
        <p:txBody>
          <a:bodyPr wrap="none" rtlCol="0">
            <a:spAutoFit/>
          </a:bodyPr>
          <a:lstStyle/>
          <a:p>
            <a:pPr algn="ctr"/>
            <a:r>
              <a:rPr lang="nb-NO" sz="2000" dirty="0" err="1">
                <a:solidFill>
                  <a:srgbClr val="FF0000"/>
                </a:solidFill>
              </a:rPr>
              <a:t>Instrålt</a:t>
            </a:r>
            <a:r>
              <a:rPr lang="nb-NO" sz="2000" dirty="0">
                <a:solidFill>
                  <a:srgbClr val="FF0000"/>
                </a:solidFill>
              </a:rPr>
              <a:t> effekt rett over atmosfæren: 1,367 kW/m</a:t>
            </a:r>
            <a:r>
              <a:rPr lang="nb-NO" sz="2000" baseline="30000" dirty="0">
                <a:solidFill>
                  <a:srgbClr val="FF0000"/>
                </a:solidFill>
              </a:rPr>
              <a:t>2  </a:t>
            </a:r>
            <a:br>
              <a:rPr lang="nb-NO" sz="2000" dirty="0">
                <a:solidFill>
                  <a:srgbClr val="FF0000"/>
                </a:solidFill>
              </a:rPr>
            </a:br>
            <a:r>
              <a:rPr lang="nb-NO" sz="2000" dirty="0">
                <a:solidFill>
                  <a:srgbClr val="FF0000"/>
                </a:solidFill>
              </a:rPr>
              <a:t>Ca. 800 W/m</a:t>
            </a:r>
            <a:r>
              <a:rPr lang="nb-NO" sz="2000" baseline="30000" dirty="0">
                <a:solidFill>
                  <a:srgbClr val="FF0000"/>
                </a:solidFill>
              </a:rPr>
              <a:t>2  </a:t>
            </a:r>
            <a:r>
              <a:rPr lang="nb-NO" sz="2000" dirty="0">
                <a:solidFill>
                  <a:srgbClr val="FF0000"/>
                </a:solidFill>
              </a:rPr>
              <a:t>i Norge på sommeren</a:t>
            </a:r>
            <a:br>
              <a:rPr lang="nb-NO" sz="2000" dirty="0">
                <a:solidFill>
                  <a:srgbClr val="FF0000"/>
                </a:solidFill>
              </a:rPr>
            </a:br>
            <a:r>
              <a:rPr lang="nb-NO" sz="2000" dirty="0">
                <a:solidFill>
                  <a:srgbClr val="FF0000"/>
                </a:solidFill>
              </a:rPr>
              <a:t> Gjennomsnitt over hele jorda ≈ 342 W/m</a:t>
            </a:r>
            <a:r>
              <a:rPr lang="nb-NO" sz="2000" baseline="30000" dirty="0">
                <a:solidFill>
                  <a:srgbClr val="FF0000"/>
                </a:solidFill>
              </a:rPr>
              <a:t>2</a:t>
            </a:r>
            <a:br>
              <a:rPr lang="nb-NO" sz="2000" baseline="30000" dirty="0">
                <a:solidFill>
                  <a:srgbClr val="FF0000"/>
                </a:solidFill>
              </a:rPr>
            </a:br>
            <a:r>
              <a:rPr lang="nb-NO" sz="2000" dirty="0">
                <a:solidFill>
                  <a:srgbClr val="FF0000"/>
                </a:solidFill>
              </a:rPr>
              <a:t> Innstrålt effekt ≈15 000 ganger vårt årlige forbruk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2000"/>
                                        <p:tgtEl>
                                          <p:spTgt spid="1126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 utforming">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defRPr kumimoji="0" lang="en-GB" sz="2400" b="0" i="0" u="none" strike="noStrike" cap="none" normalizeH="0" baseline="0" smtClean="0">
            <a:ln>
              <a:noFill/>
            </a:ln>
            <a:solidFill>
              <a:schemeClr val="bg1"/>
            </a:solidFill>
            <a:effectLst/>
            <a:latin typeface="Times"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1000"/>
          </a:lnSpc>
          <a:spcBef>
            <a:spcPct val="0"/>
          </a:spcBef>
          <a:spcAft>
            <a:spcPct val="0"/>
          </a:spcAft>
          <a:buClr>
            <a:srgbClr val="000000"/>
          </a:buClr>
          <a:buSzPct val="100000"/>
          <a:buFont typeface="Times" pitchFamily="16" charset="0"/>
          <a:buNone/>
          <a:tabLst/>
          <a:defRPr kumimoji="0" lang="en-GB" sz="2400" b="0" i="0" u="none" strike="noStrike" cap="none" normalizeH="0" baseline="0" smtClean="0">
            <a:ln>
              <a:noFill/>
            </a:ln>
            <a:solidFill>
              <a:schemeClr val="bg1"/>
            </a:solidFill>
            <a:effectLst/>
            <a:latin typeface="Times" pitchFamily="16" charset="0"/>
          </a:defRPr>
        </a:defPPr>
      </a:lstStyle>
    </a:lnDef>
  </a:objectDefaults>
  <a:extraClrSchemeLst>
    <a:extraClrScheme>
      <a:clrScheme name="Standard utform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34363</TotalTime>
  <Words>1664</Words>
  <Application>Microsoft Office PowerPoint</Application>
  <PresentationFormat>Skjermfremvisning (4:3)</PresentationFormat>
  <Paragraphs>237</Paragraphs>
  <Slides>44</Slides>
  <Notes>22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44</vt:i4>
      </vt:variant>
    </vt:vector>
  </HeadingPairs>
  <TitlesOfParts>
    <vt:vector size="48" baseType="lpstr">
      <vt:lpstr>Arial</vt:lpstr>
      <vt:lpstr>Times</vt:lpstr>
      <vt:lpstr>Times New Roman</vt:lpstr>
      <vt:lpstr>Standard utforming</vt:lpstr>
      <vt:lpstr>Introduksjon til solceller EDU3025 – Energi og klima 19. mars 2020</vt:lpstr>
      <vt:lpstr>Program for dagen</vt:lpstr>
      <vt:lpstr>Sider med ressurser www.ntnu.no/Skolelab www.ntnu.no/Skolelab/fagstoff-avholdte-kurs1</vt:lpstr>
      <vt:lpstr>Konseptuell forståelse Eric Mazur</vt:lpstr>
      <vt:lpstr>Problemløsning</vt:lpstr>
      <vt:lpstr>Kort intro til solceller</vt:lpstr>
      <vt:lpstr>Solceller</vt:lpstr>
      <vt:lpstr>Sol og vind AS Skandinavias største bygningsintegrerte solcelleanlegg på 1260 m2</vt:lpstr>
      <vt:lpstr>Sola</vt:lpstr>
      <vt:lpstr>Air mass index https://pveducation.org/pvcdrom/properties-of-sunlight/air-mass</vt:lpstr>
      <vt:lpstr>Typiske verdier for AM</vt:lpstr>
      <vt:lpstr>Bli din egen strømleverandør</vt:lpstr>
      <vt:lpstr>Lysspekter og solceller</vt:lpstr>
      <vt:lpstr>Spekteret til ulike typer lamper</vt:lpstr>
      <vt:lpstr>Solcellens oppbygning</vt:lpstr>
      <vt:lpstr>Solcelle spenning</vt:lpstr>
      <vt:lpstr>Serie- og parallellkobling</vt:lpstr>
      <vt:lpstr>PowerPoint-presentasjon</vt:lpstr>
      <vt:lpstr>Typisk virkningsgrad 14 – 18 % Hvor tapes energien?</vt:lpstr>
      <vt:lpstr>Hvordan solcelle effektiviteten har økt </vt:lpstr>
      <vt:lpstr>PowerPoint-presentasjon</vt:lpstr>
      <vt:lpstr>Produksjon av solceller 1998 - 2017 Globalt</vt:lpstr>
      <vt:lpstr>Prisutvikling https://cleantechnica.com/2018/02/11/solar-panel-prices-continue-falling-quicker-expected-cleantechnica-exclusive/</vt:lpstr>
      <vt:lpstr>Utviklingen i Europa</vt:lpstr>
      <vt:lpstr>Energi/$ for olje og solceller</vt:lpstr>
      <vt:lpstr>Energikilder fordeling på ulike energikilder</vt:lpstr>
      <vt:lpstr>Myte: Det er lite sol i Norge https://www.framtiden.no/myteknusing/ikke-nok-sol-til-solceller-i-norge.html</vt:lpstr>
      <vt:lpstr>Totalt energiforbruk i Norge 2016</vt:lpstr>
      <vt:lpstr>Solcellens virkemåte En didaktisk tilnærming</vt:lpstr>
      <vt:lpstr>PowerPoint-presentasjon</vt:lpstr>
      <vt:lpstr>Elektrisk leder og isolator</vt:lpstr>
      <vt:lpstr>Hva skjer når ladningene beveger seg?</vt:lpstr>
      <vt:lpstr>PowerPoint-presentasjon</vt:lpstr>
      <vt:lpstr>PowerPoint-presentasjon</vt:lpstr>
      <vt:lpstr>PowerPoint-presentasjon</vt:lpstr>
      <vt:lpstr>Elektrisk energiomvandling fra lysenergi via elektrisk energi til lysenergi</vt:lpstr>
      <vt:lpstr>Halvlederteori og solcellens virkemåte (avansert)</vt:lpstr>
      <vt:lpstr>Halvledermaterialet</vt:lpstr>
      <vt:lpstr>Energinivåer</vt:lpstr>
      <vt:lpstr>N-dopet og P-dopet materiale</vt:lpstr>
      <vt:lpstr>Solceller</vt:lpstr>
      <vt:lpstr>Solceller</vt:lpstr>
      <vt:lpstr>Solceller</vt:lpstr>
      <vt:lpstr>Solcelle https://en.wikipedia.org/wiki/Solar_cell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Matematisk modellering i læreplanen</dc:title>
  <dc:creator>Nikro</dc:creator>
  <cp:lastModifiedBy>Nils Rossing</cp:lastModifiedBy>
  <cp:revision>881</cp:revision>
  <dcterms:modified xsi:type="dcterms:W3CDTF">2020-03-13T06:45:38Z</dcterms:modified>
</cp:coreProperties>
</file>