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sldIdLst>
    <p:sldId id="256" r:id="rId2"/>
    <p:sldId id="388" r:id="rId3"/>
    <p:sldId id="389" r:id="rId4"/>
    <p:sldId id="257" r:id="rId5"/>
    <p:sldId id="258" r:id="rId6"/>
    <p:sldId id="287" r:id="rId7"/>
    <p:sldId id="320" r:id="rId8"/>
    <p:sldId id="391" r:id="rId9"/>
    <p:sldId id="392" r:id="rId10"/>
    <p:sldId id="321" r:id="rId11"/>
    <p:sldId id="322" r:id="rId12"/>
    <p:sldId id="324" r:id="rId13"/>
    <p:sldId id="325" r:id="rId14"/>
    <p:sldId id="288" r:id="rId15"/>
    <p:sldId id="289" r:id="rId16"/>
    <p:sldId id="290" r:id="rId17"/>
    <p:sldId id="292" r:id="rId18"/>
    <p:sldId id="293" r:id="rId19"/>
    <p:sldId id="294" r:id="rId20"/>
    <p:sldId id="323" r:id="rId21"/>
    <p:sldId id="297" r:id="rId22"/>
    <p:sldId id="298" r:id="rId23"/>
    <p:sldId id="299" r:id="rId24"/>
    <p:sldId id="300" r:id="rId25"/>
    <p:sldId id="301" r:id="rId26"/>
    <p:sldId id="302" r:id="rId27"/>
    <p:sldId id="307" r:id="rId28"/>
    <p:sldId id="270" r:id="rId29"/>
    <p:sldId id="275" r:id="rId30"/>
    <p:sldId id="386" r:id="rId31"/>
    <p:sldId id="387" r:id="rId32"/>
    <p:sldId id="276" r:id="rId33"/>
    <p:sldId id="277" r:id="rId34"/>
    <p:sldId id="278" r:id="rId35"/>
    <p:sldId id="279" r:id="rId36"/>
    <p:sldId id="280" r:id="rId37"/>
    <p:sldId id="281" r:id="rId38"/>
    <p:sldId id="384" r:id="rId39"/>
    <p:sldId id="385" r:id="rId40"/>
    <p:sldId id="282" r:id="rId41"/>
    <p:sldId id="283" r:id="rId42"/>
    <p:sldId id="284" r:id="rId43"/>
    <p:sldId id="335" r:id="rId44"/>
    <p:sldId id="285" r:id="rId45"/>
    <p:sldId id="328" r:id="rId46"/>
    <p:sldId id="334" r:id="rId47"/>
    <p:sldId id="329" r:id="rId48"/>
    <p:sldId id="330" r:id="rId49"/>
    <p:sldId id="331" r:id="rId50"/>
    <p:sldId id="332" r:id="rId51"/>
    <p:sldId id="333" r:id="rId52"/>
    <p:sldId id="267" r:id="rId53"/>
    <p:sldId id="337" r:id="rId54"/>
    <p:sldId id="354" r:id="rId55"/>
    <p:sldId id="355" r:id="rId56"/>
    <p:sldId id="356" r:id="rId57"/>
    <p:sldId id="357" r:id="rId58"/>
    <p:sldId id="359" r:id="rId59"/>
    <p:sldId id="360" r:id="rId60"/>
    <p:sldId id="361" r:id="rId61"/>
    <p:sldId id="362" r:id="rId62"/>
    <p:sldId id="363" r:id="rId63"/>
    <p:sldId id="364" r:id="rId64"/>
    <p:sldId id="365" r:id="rId65"/>
    <p:sldId id="367" r:id="rId66"/>
    <p:sldId id="368" r:id="rId67"/>
    <p:sldId id="369" r:id="rId68"/>
    <p:sldId id="268" r:id="rId69"/>
    <p:sldId id="269" r:id="rId70"/>
    <p:sldId id="262" r:id="rId71"/>
    <p:sldId id="308" r:id="rId72"/>
    <p:sldId id="309" r:id="rId73"/>
    <p:sldId id="310" r:id="rId74"/>
    <p:sldId id="311" r:id="rId75"/>
    <p:sldId id="383" r:id="rId76"/>
    <p:sldId id="264" r:id="rId77"/>
    <p:sldId id="390" r:id="rId78"/>
    <p:sldId id="266" r:id="rId79"/>
    <p:sldId id="313" r:id="rId80"/>
    <p:sldId id="314" r:id="rId81"/>
    <p:sldId id="272" r:id="rId82"/>
    <p:sldId id="370" r:id="rId83"/>
    <p:sldId id="371" r:id="rId84"/>
    <p:sldId id="372" r:id="rId85"/>
    <p:sldId id="373" r:id="rId86"/>
    <p:sldId id="374" r:id="rId87"/>
    <p:sldId id="375" r:id="rId88"/>
    <p:sldId id="376" r:id="rId89"/>
    <p:sldId id="377" r:id="rId90"/>
    <p:sldId id="378" r:id="rId91"/>
    <p:sldId id="379" r:id="rId92"/>
    <p:sldId id="380" r:id="rId93"/>
    <p:sldId id="381" r:id="rId94"/>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475"/>
    <a:srgbClr val="BBAC7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908" autoAdjust="0"/>
    <p:restoredTop sz="94660"/>
  </p:normalViewPr>
  <p:slideViewPr>
    <p:cSldViewPr snapToGrid="0" snapToObjects="1">
      <p:cViewPr>
        <p:scale>
          <a:sx n="60" d="100"/>
          <a:sy n="60" d="100"/>
        </p:scale>
        <p:origin x="-806" y="-115"/>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48394A-ECA7-40E7-B53A-2F03A8026B4D}" type="datetimeFigureOut">
              <a:rPr lang="nb-NO" smtClean="0"/>
              <a:pPr/>
              <a:t>07.11.2021</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4FD85-A5B2-4EB9-AEDA-67CB1B05C715}"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1</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Arduino UNO har vi alt sett på, den er særdeles populær for bruk i opplæringssett …</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8</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GB" smtClean="0"/>
              <a:t>Her er to kontrollerkort som er blitt svært populære de siste årene. Disse anvender en halet annen teknologi enn Arduino, men man kan bruke samme programmeringseditor som Arduino. Dermed kan disse kretsene stort sett programmeres som en Arduino så overgangen fra Arduino til en av</a:t>
            </a:r>
            <a:r>
              <a:rPr lang="en-GB" baseline="0" smtClean="0"/>
              <a:t> disse er relativt kort. Disse er lbegge langt kraftigere enn tradisjonelle Arduino-kort. Det som gjøre ESP32 spesielt interessant er dens mulighet til å koble seg på nett. Noe vi skal utnytte på samling 2.</a:t>
            </a:r>
            <a:endParaRPr lang="en-GB"/>
          </a:p>
        </p:txBody>
      </p:sp>
      <p:sp>
        <p:nvSpPr>
          <p:cNvPr id="4" name="Plassholder for lysbildenummer 3"/>
          <p:cNvSpPr>
            <a:spLocks noGrp="1"/>
          </p:cNvSpPr>
          <p:nvPr>
            <p:ph type="sldNum" sz="quarter" idx="10"/>
          </p:nvPr>
        </p:nvSpPr>
        <p:spPr/>
        <p:txBody>
          <a:bodyPr/>
          <a:lstStyle/>
          <a:p>
            <a:fld id="{98E4FD85-A5B2-4EB9-AEDA-67CB1B05C715}" type="slidenum">
              <a:rPr lang="nb-NO" smtClean="0"/>
              <a:pPr/>
              <a:t>9</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Plassholder for lysbilde 1"/>
          <p:cNvSpPr>
            <a:spLocks noGrp="1" noRot="1" noChangeAspect="1" noTextEdit="1"/>
          </p:cNvSpPr>
          <p:nvPr>
            <p:ph type="sldImg"/>
          </p:nvPr>
        </p:nvSpPr>
        <p:spPr>
          <a:ln/>
        </p:spPr>
      </p:sp>
      <p:sp>
        <p:nvSpPr>
          <p:cNvPr id="83971" name="Plassholder for notater 2"/>
          <p:cNvSpPr>
            <a:spLocks noGrp="1"/>
          </p:cNvSpPr>
          <p:nvPr>
            <p:ph type="body" idx="1"/>
          </p:nvPr>
        </p:nvSpPr>
        <p:spPr>
          <a:noFill/>
          <a:ln/>
        </p:spPr>
        <p:txBody>
          <a:bodyPr/>
          <a:lstStyle/>
          <a:p>
            <a:endParaRPr lang="nb-NO" smtClean="0"/>
          </a:p>
        </p:txBody>
      </p:sp>
      <p:sp>
        <p:nvSpPr>
          <p:cNvPr id="83972" name="Plassholder for lysbildenummer 3"/>
          <p:cNvSpPr>
            <a:spLocks noGrp="1"/>
          </p:cNvSpPr>
          <p:nvPr>
            <p:ph type="sldNum" sz="quarter"/>
          </p:nvPr>
        </p:nvSpPr>
        <p:spPr>
          <a:noFill/>
        </p:spPr>
        <p:txBody>
          <a:bodyPr/>
          <a:lstStyle/>
          <a:p>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fld id="{718E1963-9A4C-4FF3-AFEA-E94FF20A6615}" type="slidenum">
              <a:rPr lang="en-GB" smtClean="0">
                <a:latin typeface="Times"/>
              </a:rPr>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t>24</a:t>
            </a:fld>
            <a:endParaRPr lang="en-GB" smtClean="0">
              <a:latin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Plassholder for lysbilde 1"/>
          <p:cNvSpPr>
            <a:spLocks noGrp="1" noRot="1" noChangeAspect="1" noTextEdit="1"/>
          </p:cNvSpPr>
          <p:nvPr>
            <p:ph type="sldImg"/>
          </p:nvPr>
        </p:nvSpPr>
        <p:spPr>
          <a:ln/>
        </p:spPr>
      </p:sp>
      <p:sp>
        <p:nvSpPr>
          <p:cNvPr id="84995" name="Plassholder for notater 2"/>
          <p:cNvSpPr>
            <a:spLocks noGrp="1"/>
          </p:cNvSpPr>
          <p:nvPr>
            <p:ph type="body" idx="1"/>
          </p:nvPr>
        </p:nvSpPr>
        <p:spPr>
          <a:noFill/>
          <a:ln/>
        </p:spPr>
        <p:txBody>
          <a:bodyPr/>
          <a:lstStyle/>
          <a:p>
            <a:r>
              <a:rPr lang="nb-NO" smtClean="0"/>
              <a:t>La elevene gå rundt i hjemmet sitt og komme opp med gjenstander rundt seg som de mener inneholder elektronikk og hva som også inneholder en mikrokontroller. De må da ha ått en liten intro til hva en mikrokontroller er.</a:t>
            </a:r>
          </a:p>
        </p:txBody>
      </p:sp>
      <p:sp>
        <p:nvSpPr>
          <p:cNvPr id="84996" name="Plassholder for lysbildenummer 3"/>
          <p:cNvSpPr>
            <a:spLocks noGrp="1"/>
          </p:cNvSpPr>
          <p:nvPr>
            <p:ph type="sldNum" sz="quarter"/>
          </p:nvPr>
        </p:nvSpPr>
        <p:spPr>
          <a:noFill/>
        </p:spPr>
        <p:txBody>
          <a:bodyPr/>
          <a:lstStyle/>
          <a:p>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fld id="{9761D925-41DB-4C0A-8994-9435314DF6DB}" type="slidenum">
              <a:rPr lang="en-GB" smtClean="0">
                <a:latin typeface="Times"/>
              </a:rPr>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t>26</a:t>
            </a:fld>
            <a:endParaRPr lang="en-GB" smtClean="0">
              <a:latin typeface="Time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14753" y="2677415"/>
            <a:ext cx="7772400" cy="901094"/>
          </a:xfrm>
        </p:spPr>
        <p:txBody>
          <a:bodyPr anchor="t" anchorCtr="0"/>
          <a:lstStyle/>
          <a:p>
            <a:r>
              <a:rPr lang="nb-NO" dirty="0" smtClean="0"/>
              <a:t>Klikk for å redigere tittelstil</a:t>
            </a:r>
            <a:endParaRPr lang="nb-NO" dirty="0"/>
          </a:p>
        </p:txBody>
      </p:sp>
      <p:sp>
        <p:nvSpPr>
          <p:cNvPr id="3" name="Undertittel 2"/>
          <p:cNvSpPr>
            <a:spLocks noGrp="1"/>
          </p:cNvSpPr>
          <p:nvPr>
            <p:ph type="subTitle" idx="1"/>
          </p:nvPr>
        </p:nvSpPr>
        <p:spPr>
          <a:xfrm>
            <a:off x="1114753"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1017750" y="274638"/>
            <a:ext cx="5459249" cy="5851525"/>
          </a:xfrm>
        </p:spPr>
        <p:txBody>
          <a:bodyPr vert="eaVert"/>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lysbildenummer 5"/>
          <p:cNvSpPr txBox="1">
            <a:spLocks/>
          </p:cNvSpPr>
          <p:nvPr userDrawn="1"/>
        </p:nvSpPr>
        <p:spPr>
          <a:xfrm>
            <a:off x="-1" y="6421247"/>
            <a:ext cx="862779"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latin typeface="Arial"/>
                <a:cs typeface="Arial"/>
              </a:rPr>
              <a:pPr algn="ctr"/>
              <a:t>‹#›</a:t>
            </a:fld>
            <a:endParaRPr lang="nb-NO" b="1" i="0" dirty="0">
              <a:latin typeface="Arial"/>
              <a:cs typeface="Arial"/>
            </a:endParaRPr>
          </a:p>
        </p:txBody>
      </p:sp>
    </p:spTree>
    <p:extLst>
      <p:ext uri="{BB962C8B-B14F-4D97-AF65-F5344CB8AC3E}">
        <p14:creationId xmlns=""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035765" y="4406900"/>
            <a:ext cx="7458948" cy="1362075"/>
          </a:xfrm>
        </p:spPr>
        <p:txBody>
          <a:bodyPr anchor="t"/>
          <a:lstStyle>
            <a:lvl1pPr algn="l">
              <a:defRPr sz="4000" b="1" cap="all"/>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1035765" y="2906713"/>
            <a:ext cx="74589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095551" y="274638"/>
            <a:ext cx="7407404" cy="1143000"/>
          </a:xfrm>
        </p:spPr>
        <p:txBody>
          <a:bodyPr/>
          <a:lstStyle/>
          <a:p>
            <a:r>
              <a:rPr lang="nb-NO" dirty="0" smtClean="0"/>
              <a:t>Klikk for å redigere tittelstil</a:t>
            </a:r>
            <a:endParaRPr lang="nb-NO" dirty="0"/>
          </a:p>
        </p:txBody>
      </p:sp>
      <p:sp>
        <p:nvSpPr>
          <p:cNvPr id="3" name="Plassholder for innhold 2"/>
          <p:cNvSpPr>
            <a:spLocks noGrp="1"/>
          </p:cNvSpPr>
          <p:nvPr>
            <p:ph sz="half" idx="1"/>
          </p:nvPr>
        </p:nvSpPr>
        <p:spPr>
          <a:xfrm>
            <a:off x="1114711" y="1600200"/>
            <a:ext cx="36678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5305711" y="1600200"/>
            <a:ext cx="367394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059523" y="274638"/>
            <a:ext cx="7407404"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1069676" y="1535113"/>
            <a:ext cx="376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1069676" y="2174875"/>
            <a:ext cx="376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5" name="Plassholder for tekst 4"/>
          <p:cNvSpPr>
            <a:spLocks noGrp="1"/>
          </p:cNvSpPr>
          <p:nvPr>
            <p:ph type="body" sz="quarter" idx="3"/>
          </p:nvPr>
        </p:nvSpPr>
        <p:spPr>
          <a:xfrm>
            <a:off x="5257502" y="1535113"/>
            <a:ext cx="38122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5257501" y="2174875"/>
            <a:ext cx="38122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24641"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142491" y="273050"/>
            <a:ext cx="476508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102464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94628" y="274638"/>
            <a:ext cx="7407404"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1194628" y="1600200"/>
            <a:ext cx="7407404"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6" name="Bilde 5" descr="stripe.jpg"/>
          <p:cNvPicPr>
            <a:picLocks noChangeAspect="1"/>
          </p:cNvPicPr>
          <p:nvPr userDrawn="1"/>
        </p:nvPicPr>
        <p:blipFill>
          <a:blip r:embed="rId13">
            <a:extLst>
              <a:ext uri="{28A0092B-C50C-407E-A947-70E740481C1C}">
                <a14:useLocalDpi xmlns="" xmlns:a14="http://schemas.microsoft.com/office/drawing/2010/main" val="0"/>
              </a:ext>
            </a:extLst>
          </a:blip>
          <a:stretch>
            <a:fillRect/>
          </a:stretch>
        </p:blipFill>
        <p:spPr>
          <a:xfrm>
            <a:off x="0" y="0"/>
            <a:ext cx="860290" cy="6858000"/>
          </a:xfrm>
          <a:prstGeom prst="rect">
            <a:avLst/>
          </a:prstGeom>
        </p:spPr>
      </p:pic>
    </p:spTree>
    <p:extLst>
      <p:ext uri="{BB962C8B-B14F-4D97-AF65-F5344CB8AC3E}">
        <p14:creationId xmlns=""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google.no/imgres?imgurl=https://www.kitronik.co.uk/media/catalog/product/cache/1/image/9df78eab33525d08d6e5fb8d27136e95/5/6/5613_large_bbc_microbit_board_only.jpg&amp;imgrefurl=https://www.kitronik.co.uk/5613-bbc-microbit-board-only.html&amp;docid=ZHbJA7OLcxFs7M&amp;tbnid=OhhdAk5dDOskrM:&amp;vet=10ahUKEwis-Y211bbkAhWMlIsKHTnSBsQQMwjlASgAMAA..i&amp;w=800&amp;h=800&amp;bih=575&amp;biw=1280&amp;q=microbit&amp;ved=0ahUKEwis-Y211bbkAhWMlIsKHTnSBsQQMwjlASgAMAA&amp;iact=mrc&amp;uact=8" TargetMode="External"/><Relationship Id="rId7"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hyperlink" Target="https://www.google.no/imgres?imgurl=https://cdn.shopify.com/s/files/1/0271/0223/products/mbit_front_1024x1024.jpg?v=1501864628&amp;imgrefurl=https://shop.4tronix.co.uk/products/bbc-micro-bit-in-gift-box-microbit&amp;docid=93lIekkdKTzeIM&amp;tbnid=Bw1lbHxtbb1ysM:&amp;vet=10ahUKEwis-Y211bbkAhWMlIsKHTnSBsQQMwjoASgCMAI..i&amp;w=800&amp;h=557&amp;bih=575&amp;biw=1280&amp;q=microbit&amp;ved=0ahUKEwis-Y211bbkAhWMlIsKHTnSBsQQMwjoASgCMAI&amp;iact=mrc&amp;uact=8" TargetMode="External"/><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google.no/url?sa=i&amp;source=images&amp;cd=&amp;cad=rja&amp;docid=X3dVBsdjuHt0aM&amp;tbnid=Aey990TF3rUnaM:&amp;ved=0CAgQjRwwAA&amp;url=http://proto-pic.co.uk/picaxe-08m2-microcontroller-8-pin/&amp;ei=g2MxUrGcNMWD4gTv84FI&amp;psig=AFQjCNHhHReKAM8SlYrYghEaG6VUEKrtjw&amp;ust=1379054851919083" TargetMode="Externa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www.google.no/url?sa=i&amp;rct=j&amp;q=&amp;esrc=s&amp;frm=1&amp;source=images&amp;cd=&amp;cad=rja&amp;docid=Y0dKYnBOV-oPgM&amp;tbnid=yjwpqv1LFOwLMM:&amp;ved=0CAUQjRw&amp;url=http://garagelab.com/profiles/blogs/tutorial-how-to-upload-c-code-to-an-atmega&amp;ei=7mMxUtjLLYmYtQarqoGYDA&amp;psig=AFQjCNFePY0vHwy51NrVP-5gprBxaraC_Q&amp;ust=1379054947367849"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48.png"/><Relationship Id="rId3" Type="http://schemas.openxmlformats.org/officeDocument/2006/relationships/hyperlink" Target="http://www.google.no/url?sa=i&amp;rct=j&amp;q=&amp;esrc=s&amp;frm=1&amp;source=images&amp;cd=&amp;cad=rja&amp;docid=Ix8wQuW0zB479M&amp;tbnid=iSwnMrOgoGm81M:&amp;ved=0CAUQjRw&amp;url=http://www.scientificamerican.com/article.cfm?id=touch-screens-redefine-the-market&amp;ei=QNYqUqKDMerJ0AXmmIDIBg&amp;psig=AFQjCNEjCrBUBiFk1RUHBKUA5XTSsWU9xg&amp;ust=1378625465840215" TargetMode="External"/><Relationship Id="rId7" Type="http://schemas.openxmlformats.org/officeDocument/2006/relationships/hyperlink" Target="http://www.google.no/url?sa=i&amp;rct=j&amp;q=&amp;esrc=s&amp;frm=1&amp;source=images&amp;cd=&amp;cad=rja&amp;docid=Q7-jhlR_2odvwM&amp;tbnid=PXc0dz8jVgNhIM:&amp;ved=0CAUQjRw&amp;url=http://www.pixmania.com/no/no/1158126/art/kenwood/kjokkenmaskin-kmx-51.html&amp;ei=adQqUqXuC6uK1AX2xYHgCw&amp;psig=AFQjCNHCClvbpR8yUAaPOlNG4EdixYZZKA&amp;ust=1378624968278745" TargetMode="External"/><Relationship Id="rId12" Type="http://schemas.openxmlformats.org/officeDocument/2006/relationships/hyperlink" Target="http://www.google.no/url?sa=i&amp;rct=j&amp;q=&amp;esrc=s&amp;frm=1&amp;source=images&amp;cd=&amp;cad=rja&amp;docid=7au5POdxDvW8EM&amp;tbnid=gJdDzFIo2GJIEM:&amp;ved=0CAUQjRw&amp;url=http://www.arngren.net/TV-ur.html&amp;ei=D9YqUtvQH42d0wWi5YCoDQ&amp;psig=AFQjCNGzywskiNW2UXtl58X6H9lOgJruiw&amp;ust=1378625256260838" TargetMode="External"/><Relationship Id="rId17" Type="http://schemas.openxmlformats.org/officeDocument/2006/relationships/image" Target="../media/image50.jpeg"/><Relationship Id="rId2" Type="http://schemas.openxmlformats.org/officeDocument/2006/relationships/notesSlide" Target="../notesSlides/notesSlide5.xml"/><Relationship Id="rId16" Type="http://schemas.openxmlformats.org/officeDocument/2006/relationships/hyperlink" Target="http://3.bp.blogspot.com/-UBy3dbXBLv4/Tb8PmEIEqaI/AAAAAAAAABE/ZphXk7UQ0FE/s1600/Sansae200_screenon_earphone.jpg" TargetMode="Externa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47.jpeg"/><Relationship Id="rId5" Type="http://schemas.openxmlformats.org/officeDocument/2006/relationships/image" Target="../media/image44.jpeg"/><Relationship Id="rId15" Type="http://schemas.openxmlformats.org/officeDocument/2006/relationships/image" Target="../media/image49.jpeg"/><Relationship Id="rId10" Type="http://schemas.openxmlformats.org/officeDocument/2006/relationships/hyperlink" Target="http://www.google.no/url?sa=i&amp;rct=j&amp;q=&amp;esrc=s&amp;frm=1&amp;source=images&amp;cd=&amp;cad=rja&amp;docid=hEStfnLnRsMcHM&amp;tbnid=-AQRlUHuUbj4xM:&amp;ved=0CAUQjRw&amp;url=http://www.idg.no/pcworld/tester/fotoogvideo/mediespillere/article156746.ece&amp;ei=4NUqUvDtHeia0AXmmYHQDQ&amp;psig=AFQjCNGzywskiNW2UXtl58X6H9lOgJruiw&amp;ust=1378625256260838" TargetMode="External"/><Relationship Id="rId4" Type="http://schemas.openxmlformats.org/officeDocument/2006/relationships/image" Target="../media/image43.jpeg"/><Relationship Id="rId9" Type="http://schemas.openxmlformats.org/officeDocument/2006/relationships/image" Target="../media/image41.jpeg"/><Relationship Id="rId14" Type="http://schemas.openxmlformats.org/officeDocument/2006/relationships/hyperlink" Target="http://www.google.no/url?sa=i&amp;rct=j&amp;q=&amp;esrc=s&amp;frm=1&amp;source=images&amp;cd=&amp;cad=rja&amp;docid=D0RUiYmNfIavxM&amp;tbnid=XiU-vgUBMAdUnM:&amp;ved=0CAUQjRw&amp;url=http://www.biltema.no/no/Bil---MC/Verktoy-og-verkstedutstyr/Bilverkstedutstyr/Garasjeapner-443030/&amp;ei=MdgqUpC6LqSm0AXn64D4BA&amp;psig=AFQjCNHqiR7mJ06GQuhSbhhuTXnZJAzBVQ&amp;ust=1378625914736023"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hyperlink" Target="https://www.kultogbillig.no/image/cache/data/pic100X/0-96-Inch-I2C-IIC-Serial-128-x-64-OLED-LCD-LED-Skjerm-Modul-For-Arduino-1-550x550.jpg" TargetMode="External"/><Relationship Id="rId7" Type="http://schemas.openxmlformats.org/officeDocument/2006/relationships/image" Target="../media/image83.png"/><Relationship Id="rId2" Type="http://schemas.openxmlformats.org/officeDocument/2006/relationships/hyperlink" Target="https://www.google.no/imgres?imgurl=https://robu.in/wp-content/uploads/2016/03/robu-3-5.jpg&amp;imgrefurl=https://robu.in/product/bmp180-digital-barometric-pressure-sensor-board-module-arduino-compatible-2/&amp;docid=gj65089Pi8V-ZM&amp;tbnid=glUppXJ19QUtgM:&amp;vet=10ahUKEwivk_KM-cHkAhXmoIsKHX40CeIQMwipASgFMAU..i&amp;w=500&amp;h=500&amp;bih=523&amp;biw=1164&amp;q=BMP180&amp;ved=0ahUKEwivk_KM-cHkAhXmoIsKHX40CeIQMwipASgFMAU&amp;iact=mrc&amp;uact=8" TargetMode="Externa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6.png"/><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ntnu.no/skolelab/bla-hefteserie"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google.no/url?sa=i&amp;rct=j&amp;q=&amp;esrc=s&amp;frm=1&amp;source=images&amp;cd=&amp;cad=rja&amp;docid=uIKNnKQEgckR0M&amp;tbnid=Bvm0zofCTWh5nM:&amp;ved=0CAUQjRw&amp;url=https://learn.sparkfun.com/tutorials/redboard-vs-uno/all&amp;ei=__YqUrqUI8Gm0AXf3YBo&amp;psig=AFQjCNH-jYOUkVuwDpj2PRbUv3c2FFiNoA&amp;ust=1378633830002607"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hyperlink" Target="https://www.google.no/url?sa=i&amp;rct=j&amp;q=&amp;esrc=s&amp;source=images&amp;cd=&amp;cad=rja&amp;uact=8&amp;ved=0ahUKEwiLra3MkurZAhVMFiwKHTgyB6QQjRwIBg&amp;url=http://selfbuilt.net/shop/gy-80-inertial-management-unit&amp;psig=AOvVaw066deDTtzmFfXzgjIAeAOi&amp;ust=1521059564084925"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6.png"/><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8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s://www.ntnu.no/skolelab/losningsforslag-dag-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267185" y="1467214"/>
            <a:ext cx="7772400" cy="901094"/>
          </a:xfrm>
        </p:spPr>
        <p:txBody>
          <a:bodyPr/>
          <a:lstStyle/>
          <a:p>
            <a:r>
              <a:rPr lang="nb-NO" smtClean="0"/>
              <a:t>Nordic Esero 2021 </a:t>
            </a:r>
            <a:endParaRPr lang="nb-NO" dirty="0"/>
          </a:p>
        </p:txBody>
      </p:sp>
      <p:sp>
        <p:nvSpPr>
          <p:cNvPr id="3" name="Undertittel 2"/>
          <p:cNvSpPr>
            <a:spLocks noGrp="1"/>
          </p:cNvSpPr>
          <p:nvPr>
            <p:ph type="subTitle" idx="1"/>
          </p:nvPr>
        </p:nvSpPr>
        <p:spPr>
          <a:xfrm>
            <a:off x="1267185" y="2104667"/>
            <a:ext cx="7772400" cy="2485744"/>
          </a:xfrm>
        </p:spPr>
        <p:txBody>
          <a:bodyPr>
            <a:normAutofit/>
          </a:bodyPr>
          <a:lstStyle/>
          <a:p>
            <a:r>
              <a:rPr lang="nb-NO" sz="2400" smtClean="0"/>
              <a:t>Grunnkurs programmering Arduino (CanSat)</a:t>
            </a:r>
          </a:p>
          <a:p>
            <a:r>
              <a:rPr lang="nb-NO" smtClean="0"/>
              <a:t>Av</a:t>
            </a:r>
          </a:p>
          <a:p>
            <a:r>
              <a:rPr lang="nb-NO" sz="2400" smtClean="0"/>
              <a:t>Nils Kr. Rossing, Skolelaboratoriet</a:t>
            </a:r>
            <a:br>
              <a:rPr lang="nb-NO" sz="2400" smtClean="0"/>
            </a:br>
            <a:r>
              <a:rPr lang="nb-NO" sz="2400" smtClean="0"/>
              <a:t>Simen Bergvik, Andøya Space Education</a:t>
            </a:r>
            <a:br>
              <a:rPr lang="nb-NO" sz="2400" smtClean="0"/>
            </a:br>
            <a:endParaRPr lang="nb-NO" sz="2400" dirty="0"/>
          </a:p>
        </p:txBody>
      </p:sp>
      <p:pic>
        <p:nvPicPr>
          <p:cNvPr id="4" name="Bilde 3" descr="stripe_tekst.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860290" cy="6858000"/>
          </a:xfrm>
          <a:prstGeom prst="rect">
            <a:avLst/>
          </a:prstGeom>
        </p:spPr>
      </p:pic>
    </p:spTree>
    <p:extLst>
      <p:ext uri="{BB962C8B-B14F-4D97-AF65-F5344CB8AC3E}">
        <p14:creationId xmlns="" xmlns:p14="http://schemas.microsoft.com/office/powerpoint/2010/main" val="3243102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Teensy</a:t>
            </a:r>
            <a:endParaRPr lang="nb-NO"/>
          </a:p>
        </p:txBody>
      </p:sp>
      <p:pic>
        <p:nvPicPr>
          <p:cNvPr id="1026" name="Picture 2" descr="SparkFun Electronics Dev-14055 Teensy 3.5-utviklingskort"/>
          <p:cNvPicPr>
            <a:picLocks noChangeAspect="1" noChangeArrowheads="1"/>
          </p:cNvPicPr>
          <p:nvPr/>
        </p:nvPicPr>
        <p:blipFill>
          <a:blip r:embed="rId2"/>
          <a:srcRect/>
          <a:stretch>
            <a:fillRect/>
          </a:stretch>
        </p:blipFill>
        <p:spPr bwMode="auto">
          <a:xfrm>
            <a:off x="5402841" y="288559"/>
            <a:ext cx="3338470" cy="3338470"/>
          </a:xfrm>
          <a:prstGeom prst="rect">
            <a:avLst/>
          </a:prstGeom>
          <a:noFill/>
        </p:spPr>
      </p:pic>
      <p:pic>
        <p:nvPicPr>
          <p:cNvPr id="1028" name="Picture 4" descr="Sparkfun Electronics DEV-13736"/>
          <p:cNvPicPr>
            <a:picLocks noChangeAspect="1" noChangeArrowheads="1"/>
          </p:cNvPicPr>
          <p:nvPr/>
        </p:nvPicPr>
        <p:blipFill>
          <a:blip r:embed="rId3"/>
          <a:srcRect/>
          <a:stretch>
            <a:fillRect/>
          </a:stretch>
        </p:blipFill>
        <p:spPr bwMode="auto">
          <a:xfrm>
            <a:off x="1274957" y="427847"/>
            <a:ext cx="2293077" cy="2293077"/>
          </a:xfrm>
          <a:prstGeom prst="rect">
            <a:avLst/>
          </a:prstGeom>
          <a:noFill/>
        </p:spPr>
      </p:pic>
      <p:pic>
        <p:nvPicPr>
          <p:cNvPr id="1030" name="Picture 6" descr="Bilderesultat for teensy"/>
          <p:cNvPicPr>
            <a:picLocks noChangeAspect="1" noChangeArrowheads="1"/>
          </p:cNvPicPr>
          <p:nvPr/>
        </p:nvPicPr>
        <p:blipFill>
          <a:blip r:embed="rId4"/>
          <a:srcRect/>
          <a:stretch>
            <a:fillRect/>
          </a:stretch>
        </p:blipFill>
        <p:spPr bwMode="auto">
          <a:xfrm>
            <a:off x="922811" y="3678214"/>
            <a:ext cx="4286250" cy="2409825"/>
          </a:xfrm>
          <a:prstGeom prst="rect">
            <a:avLst/>
          </a:prstGeom>
          <a:noFill/>
        </p:spPr>
      </p:pic>
      <p:sp>
        <p:nvSpPr>
          <p:cNvPr id="8" name="TekstSylinder 7"/>
          <p:cNvSpPr txBox="1"/>
          <p:nvPr/>
        </p:nvSpPr>
        <p:spPr>
          <a:xfrm>
            <a:off x="1194628" y="2490091"/>
            <a:ext cx="1512722" cy="461665"/>
          </a:xfrm>
          <a:prstGeom prst="rect">
            <a:avLst/>
          </a:prstGeom>
          <a:noFill/>
        </p:spPr>
        <p:txBody>
          <a:bodyPr wrap="none" rtlCol="0">
            <a:spAutoFit/>
          </a:bodyPr>
          <a:lstStyle/>
          <a:p>
            <a:r>
              <a:rPr lang="nb-NO" sz="2400" b="1" i="1" smtClean="0"/>
              <a:t>Teensy 3.2</a:t>
            </a:r>
            <a:endParaRPr lang="nb-NO" sz="2400" b="1" i="1"/>
          </a:p>
        </p:txBody>
      </p:sp>
      <p:sp>
        <p:nvSpPr>
          <p:cNvPr id="9" name="TekstSylinder 8"/>
          <p:cNvSpPr txBox="1"/>
          <p:nvPr/>
        </p:nvSpPr>
        <p:spPr>
          <a:xfrm>
            <a:off x="4879709" y="1492243"/>
            <a:ext cx="1512722" cy="461665"/>
          </a:xfrm>
          <a:prstGeom prst="rect">
            <a:avLst/>
          </a:prstGeom>
          <a:noFill/>
        </p:spPr>
        <p:txBody>
          <a:bodyPr wrap="none" rtlCol="0">
            <a:spAutoFit/>
          </a:bodyPr>
          <a:lstStyle/>
          <a:p>
            <a:r>
              <a:rPr lang="nb-NO" sz="2400" b="1" i="1" smtClean="0"/>
              <a:t>Teensy 3.5</a:t>
            </a:r>
            <a:endParaRPr lang="nb-NO" sz="2400" b="1" i="1"/>
          </a:p>
        </p:txBody>
      </p:sp>
      <p:pic>
        <p:nvPicPr>
          <p:cNvPr id="3" name="Picture 2"/>
          <p:cNvPicPr>
            <a:picLocks noChangeAspect="1" noChangeArrowheads="1"/>
          </p:cNvPicPr>
          <p:nvPr/>
        </p:nvPicPr>
        <p:blipFill>
          <a:blip r:embed="rId5"/>
          <a:srcRect t="12773"/>
          <a:stretch>
            <a:fillRect/>
          </a:stretch>
        </p:blipFill>
        <p:spPr bwMode="auto">
          <a:xfrm>
            <a:off x="5072021" y="4281340"/>
            <a:ext cx="3965575" cy="1351495"/>
          </a:xfrm>
          <a:prstGeom prst="rect">
            <a:avLst/>
          </a:prstGeom>
          <a:noFill/>
          <a:ln w="9525">
            <a:noFill/>
            <a:miter lim="800000"/>
            <a:headEnd/>
            <a:tailEnd/>
          </a:ln>
          <a:effectLst/>
        </p:spPr>
      </p:pic>
      <p:sp>
        <p:nvSpPr>
          <p:cNvPr id="10" name="TekstSylinder 9"/>
          <p:cNvSpPr txBox="1"/>
          <p:nvPr/>
        </p:nvSpPr>
        <p:spPr>
          <a:xfrm>
            <a:off x="6350039" y="3626324"/>
            <a:ext cx="1500154" cy="461665"/>
          </a:xfrm>
          <a:prstGeom prst="rect">
            <a:avLst/>
          </a:prstGeom>
          <a:noFill/>
        </p:spPr>
        <p:txBody>
          <a:bodyPr wrap="none" rtlCol="0">
            <a:spAutoFit/>
          </a:bodyPr>
          <a:lstStyle/>
          <a:p>
            <a:r>
              <a:rPr lang="nb-NO" sz="2400" b="1" i="1" smtClean="0"/>
              <a:t>Teensy 4.1</a:t>
            </a:r>
            <a:endParaRPr lang="nb-NO" sz="2400" b="1" i="1"/>
          </a:p>
        </p:txBody>
      </p:sp>
      <p:sp>
        <p:nvSpPr>
          <p:cNvPr id="11" name="TekstSylinder 10"/>
          <p:cNvSpPr txBox="1"/>
          <p:nvPr/>
        </p:nvSpPr>
        <p:spPr>
          <a:xfrm>
            <a:off x="5209061" y="6206581"/>
            <a:ext cx="3729098" cy="400110"/>
          </a:xfrm>
          <a:prstGeom prst="rect">
            <a:avLst/>
          </a:prstGeom>
          <a:noFill/>
        </p:spPr>
        <p:txBody>
          <a:bodyPr wrap="none" rtlCol="0">
            <a:spAutoFit/>
          </a:bodyPr>
          <a:lstStyle/>
          <a:p>
            <a:r>
              <a:rPr lang="nb-NO" sz="2000" b="1" smtClean="0"/>
              <a:t>Arduino kompatibel programvare</a:t>
            </a:r>
            <a:endParaRPr lang="nb-NO" sz="2000" b="1"/>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79500" y="0"/>
            <a:ext cx="7767638" cy="1141413"/>
          </a:xfrm>
        </p:spPr>
        <p:txBody>
          <a:bodyPr/>
          <a:lstStyle/>
          <a:p>
            <a:pPr algn="ctr"/>
            <a:r>
              <a:rPr lang="nb-NO" dirty="0" err="1" smtClean="0"/>
              <a:t>Arduino</a:t>
            </a:r>
            <a:r>
              <a:rPr lang="nb-NO" dirty="0" smtClean="0"/>
              <a:t> sensorer</a:t>
            </a:r>
            <a:endParaRPr lang="nb-NO" dirty="0"/>
          </a:p>
        </p:txBody>
      </p:sp>
      <p:pic>
        <p:nvPicPr>
          <p:cNvPr id="4098" name="Picture 2" descr="http://img.dxcdn.com/productimages/sku_142834_1.jpg"/>
          <p:cNvPicPr>
            <a:picLocks noChangeAspect="1" noChangeArrowheads="1"/>
          </p:cNvPicPr>
          <p:nvPr/>
        </p:nvPicPr>
        <p:blipFill>
          <a:blip r:embed="rId2" cstate="print"/>
          <a:srcRect l="1027" t="17078" r="3689" b="13669"/>
          <a:stretch>
            <a:fillRect/>
          </a:stretch>
        </p:blipFill>
        <p:spPr bwMode="auto">
          <a:xfrm>
            <a:off x="1269241" y="933327"/>
            <a:ext cx="7342496" cy="5336653"/>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3743" name="Picture 15" descr="Bilderesultat for microbit"/>
          <p:cNvPicPr>
            <a:picLocks noChangeAspect="1" noChangeArrowheads="1"/>
          </p:cNvPicPr>
          <p:nvPr/>
        </p:nvPicPr>
        <p:blipFill>
          <a:blip r:embed="rId2"/>
          <a:srcRect/>
          <a:stretch>
            <a:fillRect/>
          </a:stretch>
        </p:blipFill>
        <p:spPr bwMode="auto">
          <a:xfrm>
            <a:off x="5910035" y="536853"/>
            <a:ext cx="2818357" cy="2818357"/>
          </a:xfrm>
          <a:prstGeom prst="rect">
            <a:avLst/>
          </a:prstGeom>
          <a:noFill/>
        </p:spPr>
      </p:pic>
      <p:sp>
        <p:nvSpPr>
          <p:cNvPr id="2" name="Tittel 1"/>
          <p:cNvSpPr>
            <a:spLocks noGrp="1"/>
          </p:cNvSpPr>
          <p:nvPr>
            <p:ph type="title"/>
          </p:nvPr>
        </p:nvSpPr>
        <p:spPr>
          <a:xfrm>
            <a:off x="1194628" y="274638"/>
            <a:ext cx="7407404" cy="731816"/>
          </a:xfrm>
        </p:spPr>
        <p:txBody>
          <a:bodyPr/>
          <a:lstStyle/>
          <a:p>
            <a:pPr algn="ctr"/>
            <a:r>
              <a:rPr lang="nb-NO" smtClean="0"/>
              <a:t>Micro:bit</a:t>
            </a:r>
            <a:endParaRPr lang="nb-NO"/>
          </a:p>
        </p:txBody>
      </p:sp>
      <p:sp>
        <p:nvSpPr>
          <p:cNvPr id="73731" name="AutoShape 3" descr="Bilderesultat for microbit">
            <a:hlinkClick r:id="rId3"/>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33" name="AutoShape 5" descr="Bilderesultat for microbit">
            <a:hlinkClick r:id="rId3"/>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35" name="AutoShape 7" descr="Bilderesultat for microbit">
            <a:hlinkClick r:id="rId4"/>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37" name="AutoShape 9" descr="Bilderesultat for microbit">
            <a:hlinkClick r:id="rId4"/>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73739" name="Picture 11" descr="Bilderesultat for microbit"/>
          <p:cNvPicPr>
            <a:picLocks noChangeAspect="1" noChangeArrowheads="1"/>
          </p:cNvPicPr>
          <p:nvPr/>
        </p:nvPicPr>
        <p:blipFill>
          <a:blip r:embed="rId5"/>
          <a:srcRect/>
          <a:stretch>
            <a:fillRect/>
          </a:stretch>
        </p:blipFill>
        <p:spPr bwMode="auto">
          <a:xfrm>
            <a:off x="1204007" y="536853"/>
            <a:ext cx="2669493" cy="2669493"/>
          </a:xfrm>
          <a:prstGeom prst="rect">
            <a:avLst/>
          </a:prstGeom>
          <a:noFill/>
        </p:spPr>
      </p:pic>
      <p:pic>
        <p:nvPicPr>
          <p:cNvPr id="73741" name="Picture 13" descr="Bilderesultat for microbit"/>
          <p:cNvPicPr>
            <a:picLocks noChangeAspect="1" noChangeArrowheads="1"/>
          </p:cNvPicPr>
          <p:nvPr/>
        </p:nvPicPr>
        <p:blipFill>
          <a:blip r:embed="rId6"/>
          <a:srcRect/>
          <a:stretch>
            <a:fillRect/>
          </a:stretch>
        </p:blipFill>
        <p:spPr bwMode="auto">
          <a:xfrm>
            <a:off x="1082290" y="4259115"/>
            <a:ext cx="2464909" cy="2218418"/>
          </a:xfrm>
          <a:prstGeom prst="rect">
            <a:avLst/>
          </a:prstGeom>
          <a:noFill/>
        </p:spPr>
      </p:pic>
      <p:pic>
        <p:nvPicPr>
          <p:cNvPr id="73745" name="Picture 17" descr="Bilderesultat for microbit"/>
          <p:cNvPicPr>
            <a:picLocks noChangeAspect="1" noChangeArrowheads="1"/>
          </p:cNvPicPr>
          <p:nvPr/>
        </p:nvPicPr>
        <p:blipFill>
          <a:blip r:embed="rId7"/>
          <a:srcRect t="19208" b="18612"/>
          <a:stretch>
            <a:fillRect/>
          </a:stretch>
        </p:blipFill>
        <p:spPr bwMode="auto">
          <a:xfrm>
            <a:off x="3646434" y="4989310"/>
            <a:ext cx="2619354" cy="1628702"/>
          </a:xfrm>
          <a:prstGeom prst="rect">
            <a:avLst/>
          </a:prstGeom>
          <a:noFill/>
        </p:spPr>
      </p:pic>
      <p:sp>
        <p:nvSpPr>
          <p:cNvPr id="73749" name="AutoShape 21" descr="Bilderesultat for air:bit"/>
          <p:cNvSpPr>
            <a:spLocks noChangeAspect="1" noChangeArrowheads="1"/>
          </p:cNvSpPr>
          <p:nvPr/>
        </p:nvSpPr>
        <p:spPr bwMode="auto">
          <a:xfrm>
            <a:off x="63500" y="-136525"/>
            <a:ext cx="3810000" cy="2695575"/>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51" name="AutoShape 23" descr="Bilderesultat for air:bit"/>
          <p:cNvSpPr>
            <a:spLocks noChangeAspect="1" noChangeArrowheads="1"/>
          </p:cNvSpPr>
          <p:nvPr/>
        </p:nvSpPr>
        <p:spPr bwMode="auto">
          <a:xfrm>
            <a:off x="63500" y="-136525"/>
            <a:ext cx="3810000" cy="2695575"/>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73753" name="AutoShape 25" descr="airbit_ny.p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2050" name="Picture 2"/>
          <p:cNvPicPr>
            <a:picLocks noChangeAspect="1" noChangeArrowheads="1"/>
          </p:cNvPicPr>
          <p:nvPr/>
        </p:nvPicPr>
        <p:blipFill>
          <a:blip r:embed="rId8"/>
          <a:srcRect/>
          <a:stretch>
            <a:fillRect/>
          </a:stretch>
        </p:blipFill>
        <p:spPr bwMode="auto">
          <a:xfrm>
            <a:off x="3573739" y="2304187"/>
            <a:ext cx="2746553" cy="2785443"/>
          </a:xfrm>
          <a:prstGeom prst="rect">
            <a:avLst/>
          </a:prstGeom>
          <a:noFill/>
          <a:ln w="9525">
            <a:noFill/>
            <a:miter lim="800000"/>
            <a:headEnd/>
            <a:tailEnd/>
          </a:ln>
          <a:effectLst/>
        </p:spPr>
      </p:pic>
      <p:pic>
        <p:nvPicPr>
          <p:cNvPr id="90114" name="Picture 2" descr="4-Tronix Bit:Bot XL Robot"/>
          <p:cNvPicPr>
            <a:picLocks noChangeAspect="1" noChangeArrowheads="1"/>
          </p:cNvPicPr>
          <p:nvPr/>
        </p:nvPicPr>
        <p:blipFill>
          <a:blip r:embed="rId9"/>
          <a:srcRect l="7083" t="6171" r="6750" b="6537"/>
          <a:stretch>
            <a:fillRect/>
          </a:stretch>
        </p:blipFill>
        <p:spPr bwMode="auto">
          <a:xfrm>
            <a:off x="6403465" y="4535096"/>
            <a:ext cx="2570088" cy="2082915"/>
          </a:xfrm>
          <a:prstGeom prst="rect">
            <a:avLst/>
          </a:prstGeom>
          <a:noFill/>
        </p:spPr>
      </p:pic>
      <p:grpSp>
        <p:nvGrpSpPr>
          <p:cNvPr id="18" name="Gruppe 17"/>
          <p:cNvGrpSpPr/>
          <p:nvPr/>
        </p:nvGrpSpPr>
        <p:grpSpPr>
          <a:xfrm>
            <a:off x="2048929" y="1623171"/>
            <a:ext cx="5639580" cy="3879406"/>
            <a:chOff x="2055930" y="1816526"/>
            <a:chExt cx="5639580" cy="3879406"/>
          </a:xfrm>
        </p:grpSpPr>
        <p:pic>
          <p:nvPicPr>
            <p:cNvPr id="73754" name="Picture 26"/>
            <p:cNvPicPr>
              <a:picLocks noChangeAspect="1" noChangeArrowheads="1"/>
            </p:cNvPicPr>
            <p:nvPr/>
          </p:nvPicPr>
          <p:blipFill>
            <a:blip r:embed="rId10"/>
            <a:srcRect/>
            <a:stretch>
              <a:fillRect/>
            </a:stretch>
          </p:blipFill>
          <p:spPr bwMode="auto">
            <a:xfrm>
              <a:off x="2055930" y="1816526"/>
              <a:ext cx="5639580" cy="3879406"/>
            </a:xfrm>
            <a:prstGeom prst="rect">
              <a:avLst/>
            </a:prstGeom>
            <a:noFill/>
            <a:ln w="9525">
              <a:noFill/>
              <a:miter lim="800000"/>
              <a:headEnd/>
              <a:tailEnd/>
            </a:ln>
            <a:effectLst/>
          </p:spPr>
        </p:pic>
        <p:sp>
          <p:nvSpPr>
            <p:cNvPr id="17" name="TekstSylinder 16"/>
            <p:cNvSpPr txBox="1"/>
            <p:nvPr/>
          </p:nvSpPr>
          <p:spPr>
            <a:xfrm>
              <a:off x="2522408" y="4854298"/>
              <a:ext cx="1124026" cy="523220"/>
            </a:xfrm>
            <a:prstGeom prst="rect">
              <a:avLst/>
            </a:prstGeom>
            <a:noFill/>
          </p:spPr>
          <p:txBody>
            <a:bodyPr wrap="none" rtlCol="0">
              <a:spAutoFit/>
            </a:bodyPr>
            <a:lstStyle/>
            <a:p>
              <a:r>
                <a:rPr lang="nb-NO" sz="2800" b="1" smtClean="0"/>
                <a:t>Air:bit</a:t>
              </a:r>
              <a:endParaRPr lang="nb-NO" sz="2800" b="1"/>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2000"/>
                                        <p:tgtEl>
                                          <p:spTgt spid="73739"/>
                                        </p:tgtEl>
                                      </p:cBhvr>
                                    </p:animEffect>
                                  </p:childTnLst>
                                </p:cTn>
                              </p:par>
                              <p:par>
                                <p:cTn id="8" presetID="10" presetClass="entr" presetSubtype="0" fill="hold" nodeType="withEffect">
                                  <p:stCondLst>
                                    <p:cond delay="0"/>
                                  </p:stCondLst>
                                  <p:childTnLst>
                                    <p:set>
                                      <p:cBhvr>
                                        <p:cTn id="9" dur="1" fill="hold">
                                          <p:stCondLst>
                                            <p:cond delay="0"/>
                                          </p:stCondLst>
                                        </p:cTn>
                                        <p:tgtEl>
                                          <p:spTgt spid="73743"/>
                                        </p:tgtEl>
                                        <p:attrNameLst>
                                          <p:attrName>style.visibility</p:attrName>
                                        </p:attrNameLst>
                                      </p:cBhvr>
                                      <p:to>
                                        <p:strVal val="visible"/>
                                      </p:to>
                                    </p:set>
                                    <p:animEffect transition="in" filter="fade">
                                      <p:cBhvr>
                                        <p:cTn id="10" dur="2000"/>
                                        <p:tgtEl>
                                          <p:spTgt spid="737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3741"/>
                                        </p:tgtEl>
                                        <p:attrNameLst>
                                          <p:attrName>style.visibility</p:attrName>
                                        </p:attrNameLst>
                                      </p:cBhvr>
                                      <p:to>
                                        <p:strVal val="visible"/>
                                      </p:to>
                                    </p:set>
                                    <p:animEffect transition="in" filter="fade">
                                      <p:cBhvr>
                                        <p:cTn id="20" dur="2000"/>
                                        <p:tgtEl>
                                          <p:spTgt spid="7374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3745"/>
                                        </p:tgtEl>
                                        <p:attrNameLst>
                                          <p:attrName>style.visibility</p:attrName>
                                        </p:attrNameLst>
                                      </p:cBhvr>
                                      <p:to>
                                        <p:strVal val="visible"/>
                                      </p:to>
                                    </p:set>
                                    <p:animEffect transition="in" filter="fade">
                                      <p:cBhvr>
                                        <p:cTn id="24" dur="2000"/>
                                        <p:tgtEl>
                                          <p:spTgt spid="73745"/>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90114"/>
                                        </p:tgtEl>
                                        <p:attrNameLst>
                                          <p:attrName>style.visibility</p:attrName>
                                        </p:attrNameLst>
                                      </p:cBhvr>
                                      <p:to>
                                        <p:strVal val="visible"/>
                                      </p:to>
                                    </p:set>
                                    <p:animEffect transition="in" filter="fade">
                                      <p:cBhvr>
                                        <p:cTn id="28" dur="2000"/>
                                        <p:tgtEl>
                                          <p:spTgt spid="9011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1283528" y="0"/>
            <a:ext cx="7407404" cy="927100"/>
          </a:xfrm>
        </p:spPr>
        <p:txBody>
          <a:bodyPr/>
          <a:lstStyle/>
          <a:p>
            <a:pPr algn="ctr"/>
            <a:r>
              <a:rPr lang="nb-NO" smtClean="0"/>
              <a:t>Hva skal man velge?</a:t>
            </a:r>
            <a:endParaRPr lang="nb-NO"/>
          </a:p>
        </p:txBody>
      </p:sp>
      <p:sp>
        <p:nvSpPr>
          <p:cNvPr id="3" name="Plassholder for innhold 2"/>
          <p:cNvSpPr>
            <a:spLocks noGrp="1"/>
          </p:cNvSpPr>
          <p:nvPr>
            <p:ph idx="1"/>
          </p:nvPr>
        </p:nvSpPr>
        <p:spPr>
          <a:xfrm>
            <a:off x="1194628" y="927100"/>
            <a:ext cx="7407404" cy="5930900"/>
          </a:xfrm>
        </p:spPr>
        <p:txBody>
          <a:bodyPr>
            <a:normAutofit/>
          </a:bodyPr>
          <a:lstStyle/>
          <a:p>
            <a:r>
              <a:rPr lang="nb-NO" smtClean="0"/>
              <a:t>Nybegynner</a:t>
            </a:r>
          </a:p>
          <a:p>
            <a:pPr lvl="1"/>
            <a:r>
              <a:rPr lang="nb-NO" smtClean="0"/>
              <a:t>Micro:bit og blokkprogrammering</a:t>
            </a:r>
          </a:p>
          <a:p>
            <a:pPr lvl="1"/>
            <a:r>
              <a:rPr lang="nb-NO" smtClean="0"/>
              <a:t>Har innebygde sensorer (mikrofon og høyttaler (v2))</a:t>
            </a:r>
          </a:p>
          <a:p>
            <a:r>
              <a:rPr lang="nb-NO" smtClean="0"/>
              <a:t>Småprosjekter med styring og kontroll</a:t>
            </a:r>
          </a:p>
          <a:p>
            <a:pPr lvl="1"/>
            <a:r>
              <a:rPr lang="nb-NO" smtClean="0"/>
              <a:t>Arduino UNO eller MEGA</a:t>
            </a:r>
          </a:p>
          <a:p>
            <a:pPr lvl="1"/>
            <a:r>
              <a:rPr lang="nb-NO" smtClean="0"/>
              <a:t>Blokkprogrammering eller tekstbasert programmering</a:t>
            </a:r>
          </a:p>
          <a:p>
            <a:pPr lvl="1"/>
            <a:r>
              <a:rPr lang="nb-NO" smtClean="0"/>
              <a:t>Stort utvalg av sensorer, aktuatorer og biblioteker</a:t>
            </a:r>
          </a:p>
          <a:p>
            <a:r>
              <a:rPr lang="nb-NO" smtClean="0"/>
              <a:t>Større prosjekter som krever datakraft og fart</a:t>
            </a:r>
          </a:p>
          <a:p>
            <a:pPr lvl="1"/>
            <a:r>
              <a:rPr lang="nb-NO" smtClean="0"/>
              <a:t>Teensy</a:t>
            </a:r>
          </a:p>
          <a:p>
            <a:pPr lvl="1"/>
            <a:r>
              <a:rPr lang="nb-NO" smtClean="0"/>
              <a:t>Tekstbasert programmering</a:t>
            </a:r>
          </a:p>
          <a:p>
            <a:r>
              <a:rPr lang="nb-NO" smtClean="0"/>
              <a:t>Større prosjekter med ”window”grensesnitt</a:t>
            </a:r>
          </a:p>
          <a:p>
            <a:pPr lvl="1"/>
            <a:r>
              <a:rPr lang="nb-NO" smtClean="0"/>
              <a:t>Raspberry Pi, egen skjerm, tastatur og </a:t>
            </a:r>
            <a:r>
              <a:rPr lang="nb-NO" smtClean="0"/>
              <a:t>mus</a:t>
            </a:r>
          </a:p>
          <a:p>
            <a:r>
              <a:rPr lang="nb-NO" smtClean="0"/>
              <a:t>IoT og oppkobling mot LAN</a:t>
            </a:r>
          </a:p>
          <a:p>
            <a:pPr lvl="1"/>
            <a:r>
              <a:rPr lang="nb-NO" smtClean="0"/>
              <a:t>ESP32</a:t>
            </a:r>
          </a:p>
          <a:p>
            <a:pPr lvl="1"/>
            <a:r>
              <a:rPr lang="nb-NO" smtClean="0"/>
              <a:t>Arduino UNO WiFi</a:t>
            </a:r>
            <a:endParaRPr lang="nb-NO"/>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20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20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2000"/>
                                        <p:tgtEl>
                                          <p:spTgt spid="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2000"/>
                                        <p:tgtEl>
                                          <p:spTgt spid="3">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fade">
                                      <p:cBhvr>
                                        <p:cTn id="51" dur="2000"/>
                                        <p:tgtEl>
                                          <p:spTgt spid="3">
                                            <p:txEl>
                                              <p:pRg st="12" end="12"/>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13" end="13"/>
                                            </p:txEl>
                                          </p:spTgt>
                                        </p:tgtEl>
                                        <p:attrNameLst>
                                          <p:attrName>style.visibility</p:attrName>
                                        </p:attrNameLst>
                                      </p:cBhvr>
                                      <p:to>
                                        <p:strVal val="visible"/>
                                      </p:to>
                                    </p:set>
                                    <p:animEffect transition="in" filter="fade">
                                      <p:cBhvr>
                                        <p:cTn id="54" dur="2000"/>
                                        <p:tgtEl>
                                          <p:spTgt spid="3">
                                            <p:txEl>
                                              <p:pRg st="13" end="13"/>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animEffect transition="in" filter="fade">
                                      <p:cBhvr>
                                        <p:cTn id="57"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ktangel 3"/>
          <p:cNvSpPr>
            <a:spLocks noChangeArrowheads="1"/>
          </p:cNvSpPr>
          <p:nvPr/>
        </p:nvSpPr>
        <p:spPr bwMode="auto">
          <a:xfrm>
            <a:off x="1" y="0"/>
            <a:ext cx="9144000" cy="6858000"/>
          </a:xfrm>
          <a:prstGeom prst="rect">
            <a:avLst/>
          </a:prstGeom>
          <a:solidFill>
            <a:srgbClr val="FFC000"/>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18435" name="Tittel 1"/>
          <p:cNvSpPr>
            <a:spLocks noGrp="1"/>
          </p:cNvSpPr>
          <p:nvPr>
            <p:ph type="title"/>
          </p:nvPr>
        </p:nvSpPr>
        <p:spPr>
          <a:xfrm>
            <a:off x="1079500" y="2697163"/>
            <a:ext cx="7767638" cy="1141412"/>
          </a:xfrm>
        </p:spPr>
        <p:txBody>
          <a:bodyPr/>
          <a:lstStyle/>
          <a:p>
            <a:pPr algn="ctr"/>
            <a:r>
              <a:rPr lang="nb-NO" sz="4400" smtClean="0">
                <a:latin typeface="Arial" pitchFamily="34" charset="0"/>
                <a:cs typeface="Arial" pitchFamily="34" charset="0"/>
              </a:rPr>
              <a:t>Litt historie</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tel 1"/>
          <p:cNvSpPr>
            <a:spLocks noGrp="1"/>
          </p:cNvSpPr>
          <p:nvPr>
            <p:ph type="title"/>
          </p:nvPr>
        </p:nvSpPr>
        <p:spPr>
          <a:xfrm>
            <a:off x="1079500" y="239713"/>
            <a:ext cx="7767638" cy="784225"/>
          </a:xfrm>
        </p:spPr>
        <p:txBody>
          <a:bodyPr/>
          <a:lstStyle/>
          <a:p>
            <a:pPr algn="ctr"/>
            <a:r>
              <a:rPr lang="nb-NO" smtClean="0"/>
              <a:t>Arduino</a:t>
            </a:r>
          </a:p>
        </p:txBody>
      </p:sp>
      <p:sp>
        <p:nvSpPr>
          <p:cNvPr id="19459" name="Plassholder for innhold 2"/>
          <p:cNvSpPr>
            <a:spLocks noGrp="1"/>
          </p:cNvSpPr>
          <p:nvPr>
            <p:ph idx="1"/>
          </p:nvPr>
        </p:nvSpPr>
        <p:spPr>
          <a:xfrm>
            <a:off x="1052513" y="1009650"/>
            <a:ext cx="7767637" cy="3138488"/>
          </a:xfrm>
        </p:spPr>
        <p:txBody>
          <a:bodyPr/>
          <a:lstStyle/>
          <a:p>
            <a:pPr>
              <a:lnSpc>
                <a:spcPct val="100000"/>
              </a:lnSpc>
              <a:spcBef>
                <a:spcPts val="800"/>
              </a:spcBef>
            </a:pPr>
            <a:r>
              <a:rPr lang="nb-NO" sz="1800" b="1" i="1" dirty="0" err="1" smtClean="0"/>
              <a:t>Arduino</a:t>
            </a:r>
            <a:r>
              <a:rPr lang="nb-NO" sz="1800" dirty="0" smtClean="0"/>
              <a:t> mikrokontroller konsept </a:t>
            </a:r>
          </a:p>
          <a:p>
            <a:pPr>
              <a:lnSpc>
                <a:spcPct val="100000"/>
              </a:lnSpc>
              <a:spcBef>
                <a:spcPts val="800"/>
              </a:spcBef>
            </a:pPr>
            <a:r>
              <a:rPr lang="nb-NO" sz="1800" dirty="0" smtClean="0"/>
              <a:t>Prosjektet startet i 2005 i den vesle universitetsbyen </a:t>
            </a:r>
            <a:r>
              <a:rPr lang="nb-NO" sz="1800" b="1" dirty="0" err="1" smtClean="0"/>
              <a:t>Ivrea</a:t>
            </a:r>
            <a:endParaRPr lang="nb-NO" sz="1800" b="1" dirty="0" smtClean="0"/>
          </a:p>
          <a:p>
            <a:pPr>
              <a:lnSpc>
                <a:spcPct val="100000"/>
              </a:lnSpc>
              <a:spcBef>
                <a:spcPts val="800"/>
              </a:spcBef>
            </a:pPr>
            <a:r>
              <a:rPr lang="nb-NO" sz="1800" dirty="0" smtClean="0"/>
              <a:t>Enklere og billigere for studenter å lære seg bruk av mikrokontrollere</a:t>
            </a:r>
          </a:p>
          <a:p>
            <a:pPr>
              <a:lnSpc>
                <a:spcPct val="100000"/>
              </a:lnSpc>
              <a:spcBef>
                <a:spcPts val="800"/>
              </a:spcBef>
            </a:pPr>
            <a:r>
              <a:rPr lang="nb-NO" sz="1800" dirty="0" smtClean="0"/>
              <a:t>Utviklet av </a:t>
            </a:r>
            <a:r>
              <a:rPr lang="nb-NO" sz="1800" b="1" i="1" dirty="0" err="1" smtClean="0"/>
              <a:t>Massimo</a:t>
            </a:r>
            <a:r>
              <a:rPr lang="nb-NO" sz="1800" b="1" i="1" dirty="0" smtClean="0"/>
              <a:t> </a:t>
            </a:r>
            <a:r>
              <a:rPr lang="nb-NO" sz="1800" b="1" i="1" dirty="0" err="1" smtClean="0"/>
              <a:t>Banzi</a:t>
            </a:r>
            <a:r>
              <a:rPr lang="nb-NO" sz="1800" b="1" i="1" dirty="0" smtClean="0"/>
              <a:t> </a:t>
            </a:r>
            <a:r>
              <a:rPr lang="nb-NO" sz="1800" dirty="0" smtClean="0"/>
              <a:t>og </a:t>
            </a:r>
            <a:r>
              <a:rPr lang="nb-NO" sz="1800" b="1" i="1" dirty="0" smtClean="0"/>
              <a:t>David </a:t>
            </a:r>
            <a:r>
              <a:rPr lang="nb-NO" sz="1800" b="1" i="1" dirty="0" err="1" smtClean="0"/>
              <a:t>Cuarielles</a:t>
            </a:r>
            <a:endParaRPr lang="nb-NO" sz="1800" b="1" i="1" dirty="0" smtClean="0"/>
          </a:p>
          <a:p>
            <a:pPr>
              <a:lnSpc>
                <a:spcPct val="100000"/>
              </a:lnSpc>
              <a:spcBef>
                <a:spcPts val="800"/>
              </a:spcBef>
            </a:pPr>
            <a:r>
              <a:rPr lang="nb-NO" sz="1800" dirty="0" smtClean="0"/>
              <a:t>Oppkalt etter byens helteskikkelse: </a:t>
            </a:r>
            <a:r>
              <a:rPr lang="nb-NO" sz="1800" b="1" i="1" dirty="0" err="1" smtClean="0"/>
              <a:t>Arduin</a:t>
            </a:r>
            <a:r>
              <a:rPr lang="nb-NO" sz="1800" b="1" i="1" dirty="0" smtClean="0"/>
              <a:t>  </a:t>
            </a:r>
            <a:r>
              <a:rPr lang="nb-NO" sz="1800" b="1" i="1" dirty="0" err="1" smtClean="0"/>
              <a:t>of</a:t>
            </a:r>
            <a:r>
              <a:rPr lang="nb-NO" sz="1800" b="1" i="1" dirty="0" smtClean="0"/>
              <a:t>  </a:t>
            </a:r>
            <a:r>
              <a:rPr lang="nb-NO" sz="1800" b="1" i="1" dirty="0" err="1" smtClean="0"/>
              <a:t>Ivrea</a:t>
            </a:r>
            <a:r>
              <a:rPr lang="nb-NO" sz="1800" b="1" i="1" dirty="0" smtClean="0"/>
              <a:t> </a:t>
            </a:r>
            <a:r>
              <a:rPr lang="nb-NO" sz="1800" dirty="0" smtClean="0"/>
              <a:t>(”Sterk venn”)</a:t>
            </a:r>
          </a:p>
          <a:p>
            <a:pPr>
              <a:lnSpc>
                <a:spcPct val="100000"/>
              </a:lnSpc>
              <a:spcBef>
                <a:spcPts val="800"/>
              </a:spcBef>
            </a:pPr>
            <a:r>
              <a:rPr lang="nb-NO" sz="1800" dirty="0" smtClean="0"/>
              <a:t>Programvaren utviklet av studenten </a:t>
            </a:r>
            <a:r>
              <a:rPr lang="nb-NO" sz="1800" b="1" i="1" dirty="0" err="1" smtClean="0"/>
              <a:t>Hermando</a:t>
            </a:r>
            <a:r>
              <a:rPr lang="nb-NO" sz="1800" b="1" i="1" dirty="0" smtClean="0"/>
              <a:t> </a:t>
            </a:r>
            <a:r>
              <a:rPr lang="nb-NO" sz="1800" b="1" i="1" dirty="0" err="1" smtClean="0"/>
              <a:t>Barragán</a:t>
            </a:r>
            <a:endParaRPr lang="nb-NO" sz="1800" b="1" i="1" dirty="0" smtClean="0"/>
          </a:p>
          <a:p>
            <a:pPr>
              <a:lnSpc>
                <a:spcPct val="100000"/>
              </a:lnSpc>
              <a:spcBef>
                <a:spcPts val="800"/>
              </a:spcBef>
            </a:pPr>
            <a:r>
              <a:rPr lang="nb-NO" sz="1800" b="1" i="1" dirty="0" smtClean="0"/>
              <a:t>Bruker Atmel kontrollere</a:t>
            </a:r>
          </a:p>
          <a:p>
            <a:pPr>
              <a:lnSpc>
                <a:spcPct val="100000"/>
              </a:lnSpc>
              <a:spcBef>
                <a:spcPts val="800"/>
              </a:spcBef>
            </a:pPr>
            <a:r>
              <a:rPr lang="nb-NO" sz="1800" dirty="0" smtClean="0"/>
              <a:t>Er nå utbredt over hele verden (2011 – 300 000, 2013 – 700 000 kort)</a:t>
            </a:r>
          </a:p>
        </p:txBody>
      </p:sp>
      <p:pic>
        <p:nvPicPr>
          <p:cNvPr id="19460" name="Picture 4"/>
          <p:cNvPicPr>
            <a:picLocks noChangeAspect="1" noChangeArrowheads="1"/>
          </p:cNvPicPr>
          <p:nvPr/>
        </p:nvPicPr>
        <p:blipFill>
          <a:blip r:embed="rId2" cstate="print"/>
          <a:srcRect l="11801" t="10030" r="15596" b="9859"/>
          <a:stretch>
            <a:fillRect/>
          </a:stretch>
        </p:blipFill>
        <p:spPr bwMode="auto">
          <a:xfrm>
            <a:off x="1106488" y="4148138"/>
            <a:ext cx="3438525" cy="2459037"/>
          </a:xfrm>
          <a:prstGeom prst="rect">
            <a:avLst/>
          </a:prstGeom>
          <a:noFill/>
          <a:ln w="9525">
            <a:noFill/>
            <a:miter lim="800000"/>
            <a:headEnd/>
            <a:tailEnd/>
          </a:ln>
        </p:spPr>
      </p:pic>
      <p:pic>
        <p:nvPicPr>
          <p:cNvPr id="19461" name="Picture 2"/>
          <p:cNvPicPr>
            <a:picLocks noChangeAspect="1" noChangeArrowheads="1"/>
          </p:cNvPicPr>
          <p:nvPr/>
        </p:nvPicPr>
        <p:blipFill>
          <a:blip r:embed="rId3" cstate="print"/>
          <a:srcRect/>
          <a:stretch>
            <a:fillRect/>
          </a:stretch>
        </p:blipFill>
        <p:spPr bwMode="auto">
          <a:xfrm>
            <a:off x="5111750" y="4216400"/>
            <a:ext cx="3171825" cy="1054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www.hpselectronics.com/images/atmega8.jpg"/>
          <p:cNvPicPr>
            <a:picLocks noChangeAspect="1" noChangeArrowheads="1"/>
          </p:cNvPicPr>
          <p:nvPr/>
        </p:nvPicPr>
        <p:blipFill>
          <a:blip r:embed="rId2" cstate="print"/>
          <a:srcRect/>
          <a:stretch>
            <a:fillRect/>
          </a:stretch>
        </p:blipFill>
        <p:spPr bwMode="auto">
          <a:xfrm>
            <a:off x="1165225" y="4044986"/>
            <a:ext cx="2286000" cy="2286000"/>
          </a:xfrm>
          <a:prstGeom prst="rect">
            <a:avLst/>
          </a:prstGeom>
          <a:noFill/>
          <a:ln w="9525">
            <a:noFill/>
            <a:miter lim="800000"/>
            <a:headEnd/>
            <a:tailEnd/>
          </a:ln>
        </p:spPr>
      </p:pic>
      <p:sp>
        <p:nvSpPr>
          <p:cNvPr id="20483" name="Tittel 1"/>
          <p:cNvSpPr>
            <a:spLocks noGrp="1"/>
          </p:cNvSpPr>
          <p:nvPr>
            <p:ph type="title"/>
          </p:nvPr>
        </p:nvSpPr>
        <p:spPr>
          <a:xfrm>
            <a:off x="1079500" y="239713"/>
            <a:ext cx="7767638" cy="784225"/>
          </a:xfrm>
        </p:spPr>
        <p:txBody>
          <a:bodyPr/>
          <a:lstStyle/>
          <a:p>
            <a:pPr algn="ctr"/>
            <a:r>
              <a:rPr lang="nb-NO" smtClean="0"/>
              <a:t>AVR – mikrokontrollerserie</a:t>
            </a:r>
          </a:p>
        </p:txBody>
      </p:sp>
      <p:sp>
        <p:nvSpPr>
          <p:cNvPr id="3" name="Plassholder for innhold 2"/>
          <p:cNvSpPr>
            <a:spLocks noGrp="1"/>
          </p:cNvSpPr>
          <p:nvPr>
            <p:ph idx="1"/>
          </p:nvPr>
        </p:nvSpPr>
        <p:spPr>
          <a:xfrm>
            <a:off x="695325" y="1009650"/>
            <a:ext cx="8270875" cy="3275013"/>
          </a:xfrm>
        </p:spPr>
        <p:txBody>
          <a:bodyPr/>
          <a:lstStyle/>
          <a:p>
            <a:pPr>
              <a:lnSpc>
                <a:spcPct val="100000"/>
              </a:lnSpc>
              <a:spcBef>
                <a:spcPts val="1200"/>
              </a:spcBef>
            </a:pPr>
            <a:r>
              <a:rPr lang="nb-NO" sz="1600" b="1" i="1" dirty="0" err="1" smtClean="0"/>
              <a:t>Arduino</a:t>
            </a:r>
            <a:r>
              <a:rPr lang="nb-NO" sz="1600" dirty="0" smtClean="0"/>
              <a:t> bygger på </a:t>
            </a:r>
            <a:r>
              <a:rPr lang="nb-NO" sz="1600" b="1" i="1" dirty="0" err="1" smtClean="0"/>
              <a:t>Atmels</a:t>
            </a:r>
            <a:r>
              <a:rPr lang="nb-NO" sz="1600" b="1" i="1" dirty="0" smtClean="0"/>
              <a:t> </a:t>
            </a:r>
            <a:r>
              <a:rPr lang="nb-NO" sz="1600" dirty="0" smtClean="0"/>
              <a:t>kontrollerserie (Atmel verdens nest største lev.)</a:t>
            </a:r>
          </a:p>
          <a:p>
            <a:pPr>
              <a:lnSpc>
                <a:spcPct val="100000"/>
              </a:lnSpc>
              <a:spcBef>
                <a:spcPts val="1200"/>
              </a:spcBef>
            </a:pPr>
            <a:r>
              <a:rPr lang="nb-NO" sz="1600" dirty="0" err="1" smtClean="0"/>
              <a:t>Atmels</a:t>
            </a:r>
            <a:r>
              <a:rPr lang="nb-NO" sz="1600" dirty="0" smtClean="0"/>
              <a:t> første kontroller ble utviklet av studentene:</a:t>
            </a:r>
            <a:br>
              <a:rPr lang="nb-NO" sz="1600" dirty="0" smtClean="0"/>
            </a:br>
            <a:r>
              <a:rPr lang="nb-NO" sz="1600" b="1" dirty="0" smtClean="0"/>
              <a:t>Alf-Egil Bogen </a:t>
            </a:r>
            <a:r>
              <a:rPr lang="nb-NO" sz="1600" dirty="0" smtClean="0"/>
              <a:t>og </a:t>
            </a:r>
            <a:r>
              <a:rPr lang="nb-NO" sz="1600" b="1" dirty="0" smtClean="0"/>
              <a:t>Vegard </a:t>
            </a:r>
            <a:r>
              <a:rPr lang="nb-NO" sz="1600" b="1" dirty="0" err="1" smtClean="0"/>
              <a:t>Wollan</a:t>
            </a:r>
            <a:r>
              <a:rPr lang="nb-NO" sz="1600" dirty="0" smtClean="0"/>
              <a:t>, NTH studenter begynnelsen av 1990</a:t>
            </a:r>
          </a:p>
          <a:p>
            <a:pPr>
              <a:lnSpc>
                <a:spcPct val="100000"/>
              </a:lnSpc>
              <a:spcBef>
                <a:spcPts val="1200"/>
              </a:spcBef>
            </a:pPr>
            <a:r>
              <a:rPr lang="nb-NO" sz="1600" dirty="0" smtClean="0"/>
              <a:t>Utviklet en serie med AVR mikrokontrollere  (</a:t>
            </a:r>
            <a:r>
              <a:rPr lang="nb-NO" sz="1600" dirty="0" err="1" smtClean="0"/>
              <a:t>A</a:t>
            </a:r>
            <a:r>
              <a:rPr lang="nb-NO" sz="1100" dirty="0" err="1" smtClean="0"/>
              <a:t>lf</a:t>
            </a:r>
            <a:r>
              <a:rPr lang="nb-NO" sz="1600" dirty="0" err="1" smtClean="0"/>
              <a:t>V</a:t>
            </a:r>
            <a:r>
              <a:rPr lang="nb-NO" sz="1100" dirty="0" err="1" smtClean="0"/>
              <a:t>egard</a:t>
            </a:r>
            <a:r>
              <a:rPr lang="nb-NO" sz="1600" dirty="0" err="1" smtClean="0"/>
              <a:t>R</a:t>
            </a:r>
            <a:r>
              <a:rPr lang="nb-NO" sz="1100" dirty="0" err="1" smtClean="0"/>
              <a:t>isc</a:t>
            </a:r>
            <a:r>
              <a:rPr lang="nb-NO" sz="1600" dirty="0" smtClean="0"/>
              <a:t>)</a:t>
            </a:r>
          </a:p>
          <a:p>
            <a:pPr>
              <a:lnSpc>
                <a:spcPct val="100000"/>
              </a:lnSpc>
              <a:spcBef>
                <a:spcPts val="1200"/>
              </a:spcBef>
            </a:pPr>
            <a:r>
              <a:rPr lang="nb-NO" sz="1600" dirty="0" smtClean="0"/>
              <a:t>Det produseres i dag ca. 35 AVR mikrokontrollere pr. sek.</a:t>
            </a:r>
          </a:p>
          <a:p>
            <a:pPr>
              <a:lnSpc>
                <a:spcPct val="100000"/>
              </a:lnSpc>
              <a:spcBef>
                <a:spcPts val="1200"/>
              </a:spcBef>
            </a:pPr>
            <a:r>
              <a:rPr lang="nb-NO" sz="1600" dirty="0" smtClean="0"/>
              <a:t>Atmel Norge har  ca. 200 ansatte </a:t>
            </a:r>
          </a:p>
          <a:p>
            <a:pPr>
              <a:lnSpc>
                <a:spcPct val="100000"/>
              </a:lnSpc>
              <a:spcBef>
                <a:spcPts val="1200"/>
              </a:spcBef>
            </a:pPr>
            <a:r>
              <a:rPr lang="nb-NO" sz="1600" dirty="0" smtClean="0"/>
              <a:t>Ledende på mikrokontrollere og berøringsskjermer</a:t>
            </a:r>
          </a:p>
          <a:p>
            <a:pPr>
              <a:lnSpc>
                <a:spcPct val="100000"/>
              </a:lnSpc>
              <a:spcBef>
                <a:spcPts val="1200"/>
              </a:spcBef>
            </a:pPr>
            <a:r>
              <a:rPr lang="nb-NO" sz="1600" dirty="0" smtClean="0"/>
              <a:t>Årets trøndere 2012</a:t>
            </a:r>
          </a:p>
          <a:p>
            <a:pPr>
              <a:lnSpc>
                <a:spcPct val="100000"/>
              </a:lnSpc>
            </a:pPr>
            <a:endParaRPr lang="nb-NO" dirty="0" smtClean="0"/>
          </a:p>
          <a:p>
            <a:pPr>
              <a:lnSpc>
                <a:spcPct val="100000"/>
              </a:lnSpc>
            </a:pPr>
            <a:endParaRPr lang="nb-NO" dirty="0" smtClean="0"/>
          </a:p>
          <a:p>
            <a:pPr>
              <a:lnSpc>
                <a:spcPct val="100000"/>
              </a:lnSpc>
            </a:pPr>
            <a:endParaRPr lang="nb-NO" dirty="0" smtClean="0"/>
          </a:p>
        </p:txBody>
      </p:sp>
      <p:sp>
        <p:nvSpPr>
          <p:cNvPr id="8" name="TekstSylinder 7"/>
          <p:cNvSpPr txBox="1">
            <a:spLocks noChangeArrowheads="1"/>
          </p:cNvSpPr>
          <p:nvPr/>
        </p:nvSpPr>
        <p:spPr bwMode="auto">
          <a:xfrm>
            <a:off x="1009650" y="5838861"/>
            <a:ext cx="1381125" cy="460375"/>
          </a:xfrm>
          <a:prstGeom prst="rect">
            <a:avLst/>
          </a:prstGeom>
          <a:noFill/>
          <a:ln w="9525">
            <a:noFill/>
            <a:miter lim="800000"/>
            <a:headEnd/>
            <a:tailEnd/>
          </a:ln>
        </p:spPr>
        <p:txBody>
          <a:bodyPr wrap="none">
            <a:spAutoFit/>
          </a:bodyPr>
          <a:lstStyle/>
          <a:p>
            <a:r>
              <a:rPr lang="nb-NO">
                <a:solidFill>
                  <a:schemeClr val="tx1"/>
                </a:solidFill>
              </a:rPr>
              <a:t>ATmega8</a:t>
            </a:r>
          </a:p>
        </p:txBody>
      </p:sp>
      <p:sp>
        <p:nvSpPr>
          <p:cNvPr id="20486" name="AutoShape 4" descr="data:image/jpeg;base64,/9j/4AAQSkZJRgABAQAAAQABAAD/2wCEAAkGBhQSEBUUEhQVFBUUFhUVFRUWFRUVGBcUFBYXFBQUFxUXHCYeFxkjGRQUHy8gIycpLCwsFx4xNTAqNSYrLSkBCQoKDgwOGg8PFywcHyAsKSwsKSkpKSksKSksKSwpKSwpKSwsLCwsLCkpKSkpKSkpLCwpKSwsKSwpKTUpKSksLP/AABEIAKgBKwMBIgACEQEDEQH/xAAcAAABBQEBAQAAAAAAAAAAAAAAAQQFBgcDAgj/xABDEAABAwIDBQUFBQYFAwUAAAABAAIRAyEEEjEFBkFRYSJxgZGhBxMysfBCUmJywRQjM4KS0UNTsuHxFaLCFiQ0o+L/xAAZAQACAwEAAAAAAAAAAAAAAAAAAgEDBAX/xAAlEQACAgICAgEEAwAAAAAAAAAAAQIRAyESMQRBIjJRYZETgbH/2gAMAwEAAhEDEQA/ANUQhCgAQhCAFQhIgBUJEqABCEIAEIQgAQhCABCEiABCIQgAQ7zQm+0toMoUnVajoa2PEkhrWjqXEADmUAe/2pvEwfukEGOccuuih9ub64bDUy5zs7vs02/ET8gOpVB3s32c+RbL9qS4Nm9heIA1JDp5jRUjFYuoQSX5Wm7ZdLyI0aAdBz0ulch1EnN4PaVi8S8inUNGlMFtLsmPz/EZ528FW6O1qheXB7y4nU3cCb2Jkk9Sm4z3MuOkZr+JlJUwb8st0+E85P6JbG4jutiw58jhwzEkEcQZ6BdG7ZeJYHvaQfhDi0GeIEzf6lRlDAu0gjhN1IUNkuqthzZA0e3VvOWnUHjEcEWHFssGxN+sZhzIqvqD/KrEvaefadLmEWiD4FX7YHtHbXym0XFRsjsET9rQCREugGRcLKTsqrQZLgTFomzmjVo6xcdITSphCyoHslzHdozxANx3iOPQqUyHE+l8PiGvbmabaEaEEagjgV0WF7ib4HC1spe73ZsWuIgmwiLXAygHUX1EBbhh8QHtDmmQRIOtinKzohCRACoSJUACEIUgCEJUAIhEJYUAIhKiFICJEsJFACoQhAAhNMdtalR/iVGtPBsy49zRcqExu/FMD90xzz+KGiO6ZRaJplmQqQ/2k5fiogfzH5wn2A9oFCpZ0sd5j0uotBxZaUJjg9tUajQW1GXAMZhI7xqE9a4ESLjmFJAqChCAEQhCAFhZt7Vd4odTw7CCLuqt4XAytf0ObTkHSrpvPvFTwOFfXqXyjst4vefhYO8r552ptCpXqOfUJdVefh/E9xm3dmaOk9FDdDRVs60cPUrVG06QDiSCSdACQM0aTcK44Xcwav7bonpPf5KR3R3fGHoCf4joL3ddYHQFWenRlnKfmsc5t9HTxYklbM9xexCRDW3nl15G/BOMDukYuJnXW/SFfsPs1oiydfsw7klyLHCBTNnbtUwYytM3NuFrX6k+SlaGw2UvgaOoUmMKRUJbxAkc9fI3XV9NS7HioroqmJ2cHdgiwfboAJA8GOAnp0VV2ts00KgA0dMXsTFxHJ0AdCQeC0duF7cn8R84HylRG8GDa5zQ4SMlUgRxAaJnuJRGTTIy41ONGV4wBucMuQ4FoPIkAAnvcD4q5+zbfU0K3u3vc6hUqBjsxJ93Vd/iN45STcacbQZr21MN2Q/V2UZj1Etk8j2VBsqBgIIkPknhNoI7yJ8lsTOQ1To+qEigNx94TjMI17v4jDkqdXAS138zSD3kjgrAU5WIhCVAAgIQpAEIQgBUIQgAQhCABIlXHF4ttJhe8w0alADLbW224ZmZwngOAnqqLtX2gVavYpHIYIhsz56+Sbb3bWOKJIjIPhbPT4u9Uouc2e1lPW4tpeVS5l8YExtLF1ngOA1+Ikm44mRe0eqjq7XNZ2Wtc3iXVPm1xk2K4f8AW3zDxOhnUOHHqDHGe9eztFzHQWhzNRYNJBm3I+XiosniPMDtME5ajmADgwOnSbCLHouztosDuzIAAu50AzeHecacFDUG03ZocBOjH2JngDpHJRLHO94GmRBM6XBixnl+qmxWqLXtPaINwdGkl4cYAH3Y1/4UhupvjVpkBlXO3iHXB/lN/EHgqsytTH7sNJH4gHzpJyvseHknpp4dozU8lNx+J0yOF+0YaI4DyQSbZsjeujiHBjS4PI+FzSDYSR0tdTKwzBY2aoDXBrgc7Mr9YtlDgRBiO9a1uttoV6IBJ94wAPDtb6HqOqdMrlGuiZKAhIEwhnXtb2a6uKcmKVFlR8a567xkpCOQGYk8PFUPc3ZWbEBzhIaZE8419D5rZt8cKHYWpa8egv5CJ8Flu4T8zqvJsAev9lTl6NGBXIu9IwpKkoxjVI4ULJ2zqVoeMXTivNJtkU9U6RVZ0DALwPJNMQ5PnU7aphWumn0EBuo/a1DM0EfZPo6x9YKknNXDEMlpHNUlyMz2nhYFVvAadzDJ8JJ81WKuGtp8Jn+rL9eKve2MQ1pDCIJzN8x8oCrG03iWtboQAeuaDHlC2Q6OZlXyZdPYriXCpWYTZ9OnbhmpuqXHWHei1lZX7KqMYqpHBk+ZIP8Afw6rVCrV0Z5diBCEKRQSoQpAEIQgBUIQgAQhCABUP2m7WLGtZcNAJJv2nGIAPQC/eFfFnftccD+zs1Ls5/0jzSz6Hh2ZzszEVa1UhuYNGvKO/VT7d2XP1Jjkp/Yewm0abQBc3ceZKsNDDiFilK3o6WPGktlHp7gBwj6C7Yjc4Nbl6RYeCv1PD2Xp+GChWPSMrfuU4MMtJ5W8/wBE0wu6rnntSIsOvetdNDomz8I0HRTbF4RZkG0dz6jASwcL29JUWzFBssqA5+YLZHTKdfTxW04jBiFnu+2wQ14qtHfATQm72V5MSq0VOrhLZ2lpE2y/ZdyLTcX+rLUfZXjC6rDz2vdxc34ETwNgTbkqS3D5btcGm3AQZ5iIEqZ3NxBp4lrhENe0GLQHd3Izbqr0ZJI2spEpSK0oPNWmHAgiQbELIN3MB+y1saxxj3dVgk/dLS8HyeFsQWa757P/APdYiLe9GHe7wa9k+TAq8i0XYX8go714f78dT/ZSGzt4qLzDHgn65qmPw+DYMr6Tqjrnsa2F4vw5phgqmGc6aIrMN4zEGIcWmYNriIN1lrVpHRUndNo1+jiRw4D1Xn9pDRJVL2NtOs6qKcAniTYR1Gsqe2wyqzTK7hF58EnNlnBWdtob30qQ7U/qe7mo0b84ZzZnXQWn0KhsU1hBNVpqHQNGgPInn0F0xq7x0sC4MfgGguAImo0udJji2CRabqxPl6K5/D2WmlvZRLoJy98KQFdrhLSCOYVVbtHD4kwaRo1BeDFp/Lw6xCl9l4Q0+eXqkddFi6sid9cAHU2vAuHBpPR0tn1VG2rTh9uDWx4W/RaXvI3Nh3DVU/B7F9+4OJytDWZifyR/uroOlsyZouUqXsuvslwcNrVJkn3be6MxPnI8loKqPs5p020aopFxaXg9uA4OgsdbkcgPiVbStEGmrRjyQcJOLBKkQnKxUIQgASpEqABCEIAEIQgAWfb8M95tLDtOlOmT/UST/pHmtBWe7cdO1X/hpMHiYVeT6S3EvkP2N0UlR0TLDtBCkKVMQsSOodabl6Dl4c2EtNqcWjo4Js9qcuYuLzCGCGeIYqzvKyWGOCsldyr2329lIuyZdFTp05FiJEa8v9v0TrZWFaD2TGZpEeunQpq5hDrcBfrDxw8T5KQw1DKWOgG8O5EEH1WtHPl2a5syvno03cS0T3gQfUFOFFbrVM2Epn8/lndClSrShgFTt4qefE1IA7LabPJpfP8A9keCuKqW3rYogWkNd3mIn0VeX6S7x1c0VgbOZSqF5YQ42zZCZGsW+SkMBs+mJyUGNDvicWZC4f6jopgO7PVcsRVDW99liUmddQR6wGX3nZaAGNDRH9ynmIcHG6bbIokgm0le8Q8g21CagpCYvDZmgANEaSOXy8kzGEf9qnm6h7SPUSnrcUQ7tARzGvkntLK64MjgpViuKQxw2BvJY1p8zfmYSYimGiBPdJjy0UhVkBRlWSlZMYjWvSzMc3mCoTYWGNINpVYzPe5wi4hsBjSe4eimqhi2i906LXDSXC88RBsfNS/pIpPIiY3XphrqzRwI/U/qp9Q271GDVd94tA8G3+YUwteJVFHO8x3mf9f4CEIVpkFQhCABCEIAVCEIAEIQgAWUYnazDj8VWmWHK1pHHKS3/wAVoG9uLdTwVZzLOy5QeWa0+qyfd7Zx91UkWzsbHIMaSfVw8lRll6NOHG38ibdvk1oAyk93BP8AZO+TKhy/DwBuq+a9V7nMoUsoa0kPLZzECzRPEqKw2zsW++R7YF3FhbL5uGg6iCOXFZ1FtWbuSTpmqtxstLhwUbid6G0gJBINp5LpsDAubhG+8MuIl3fyuq9j8HVJe4N7GaAYJHkNVFssSTJenvmx3w6/r3KSw+1A8XsefAqgbTr1cHkcaArB4JIDSSIiGkNFifGFLbG2zSxFgx9B5E+7cInulS06tiJpukWlzgVE7bwZfTIFiASPBPcK0i3Acf0XvE0ydOSToYzLD1iSRxB/UT8/VSlAkCHTcgHqWn4h5T/MmWOwDmVzaL/1Aa+hUxs3CveIAE63H9+6FeppIy/xOUjRt0v/AIdO0XqR3Co6D5KXUPutiM1ACIIDSf5hJ9QVMFaYu1ZjyR4ScWCqu9py1qbubD/2u/8A0rUFXN+MNNFlQa03Qfy1IH+oNUZFcRsMuM0yKpYqyZbR2x7tuaJA+guWHd2ZXUEOsYWGtnZ5qiAwG9rw4gjKJtcuHq0EJ83a+KqOmgG24uBM+ZEKYo7GpuuWjxT6lgm0zbK1qfj+ROT9Ij8A+u4h2IyCJgNm5NpP0U4diDSdmHwH4h908+5On4mkftt8wmzqrZvEHxU8V6BTku0O6uOkTOqamtKb0qREgXbqO7kvLQkGlJVoSs6Sn2FOVpMC4uTyCZsEiVAby7UrMORtqRdRD3g9trKj8tTKIsMoPauRmFuKdK9Gf+RQbkzWcJhsjA0d57zcrqjuQti0cptt2wQkRKkgVKkQgBUIQgBUIQgAQhCAI/eChnwtVvNpVJ2FgRkLSJkuPjP+y0OsyWkcwR6Km4SGkjS5WbMt2dHxZXBw/J6/6e4WaGtHI3RXpZGyTJ07II7tSU8fXgJmHF7gOBvHQKhG1QHT6sU2t6IGGD2ZZIXjaFKCOcWSiuWNkxZT7GljVaPLdnvbplePzEGPkUp2bm+JoHd+jwQZXehjgTBsdU8eYFkdlbi0Mn4bI343nvg+ciUzqVfHqU8xL5CjKjCkZCGWKw+aXRJAseXM+QUhutTJpuDmhpBI8NR6LnhaobM6EEedv1Cm8PSDeETHjZCWwvR63bEF45NZ83KbKY7Kw2UOdpnPo3T1JT4rfjVROX5ElLI2gCZbawvvMNVZxLDHeO0PUBPEoTlBmuyj7xjmcSDHzCi9s0cTQBdQb7wn7MgEdbqT2phThsW5os2czfyHTy08E7GKzX4LE1TOrjlySK3sWtWqmcQMRTuLNy6cbzy+amGtYHOaMHXqAiA6pVpAaRI7ZcPKU+Go0hOKWIINiB3BQkn6NHrbbIHa2Aq1BFHD0qRDcpLnl97Q4ZANL+a8bB3YxLCTWxEt4U2stP5nEmFaW1nHXzR75Ml9hXVe/wBninSAYmjwnWKqDITKYVKkNkoopuwfVgLphdgDFEtMQcgeeTMwc7zyR4qOOIkqzbq1SHHkQAe8m311TwWyrN9LZaUiVIVpOeIhCEACVIlQAJUiWUAKhCEACEIQAKgV60YiqNIe7yzFX9UTalCMc9p+0Z8wHD5lUZ1o1+JKpinESJ1VYq7crYeqZGZhPZI1HTqFM7YZWo0i6mz3mX7DSASOaiNhVq2OYXfs7QA4sM1BqASTpPCFm9HR5+7o7V98Kj4DG3/ED+hT7Z1DF1HA1i3JIMAQSOA7k82dutUb2hQbIbmk1B1t32Tqu/FMB/cs7LA6A/gdB3otLbHc29KSFx2F4ixGhHDvHJeqGPJEHUcuKrmJ3yqCucO6hUDxE5RniRIMC8KZoYMktcTczIgju1uCpf4FUmtMeHET8l4JgLyKVyfxfILxiXQIS9lcmddiUc1QkiQ0Cx0nUfKVOUaZqPMaDV36Dr8lnW8O3KtHDubh3ZHuvNuJygCegWn7Iwpp4ekxzszmU2Nc4/acGgOd4mSr8cLM+bLxVIdARZBSpCtRzgSrylCAIXevYP7TSlg/e05LPxDizx4dVQsDiS0wZBBuDrI1BHNawFT/AGhYKhTouxJltSQJb9vnmHMDjqq5wvZdiycdDFlQGCBqnjGNVSwm1YibjgeYUkdqiLFUpHRU1RPViB3JrUqBRr9rAjmm9bHOJt9ckxXKSJDFYnRovOvQJhj8TwauOci5OqXD4YvcGtEuPy5k8Aq62HLR52dQL6ga27j9Enor5g8MKbA0d5PM8SmmydjNotPF5+J36DopKk26248fHb7MGXLy0uht/wCtaLcWMLXmjUcAaTnR7uqHcGv4PkRlMX0lT6yD2x02zhnfaBqtjm0hhPkQ3zUnuH7UGFrMPjHQ4Q1lcyQ7gG1D9k/iNjxhTJUVJmloQHSJFwbgjiEqUkRKkSoAEqRKgBUIQgAQhCABVTfPCFr2Vh+V3eLj0J8la032jgRWpOpu+0NeR1B80slaoeEuMrKtiKmZgI4i3koujTLZ9240iTMtDbmIkhwIJhe6BcyaT/ipuhe24czZY+jr42q3skqe0K5Ee8pgEQezyOomYMJa9N5zTVc/MIjstDQORABm5v16BNadJ31zT2lR5pgqK2kLhsKGkugZjq7ifFeazgJK7Zio7HVZdHmErFOtI9me8+JUPtHGS6Bxt/uu+08eGMgWUJQBcSedu4Hh3n5BKB0GzBXqNDpAe4Nkagcx1stTpshoEkwAJOpgRJVM2FhT71rwOxTNzGp0IHW6uOGxTKjczHNeJIlpBEixFtDPBasMWo2zB5Mk5UvR1SFKkKuMwiVIlQABUL2pEvplnAMd/UWmP/FXTaG1KVBmevUZSbze4NHhKrG36QrD3je01xDgebHRB8jKGrTGj2jK93scTTbJ4QfCynvexwB81VdhM93UqUj9hxb5GB8lZGvgXWGTaZ1IRUopnR+040YPNNXbYdN4HcvOINlMbt7lPxUPqTTo6zo54/ByH4vKVMXKTpETjGCtnLY2Gq4p+WkLD46hnK3x4n8Py1WibM2Oyg3K25+086k/XBO8JgadGmKdJoY0aAD1PM9SusLdjxKG/ZzsuVz0uji8IpL05Rm3tsNwuGq1nf4bSQPvPNmM8SQFcUGU+1ba4rY73Y0w7ck/jeGvf5AMHgVUKTyitVc9znPOZz3Oc483OJcT4kleY/4/VVPbGLtuX7RauCim/wDeUNPdzdg50zw/Kbdy0vZvtNwVUgF7qRP+Y2B/U0kDxhfP4P19eKcUKxUAfT+HxLKjc1N7XtOjmODh5grovm3B7VqUnZqdRzHWuxzmm3Vuvirjsv2sYqnAqBlYc3DK4/zNj5FFEmwwlhUnZftXw1SBVY+iedntnw7X/arJT3mwjgCMTRg86jQfIkEIoCTQhCgAQhCABCEIAg94tie8/e0x+8aLj77Rw7xwVbo4vT5cuYWgLNd8ds0RjRTpgh1hUcIy53aW+Z6qnJC9o2ePm4umTtKsOeo4Ls2sCNVUmYt44r0/ab4jRU2bXKLLDi9ptZxUJW2jEk3JUa+odSZSUqWYxrKUS76FZTdWf9WHM9FY9k7FNSMtmNtn5k/ERzcdOmqkNkbsQwGpIBuW6OPQ/dHTXuVga0AAAAAWAFgAr8eBy3L9GbL5CjqI3fTbTp2hrGNnoGi5JPmst2HvqKGPqVG/waryajRyLpFQD7w18U99pe+8k4WgeyLVnDi4f4YPIceenNZzSqGfoLXL7GHs+maVUOaHNILXAEEaEHQheisn3F37/Zqb6VfM6mGl1ICC7NxpiSBB1E6eKgt7fanicRNNk4anoWNMVCPxvHybHikJNT3g39weDkVamZ/+XTGd09Ys3TVxCzLeD2zYmrLcMBhm37VqlQjh2iMrT3A66rPalYmVzNyosg7Y3GPrOLqr3VHmZe9xcb9ToO6y2fC76UP2lmCLHhuTJ70luXssIs3XQHyWKPEN7/oqZxGMc6lha7RLwQCOZo2Mnq0M/qTR9gyV2lg3UdpYljhF2uHItc2Q4HiDOqlqQzsEAkmAALkk6ADmpvadGni6bDT/AIjGTRP3mOu6geemZvWRxTzcXZZ906pEPLi1hP2WgCSORJJHh1WSeJynR0MWZRx2Gyd2m0GitiGCq8EFtIvAa3q6xD3X+HQdeFswO89GqQ3NkebBr7T0adD81wp7H7Rc4k9HEEd+knzVf29u8NQLG58Fux44xVIw5Mkpu2y7FDis/wABvbUwvZrB1akNDq9o6E/ELaHzV12btWliGZ6Lw8ceDh0c03b4pmqKxw4XWUe1zbxfWZhWfDTAqVL6vcCGN7g2T/MFqOOxbaVJ9R5hlNjnuPINBJ+S+dcfi3YirUrOnPVe59+GY2b4NhvcEr0iUNgPVBCUjp58OV0A936/WnokJPJHLn8klF1l7LZtdFOFAHSfD6he21eqbnVeg5BI7ZWXo10za+OvgvWfogD6nQhCgAQhCABCEIAY7YxmSmcvxEGOg4lYnvPNOqHc3NJP5DMeo8kIRJaLIE8HeS81GTxKELA+zpR6OuA2S+s8NYC4+g6k8Ff9jbt08OMxh9T70WHRo/XVCFr8eCa5GPyZtPiiSJlUff7fM4ce4oH964dtw/wmkW/nPDkL8kiFrekYzI65ldKbQAPr0SIVRJ5OKOYkaCw8NfX5Jw6qyoAKjQep1HDXUIQoJG2J3d40nAj7rtfByiqlBzDDgWnkfq6EKAOdQGDF+A7zZbHsbcRjcLTa9oJY0D+d16jvOB4IQrMfYr6PWH2U5jsjGmBcDlBGh8ZVo2XWLWOlmRxMmYgni4Ra8ecoQnfYXof0QahsbDUpa+Ea4wL8zrKRCkg4jdeiXS9ubkDoOsc1HV9xR70VaNZ9Fw0LOHQ8x0MpEJbZJB+0/aVXD4AUKj2OfiHhgc0FhNNvaqZmSRcBrZB+1oFk7QhCWQISo2eniuL3RaJ5EWCEJCTyaTnfEYHISPAnVe2siwsP7oQgkI+vVenNt4IQggCPrvSx19EIQSf/2Q=="/>
          <p:cNvSpPr>
            <a:spLocks noChangeAspect="1" noChangeArrowheads="1"/>
          </p:cNvSpPr>
          <p:nvPr/>
        </p:nvSpPr>
        <p:spPr bwMode="auto">
          <a:xfrm>
            <a:off x="0" y="-762000"/>
            <a:ext cx="2847975" cy="1600200"/>
          </a:xfrm>
          <a:prstGeom prst="rect">
            <a:avLst/>
          </a:prstGeom>
          <a:noFill/>
          <a:ln w="9525">
            <a:noFill/>
            <a:miter lim="800000"/>
            <a:headEnd/>
            <a:tailEnd/>
          </a:ln>
        </p:spPr>
        <p:txBody>
          <a:bodyPr/>
          <a:lstStyle/>
          <a:p>
            <a:endParaRPr lang="nb-NO"/>
          </a:p>
        </p:txBody>
      </p:sp>
      <p:sp>
        <p:nvSpPr>
          <p:cNvPr id="20487" name="AutoShape 6" descr="data:image/jpeg;base64,/9j/4AAQSkZJRgABAQAAAQABAAD/2wCEAAkGBhQSEBUUEhQVFBUUFhUVFRUWFRUVGBcUFBYXFBQUFxUXHCYeFxkjGRQUHy8gIycpLCwsFx4xNTAqNSYrLSkBCQoKDgwOGg8PFywcHyAsKSwsKSkpKSksKSksKSwpKSwpKSwsLCwsLCkpKSkpKSkpLCwpKSwsKSwpKTUpKSksLP/AABEIAKgBKwMBIgACEQEDEQH/xAAcAAABBQEBAQAAAAAAAAAAAAAAAQQFBgcDAgj/xABDEAABAwIDBQUFBQYFAwUAAAABAAIRAyEEEjEFBkFRYSJxgZGhBxMysfBCUmJywRQjM4KS0UNTsuHxFaLCFiQ0o+L/xAAZAQACAwEAAAAAAAAAAAAAAAAAAgEDBAX/xAAlEQACAgICAgEEAwAAAAAAAAAAAQIRAyESMQRBIjJRYZETgbH/2gAMAwEAAhEDEQA/ANUQhCgAQhCAFQhIgBUJEqABCEIAEIQgAQhCABCEiABCIQgAQ7zQm+0toMoUnVajoa2PEkhrWjqXEADmUAe/2pvEwfukEGOccuuih9ub64bDUy5zs7vs02/ET8gOpVB3s32c+RbL9qS4Nm9heIA1JDp5jRUjFYuoQSX5Wm7ZdLyI0aAdBz0ulch1EnN4PaVi8S8inUNGlMFtLsmPz/EZ528FW6O1qheXB7y4nU3cCb2Jkk9Sm4z3MuOkZr+JlJUwb8st0+E85P6JbG4jutiw58jhwzEkEcQZ6BdG7ZeJYHvaQfhDi0GeIEzf6lRlDAu0gjhN1IUNkuqthzZA0e3VvOWnUHjEcEWHFssGxN+sZhzIqvqD/KrEvaefadLmEWiD4FX7YHtHbXym0XFRsjsET9rQCREugGRcLKTsqrQZLgTFomzmjVo6xcdITSphCyoHslzHdozxANx3iOPQqUyHE+l8PiGvbmabaEaEEagjgV0WF7ib4HC1spe73ZsWuIgmwiLXAygHUX1EBbhh8QHtDmmQRIOtinKzohCRACoSJUACEIUgCEJUAIhEJYUAIhKiFICJEsJFACoQhAAhNMdtalR/iVGtPBsy49zRcqExu/FMD90xzz+KGiO6ZRaJplmQqQ/2k5fiogfzH5wn2A9oFCpZ0sd5j0uotBxZaUJjg9tUajQW1GXAMZhI7xqE9a4ESLjmFJAqChCAEQhCAFhZt7Vd4odTw7CCLuqt4XAytf0ObTkHSrpvPvFTwOFfXqXyjst4vefhYO8r552ptCpXqOfUJdVefh/E9xm3dmaOk9FDdDRVs60cPUrVG06QDiSCSdACQM0aTcK44Xcwav7bonpPf5KR3R3fGHoCf4joL3ddYHQFWenRlnKfmsc5t9HTxYklbM9xexCRDW3nl15G/BOMDukYuJnXW/SFfsPs1oiydfsw7klyLHCBTNnbtUwYytM3NuFrX6k+SlaGw2UvgaOoUmMKRUJbxAkc9fI3XV9NS7HioroqmJ2cHdgiwfboAJA8GOAnp0VV2ts00KgA0dMXsTFxHJ0AdCQeC0duF7cn8R84HylRG8GDa5zQ4SMlUgRxAaJnuJRGTTIy41ONGV4wBucMuQ4FoPIkAAnvcD4q5+zbfU0K3u3vc6hUqBjsxJ93Vd/iN45STcacbQZr21MN2Q/V2UZj1Etk8j2VBsqBgIIkPknhNoI7yJ8lsTOQ1To+qEigNx94TjMI17v4jDkqdXAS138zSD3kjgrAU5WIhCVAAgIQpAEIQgBUIQgAQhCABIlXHF4ttJhe8w0alADLbW224ZmZwngOAnqqLtX2gVavYpHIYIhsz56+Sbb3bWOKJIjIPhbPT4u9Uouc2e1lPW4tpeVS5l8YExtLF1ngOA1+Ikm44mRe0eqjq7XNZ2Wtc3iXVPm1xk2K4f8AW3zDxOhnUOHHqDHGe9eztFzHQWhzNRYNJBm3I+XiosniPMDtME5ajmADgwOnSbCLHouztosDuzIAAu50AzeHecacFDUG03ZocBOjH2JngDpHJRLHO94GmRBM6XBixnl+qmxWqLXtPaINwdGkl4cYAH3Y1/4UhupvjVpkBlXO3iHXB/lN/EHgqsytTH7sNJH4gHzpJyvseHknpp4dozU8lNx+J0yOF+0YaI4DyQSbZsjeujiHBjS4PI+FzSDYSR0tdTKwzBY2aoDXBrgc7Mr9YtlDgRBiO9a1uttoV6IBJ94wAPDtb6HqOqdMrlGuiZKAhIEwhnXtb2a6uKcmKVFlR8a567xkpCOQGYk8PFUPc3ZWbEBzhIaZE8419D5rZt8cKHYWpa8egv5CJ8Flu4T8zqvJsAev9lTl6NGBXIu9IwpKkoxjVI4ULJ2zqVoeMXTivNJtkU9U6RVZ0DALwPJNMQ5PnU7aphWumn0EBuo/a1DM0EfZPo6x9YKknNXDEMlpHNUlyMz2nhYFVvAadzDJ8JJ81WKuGtp8Jn+rL9eKve2MQ1pDCIJzN8x8oCrG03iWtboQAeuaDHlC2Q6OZlXyZdPYriXCpWYTZ9OnbhmpuqXHWHei1lZX7KqMYqpHBk+ZIP8Afw6rVCrV0Z5diBCEKRQSoQpAEIQgBUIQgAQhCABUP2m7WLGtZcNAJJv2nGIAPQC/eFfFnftccD+zs1Ls5/0jzSz6Hh2ZzszEVa1UhuYNGvKO/VT7d2XP1Jjkp/Yewm0abQBc3ceZKsNDDiFilK3o6WPGktlHp7gBwj6C7Yjc4Nbl6RYeCv1PD2Xp+GChWPSMrfuU4MMtJ5W8/wBE0wu6rnntSIsOvetdNDomz8I0HRTbF4RZkG0dz6jASwcL29JUWzFBssqA5+YLZHTKdfTxW04jBiFnu+2wQ14qtHfATQm72V5MSq0VOrhLZ2lpE2y/ZdyLTcX+rLUfZXjC6rDz2vdxc34ETwNgTbkqS3D5btcGm3AQZ5iIEqZ3NxBp4lrhENe0GLQHd3Izbqr0ZJI2spEpSK0oPNWmHAgiQbELIN3MB+y1saxxj3dVgk/dLS8HyeFsQWa757P/APdYiLe9GHe7wa9k+TAq8i0XYX8go714f78dT/ZSGzt4qLzDHgn65qmPw+DYMr6Tqjrnsa2F4vw5phgqmGc6aIrMN4zEGIcWmYNriIN1lrVpHRUndNo1+jiRw4D1Xn9pDRJVL2NtOs6qKcAniTYR1Gsqe2wyqzTK7hF58EnNlnBWdtob30qQ7U/qe7mo0b84ZzZnXQWn0KhsU1hBNVpqHQNGgPInn0F0xq7x0sC4MfgGguAImo0udJji2CRabqxPl6K5/D2WmlvZRLoJy98KQFdrhLSCOYVVbtHD4kwaRo1BeDFp/Lw6xCl9l4Q0+eXqkddFi6sid9cAHU2vAuHBpPR0tn1VG2rTh9uDWx4W/RaXvI3Nh3DVU/B7F9+4OJytDWZifyR/uroOlsyZouUqXsuvslwcNrVJkn3be6MxPnI8loKqPs5p020aopFxaXg9uA4OgsdbkcgPiVbStEGmrRjyQcJOLBKkQnKxUIQgASpEqABCEIAEIQgAWfb8M95tLDtOlOmT/UST/pHmtBWe7cdO1X/hpMHiYVeT6S3EvkP2N0UlR0TLDtBCkKVMQsSOodabl6Dl4c2EtNqcWjo4Js9qcuYuLzCGCGeIYqzvKyWGOCsldyr2329lIuyZdFTp05FiJEa8v9v0TrZWFaD2TGZpEeunQpq5hDrcBfrDxw8T5KQw1DKWOgG8O5EEH1WtHPl2a5syvno03cS0T3gQfUFOFFbrVM2Epn8/lndClSrShgFTt4qefE1IA7LabPJpfP8A9keCuKqW3rYogWkNd3mIn0VeX6S7x1c0VgbOZSqF5YQ42zZCZGsW+SkMBs+mJyUGNDvicWZC4f6jopgO7PVcsRVDW99liUmddQR6wGX3nZaAGNDRH9ynmIcHG6bbIokgm0le8Q8g21CagpCYvDZmgANEaSOXy8kzGEf9qnm6h7SPUSnrcUQ7tARzGvkntLK64MjgpViuKQxw2BvJY1p8zfmYSYimGiBPdJjy0UhVkBRlWSlZMYjWvSzMc3mCoTYWGNINpVYzPe5wi4hsBjSe4eimqhi2i906LXDSXC88RBsfNS/pIpPIiY3XphrqzRwI/U/qp9Q271GDVd94tA8G3+YUwteJVFHO8x3mf9f4CEIVpkFQhCABCEIAVCEIAEIQgAWUYnazDj8VWmWHK1pHHKS3/wAVoG9uLdTwVZzLOy5QeWa0+qyfd7Zx91UkWzsbHIMaSfVw8lRll6NOHG38ibdvk1oAyk93BP8AZO+TKhy/DwBuq+a9V7nMoUsoa0kPLZzECzRPEqKw2zsW++R7YF3FhbL5uGg6iCOXFZ1FtWbuSTpmqtxstLhwUbid6G0gJBINp5LpsDAubhG+8MuIl3fyuq9j8HVJe4N7GaAYJHkNVFssSTJenvmx3w6/r3KSw+1A8XsefAqgbTr1cHkcaArB4JIDSSIiGkNFifGFLbG2zSxFgx9B5E+7cInulS06tiJpukWlzgVE7bwZfTIFiASPBPcK0i3Acf0XvE0ydOSToYzLD1iSRxB/UT8/VSlAkCHTcgHqWn4h5T/MmWOwDmVzaL/1Aa+hUxs3CveIAE63H9+6FeppIy/xOUjRt0v/AIdO0XqR3Co6D5KXUPutiM1ACIIDSf5hJ9QVMFaYu1ZjyR4ScWCqu9py1qbubD/2u/8A0rUFXN+MNNFlQa03Qfy1IH+oNUZFcRsMuM0yKpYqyZbR2x7tuaJA+guWHd2ZXUEOsYWGtnZ5qiAwG9rw4gjKJtcuHq0EJ83a+KqOmgG24uBM+ZEKYo7GpuuWjxT6lgm0zbK1qfj+ROT9Ij8A+u4h2IyCJgNm5NpP0U4diDSdmHwH4h908+5On4mkftt8wmzqrZvEHxU8V6BTku0O6uOkTOqamtKb0qREgXbqO7kvLQkGlJVoSs6Sn2FOVpMC4uTyCZsEiVAby7UrMORtqRdRD3g9trKj8tTKIsMoPauRmFuKdK9Gf+RQbkzWcJhsjA0d57zcrqjuQti0cptt2wQkRKkgVKkQgBUIQgBUIQgAQhCAI/eChnwtVvNpVJ2FgRkLSJkuPjP+y0OsyWkcwR6Km4SGkjS5WbMt2dHxZXBw/J6/6e4WaGtHI3RXpZGyTJ07II7tSU8fXgJmHF7gOBvHQKhG1QHT6sU2t6IGGD2ZZIXjaFKCOcWSiuWNkxZT7GljVaPLdnvbplePzEGPkUp2bm+JoHd+jwQZXehjgTBsdU8eYFkdlbi0Mn4bI343nvg+ciUzqVfHqU8xL5CjKjCkZCGWKw+aXRJAseXM+QUhutTJpuDmhpBI8NR6LnhaobM6EEedv1Cm8PSDeETHjZCWwvR63bEF45NZ83KbKY7Kw2UOdpnPo3T1JT4rfjVROX5ElLI2gCZbawvvMNVZxLDHeO0PUBPEoTlBmuyj7xjmcSDHzCi9s0cTQBdQb7wn7MgEdbqT2phThsW5os2czfyHTy08E7GKzX4LE1TOrjlySK3sWtWqmcQMRTuLNy6cbzy+amGtYHOaMHXqAiA6pVpAaRI7ZcPKU+Go0hOKWIINiB3BQkn6NHrbbIHa2Aq1BFHD0qRDcpLnl97Q4ZANL+a8bB3YxLCTWxEt4U2stP5nEmFaW1nHXzR75Ml9hXVe/wBninSAYmjwnWKqDITKYVKkNkoopuwfVgLphdgDFEtMQcgeeTMwc7zyR4qOOIkqzbq1SHHkQAe8m311TwWyrN9LZaUiVIVpOeIhCEACVIlQAJUiWUAKhCEACEIQAKgV60YiqNIe7yzFX9UTalCMc9p+0Z8wHD5lUZ1o1+JKpinESJ1VYq7crYeqZGZhPZI1HTqFM7YZWo0i6mz3mX7DSASOaiNhVq2OYXfs7QA4sM1BqASTpPCFm9HR5+7o7V98Kj4DG3/ED+hT7Z1DF1HA1i3JIMAQSOA7k82dutUb2hQbIbmk1B1t32Tqu/FMB/cs7LA6A/gdB3otLbHc29KSFx2F4ixGhHDvHJeqGPJEHUcuKrmJ3yqCucO6hUDxE5RniRIMC8KZoYMktcTczIgju1uCpf4FUmtMeHET8l4JgLyKVyfxfILxiXQIS9lcmddiUc1QkiQ0Cx0nUfKVOUaZqPMaDV36Dr8lnW8O3KtHDubh3ZHuvNuJygCegWn7Iwpp4ekxzszmU2Nc4/acGgOd4mSr8cLM+bLxVIdARZBSpCtRzgSrylCAIXevYP7TSlg/e05LPxDizx4dVQsDiS0wZBBuDrI1BHNawFT/AGhYKhTouxJltSQJb9vnmHMDjqq5wvZdiycdDFlQGCBqnjGNVSwm1YibjgeYUkdqiLFUpHRU1RPViB3JrUqBRr9rAjmm9bHOJt9ckxXKSJDFYnRovOvQJhj8TwauOci5OqXD4YvcGtEuPy5k8Aq62HLR52dQL6ga27j9Enor5g8MKbA0d5PM8SmmydjNotPF5+J36DopKk26248fHb7MGXLy0uht/wCtaLcWMLXmjUcAaTnR7uqHcGv4PkRlMX0lT6yD2x02zhnfaBqtjm0hhPkQ3zUnuH7UGFrMPjHQ4Q1lcyQ7gG1D9k/iNjxhTJUVJmloQHSJFwbgjiEqUkRKkSoAEqRKgBUIQgAQhCABVTfPCFr2Vh+V3eLj0J8la032jgRWpOpu+0NeR1B80slaoeEuMrKtiKmZgI4i3koujTLZ9240iTMtDbmIkhwIJhe6BcyaT/ipuhe24czZY+jr42q3skqe0K5Ee8pgEQezyOomYMJa9N5zTVc/MIjstDQORABm5v16BNadJ31zT2lR5pgqK2kLhsKGkugZjq7ifFeazgJK7Zio7HVZdHmErFOtI9me8+JUPtHGS6Bxt/uu+08eGMgWUJQBcSedu4Hh3n5BKB0GzBXqNDpAe4Nkagcx1stTpshoEkwAJOpgRJVM2FhT71rwOxTNzGp0IHW6uOGxTKjczHNeJIlpBEixFtDPBasMWo2zB5Mk5UvR1SFKkKuMwiVIlQABUL2pEvplnAMd/UWmP/FXTaG1KVBmevUZSbze4NHhKrG36QrD3je01xDgebHRB8jKGrTGj2jK93scTTbJ4QfCynvexwB81VdhM93UqUj9hxb5GB8lZGvgXWGTaZ1IRUopnR+040YPNNXbYdN4HcvOINlMbt7lPxUPqTTo6zo54/ByH4vKVMXKTpETjGCtnLY2Gq4p+WkLD46hnK3x4n8Py1WibM2Oyg3K25+086k/XBO8JgadGmKdJoY0aAD1PM9SusLdjxKG/ZzsuVz0uji8IpL05Rm3tsNwuGq1nf4bSQPvPNmM8SQFcUGU+1ba4rY73Y0w7ck/jeGvf5AMHgVUKTyitVc9znPOZz3Oc483OJcT4kleY/4/VVPbGLtuX7RauCim/wDeUNPdzdg50zw/Kbdy0vZvtNwVUgF7qRP+Y2B/U0kDxhfP4P19eKcUKxUAfT+HxLKjc1N7XtOjmODh5grovm3B7VqUnZqdRzHWuxzmm3Vuvirjsv2sYqnAqBlYc3DK4/zNj5FFEmwwlhUnZftXw1SBVY+iedntnw7X/arJT3mwjgCMTRg86jQfIkEIoCTQhCgAQhCABCEIAg94tie8/e0x+8aLj77Rw7xwVbo4vT5cuYWgLNd8ds0RjRTpgh1hUcIy53aW+Z6qnJC9o2ePm4umTtKsOeo4Ls2sCNVUmYt44r0/ab4jRU2bXKLLDi9ptZxUJW2jEk3JUa+odSZSUqWYxrKUS76FZTdWf9WHM9FY9k7FNSMtmNtn5k/ERzcdOmqkNkbsQwGpIBuW6OPQ/dHTXuVga0AAAAAWAFgAr8eBy3L9GbL5CjqI3fTbTp2hrGNnoGi5JPmst2HvqKGPqVG/waryajRyLpFQD7w18U99pe+8k4WgeyLVnDi4f4YPIceenNZzSqGfoLXL7GHs+maVUOaHNILXAEEaEHQheisn3F37/Zqb6VfM6mGl1ICC7NxpiSBB1E6eKgt7fanicRNNk4anoWNMVCPxvHybHikJNT3g39weDkVamZ/+XTGd09Ys3TVxCzLeD2zYmrLcMBhm37VqlQjh2iMrT3A66rPalYmVzNyosg7Y3GPrOLqr3VHmZe9xcb9ToO6y2fC76UP2lmCLHhuTJ70luXssIs3XQHyWKPEN7/oqZxGMc6lha7RLwQCOZo2Mnq0M/qTR9gyV2lg3UdpYljhF2uHItc2Q4HiDOqlqQzsEAkmAALkk6ADmpvadGni6bDT/AIjGTRP3mOu6geemZvWRxTzcXZZ906pEPLi1hP2WgCSORJJHh1WSeJynR0MWZRx2Gyd2m0GitiGCq8EFtIvAa3q6xD3X+HQdeFswO89GqQ3NkebBr7T0adD81wp7H7Rc4k9HEEd+knzVf29u8NQLG58Fux44xVIw5Mkpu2y7FDis/wABvbUwvZrB1akNDq9o6E/ELaHzV12btWliGZ6Lw8ceDh0c03b4pmqKxw4XWUe1zbxfWZhWfDTAqVL6vcCGN7g2T/MFqOOxbaVJ9R5hlNjnuPINBJ+S+dcfi3YirUrOnPVe59+GY2b4NhvcEr0iUNgPVBCUjp58OV0A936/WnokJPJHLn8klF1l7LZtdFOFAHSfD6he21eqbnVeg5BI7ZWXo10za+OvgvWfogD6nQhCgAQhCABCEIAY7YxmSmcvxEGOg4lYnvPNOqHc3NJP5DMeo8kIRJaLIE8HeS81GTxKELA+zpR6OuA2S+s8NYC4+g6k8Ff9jbt08OMxh9T70WHRo/XVCFr8eCa5GPyZtPiiSJlUff7fM4ce4oH964dtw/wmkW/nPDkL8kiFrekYzI65ldKbQAPr0SIVRJ5OKOYkaCw8NfX5Jw6qyoAKjQep1HDXUIQoJG2J3d40nAj7rtfByiqlBzDDgWnkfq6EKAOdQGDF+A7zZbHsbcRjcLTa9oJY0D+d16jvOB4IQrMfYr6PWH2U5jsjGmBcDlBGh8ZVo2XWLWOlmRxMmYgni4Ra8ecoQnfYXof0QahsbDUpa+Ea4wL8zrKRCkg4jdeiXS9ubkDoOsc1HV9xR70VaNZ9Fw0LOHQ8x0MpEJbZJB+0/aVXD4AUKj2OfiHhgc0FhNNvaqZmSRcBrZB+1oFk7QhCWQISo2eniuL3RaJ5EWCEJCTyaTnfEYHISPAnVe2siwsP7oQgkI+vVenNt4IQggCPrvSx19EIQSf/2Q=="/>
          <p:cNvSpPr>
            <a:spLocks noChangeAspect="1" noChangeArrowheads="1"/>
          </p:cNvSpPr>
          <p:nvPr/>
        </p:nvSpPr>
        <p:spPr bwMode="auto">
          <a:xfrm>
            <a:off x="0" y="-762000"/>
            <a:ext cx="2847975" cy="1600200"/>
          </a:xfrm>
          <a:prstGeom prst="rect">
            <a:avLst/>
          </a:prstGeom>
          <a:noFill/>
          <a:ln w="9525">
            <a:noFill/>
            <a:miter lim="800000"/>
            <a:headEnd/>
            <a:tailEnd/>
          </a:ln>
        </p:spPr>
        <p:txBody>
          <a:bodyPr/>
          <a:lstStyle/>
          <a:p>
            <a:endParaRPr lang="nb-NO"/>
          </a:p>
        </p:txBody>
      </p:sp>
      <p:pic>
        <p:nvPicPr>
          <p:cNvPr id="2056" name="Picture 8" descr="http://gfx.nrk.no/UfWLUidRL0NxXS7TeNbigwh4ShQBiI9gO3vHeipzGQgg.jpg"/>
          <p:cNvPicPr>
            <a:picLocks noChangeAspect="1" noChangeArrowheads="1"/>
          </p:cNvPicPr>
          <p:nvPr/>
        </p:nvPicPr>
        <p:blipFill>
          <a:blip r:embed="rId3" cstate="print"/>
          <a:srcRect/>
          <a:stretch>
            <a:fillRect/>
          </a:stretch>
        </p:blipFill>
        <p:spPr bwMode="auto">
          <a:xfrm>
            <a:off x="3990975" y="3505200"/>
            <a:ext cx="4400550" cy="2476500"/>
          </a:xfrm>
          <a:prstGeom prst="rect">
            <a:avLst/>
          </a:prstGeom>
          <a:noFill/>
          <a:ln w="9525">
            <a:noFill/>
            <a:miter lim="800000"/>
            <a:headEnd/>
            <a:tailEnd/>
          </a:ln>
        </p:spPr>
      </p:pic>
      <p:sp>
        <p:nvSpPr>
          <p:cNvPr id="12" name="TekstSylinder 11"/>
          <p:cNvSpPr txBox="1">
            <a:spLocks noChangeArrowheads="1"/>
          </p:cNvSpPr>
          <p:nvPr/>
        </p:nvSpPr>
        <p:spPr bwMode="auto">
          <a:xfrm>
            <a:off x="4694238" y="6045200"/>
            <a:ext cx="989012" cy="461963"/>
          </a:xfrm>
          <a:prstGeom prst="rect">
            <a:avLst/>
          </a:prstGeom>
          <a:noFill/>
          <a:ln w="9525">
            <a:noFill/>
            <a:miter lim="800000"/>
            <a:headEnd/>
            <a:tailEnd/>
          </a:ln>
        </p:spPr>
        <p:txBody>
          <a:bodyPr wrap="none">
            <a:spAutoFit/>
          </a:bodyPr>
          <a:lstStyle/>
          <a:p>
            <a:r>
              <a:rPr lang="nb-NO">
                <a:solidFill>
                  <a:schemeClr val="tx1"/>
                </a:solidFill>
              </a:rPr>
              <a:t>Bogen</a:t>
            </a:r>
          </a:p>
        </p:txBody>
      </p:sp>
      <p:sp>
        <p:nvSpPr>
          <p:cNvPr id="13" name="TekstSylinder 12"/>
          <p:cNvSpPr txBox="1">
            <a:spLocks noChangeArrowheads="1"/>
          </p:cNvSpPr>
          <p:nvPr/>
        </p:nvSpPr>
        <p:spPr bwMode="auto">
          <a:xfrm>
            <a:off x="6632575" y="6045200"/>
            <a:ext cx="1063625" cy="461963"/>
          </a:xfrm>
          <a:prstGeom prst="rect">
            <a:avLst/>
          </a:prstGeom>
          <a:noFill/>
          <a:ln w="9525">
            <a:noFill/>
            <a:miter lim="800000"/>
            <a:headEnd/>
            <a:tailEnd/>
          </a:ln>
        </p:spPr>
        <p:txBody>
          <a:bodyPr wrap="none">
            <a:spAutoFit/>
          </a:bodyPr>
          <a:lstStyle/>
          <a:p>
            <a:r>
              <a:rPr lang="nb-NO">
                <a:solidFill>
                  <a:schemeClr val="tx1"/>
                </a:solidFill>
              </a:rPr>
              <a:t>Wollan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2000"/>
                                        <p:tgtEl>
                                          <p:spTgt spid="205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animEffect transition="in" filter="fade">
                                      <p:cBhvr>
                                        <p:cTn id="43" dur="2000"/>
                                        <p:tgtEl>
                                          <p:spTgt spid="205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0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ktangel 3"/>
          <p:cNvSpPr>
            <a:spLocks noChangeArrowheads="1"/>
          </p:cNvSpPr>
          <p:nvPr/>
        </p:nvSpPr>
        <p:spPr bwMode="auto">
          <a:xfrm>
            <a:off x="1" y="0"/>
            <a:ext cx="9144000" cy="6858000"/>
          </a:xfrm>
          <a:prstGeom prst="rect">
            <a:avLst/>
          </a:prstGeom>
          <a:solidFill>
            <a:srgbClr val="EC9514"/>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15363" name="Tittel 1"/>
          <p:cNvSpPr>
            <a:spLocks noGrp="1"/>
          </p:cNvSpPr>
          <p:nvPr>
            <p:ph type="title"/>
          </p:nvPr>
        </p:nvSpPr>
        <p:spPr>
          <a:xfrm>
            <a:off x="891775" y="2697163"/>
            <a:ext cx="7767638" cy="1141412"/>
          </a:xfrm>
        </p:spPr>
        <p:txBody>
          <a:bodyPr>
            <a:normAutofit fontScale="90000"/>
          </a:bodyPr>
          <a:lstStyle/>
          <a:p>
            <a:pPr algn="ctr">
              <a:lnSpc>
                <a:spcPct val="100000"/>
              </a:lnSpc>
            </a:pPr>
            <a:r>
              <a:rPr lang="nb-NO" sz="4400" smtClean="0">
                <a:latin typeface="Arial" pitchFamily="34" charset="0"/>
                <a:cs typeface="Arial" pitchFamily="34" charset="0"/>
              </a:rPr>
              <a:t>Hvorfor skal vi lære om mikrokontrollere?</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1"/>
          <p:cNvSpPr>
            <a:spLocks noGrp="1"/>
          </p:cNvSpPr>
          <p:nvPr>
            <p:ph type="title"/>
          </p:nvPr>
        </p:nvSpPr>
        <p:spPr>
          <a:xfrm>
            <a:off x="993341" y="274638"/>
            <a:ext cx="7608691" cy="1143000"/>
          </a:xfrm>
        </p:spPr>
        <p:txBody>
          <a:bodyPr>
            <a:normAutofit fontScale="90000"/>
          </a:bodyPr>
          <a:lstStyle/>
          <a:p>
            <a:pPr algn="ctr">
              <a:lnSpc>
                <a:spcPct val="100000"/>
              </a:lnSpc>
            </a:pPr>
            <a:r>
              <a:rPr lang="nb-NO" sz="3200" smtClean="0"/>
              <a:t>Hvorfor skal vi lære om mikrokontrollere?</a:t>
            </a:r>
            <a:br>
              <a:rPr lang="nb-NO" sz="3200" smtClean="0"/>
            </a:br>
            <a:r>
              <a:rPr lang="nb-NO" sz="2000" smtClean="0"/>
              <a:t>Trenger man å vite noe om mikrokontrollere for å bruke elektronikk?</a:t>
            </a:r>
            <a:endParaRPr lang="nb-NO" sz="3200" smtClean="0"/>
          </a:p>
        </p:txBody>
      </p:sp>
      <p:sp>
        <p:nvSpPr>
          <p:cNvPr id="6" name="Plassholder for innhold 2"/>
          <p:cNvSpPr txBox="1">
            <a:spLocks/>
          </p:cNvSpPr>
          <p:nvPr/>
        </p:nvSpPr>
        <p:spPr bwMode="auto">
          <a:xfrm>
            <a:off x="2923888" y="3914158"/>
            <a:ext cx="4802485" cy="2644524"/>
          </a:xfrm>
          <a:prstGeom prst="rect">
            <a:avLst/>
          </a:prstGeom>
          <a:noFill/>
          <a:ln w="9525">
            <a:noFill/>
            <a:round/>
            <a:headEnd/>
            <a:tailEnd/>
          </a:ln>
        </p:spPr>
        <p:txBody>
          <a:bodyPr lIns="90000" tIns="46800" rIns="90000" bIns="46800"/>
          <a:lstStyle/>
          <a:p>
            <a:pPr eaLnBrk="0" hangingPunct="0">
              <a:spcBef>
                <a:spcPts val="500"/>
              </a:spcBef>
              <a:buClr>
                <a:srgbClr val="000000"/>
              </a:buClr>
              <a:buSzPct val="100000"/>
              <a:buFont typeface="Times"/>
              <a:buNone/>
              <a:defRPr/>
            </a:pPr>
            <a:r>
              <a:rPr lang="nb-NO" sz="2000" kern="0" dirty="0">
                <a:solidFill>
                  <a:srgbClr val="000000"/>
                </a:solidFill>
                <a:latin typeface="+mn-lt"/>
              </a:rPr>
              <a:t>Er det nødvendig å forstå virkemåte til en mobilteleforn for å bruke den? Nei, men …</a:t>
            </a:r>
          </a:p>
          <a:p>
            <a:pPr marL="182563" indent="-182563" eaLnBrk="0" hangingPunct="0">
              <a:spcBef>
                <a:spcPts val="500"/>
              </a:spcBef>
              <a:buClr>
                <a:srgbClr val="000000"/>
              </a:buClr>
              <a:buSzPct val="100000"/>
              <a:buFont typeface="Times"/>
              <a:buChar char="•"/>
              <a:defRPr/>
            </a:pPr>
            <a:r>
              <a:rPr lang="nb-NO" sz="1600" i="1" kern="0" dirty="0">
                <a:solidFill>
                  <a:srgbClr val="000000"/>
                </a:solidFill>
                <a:latin typeface="+mn-lt"/>
              </a:rPr>
              <a:t>Kunne vurdere kvalitet og bruksverdi</a:t>
            </a:r>
          </a:p>
          <a:p>
            <a:pPr marL="182563" indent="-182563" eaLnBrk="0" hangingPunct="0">
              <a:spcBef>
                <a:spcPts val="500"/>
              </a:spcBef>
              <a:buClr>
                <a:srgbClr val="000000"/>
              </a:buClr>
              <a:buSzPct val="100000"/>
              <a:buFont typeface="Times"/>
              <a:buChar char="•"/>
              <a:defRPr/>
            </a:pPr>
            <a:r>
              <a:rPr lang="nb-NO" sz="1600" i="1" kern="0" dirty="0">
                <a:solidFill>
                  <a:srgbClr val="000000"/>
                </a:solidFill>
                <a:latin typeface="+mn-lt"/>
              </a:rPr>
              <a:t>Kunne diskutere med leverandører</a:t>
            </a:r>
          </a:p>
          <a:p>
            <a:pPr marL="182563" indent="-182563" eaLnBrk="0" hangingPunct="0">
              <a:spcBef>
                <a:spcPts val="500"/>
              </a:spcBef>
              <a:buClr>
                <a:srgbClr val="000000"/>
              </a:buClr>
              <a:buSzPct val="100000"/>
              <a:buFont typeface="Times"/>
              <a:buChar char="•"/>
              <a:defRPr/>
            </a:pPr>
            <a:r>
              <a:rPr lang="nb-NO" sz="1600" i="1" kern="0" dirty="0">
                <a:solidFill>
                  <a:srgbClr val="000000"/>
                </a:solidFill>
                <a:latin typeface="+mn-lt"/>
              </a:rPr>
              <a:t>Økt respekt for og ønske om å ta vare på</a:t>
            </a:r>
          </a:p>
          <a:p>
            <a:pPr marL="182563" indent="-182563" eaLnBrk="0" hangingPunct="0">
              <a:spcBef>
                <a:spcPts val="500"/>
              </a:spcBef>
              <a:buClr>
                <a:srgbClr val="000000"/>
              </a:buClr>
              <a:buSzPct val="100000"/>
              <a:buFont typeface="Times"/>
              <a:buChar char="•"/>
              <a:defRPr/>
            </a:pPr>
            <a:r>
              <a:rPr lang="nb-NO" sz="1600" i="1" kern="0" dirty="0">
                <a:solidFill>
                  <a:srgbClr val="000000"/>
                </a:solidFill>
                <a:latin typeface="+mn-lt"/>
              </a:rPr>
              <a:t>Gleden over å forstå </a:t>
            </a:r>
            <a:r>
              <a:rPr lang="nb-NO" sz="1600" i="1" kern="0">
                <a:solidFill>
                  <a:srgbClr val="000000"/>
                </a:solidFill>
                <a:latin typeface="+mn-lt"/>
              </a:rPr>
              <a:t>og </a:t>
            </a:r>
            <a:r>
              <a:rPr lang="nb-NO" sz="1600" i="1" kern="0" smtClean="0">
                <a:solidFill>
                  <a:srgbClr val="000000"/>
                </a:solidFill>
                <a:latin typeface="+mn-lt"/>
              </a:rPr>
              <a:t>mestere</a:t>
            </a:r>
          </a:p>
          <a:p>
            <a:pPr marL="182563" indent="-182563" eaLnBrk="0" hangingPunct="0">
              <a:spcBef>
                <a:spcPts val="500"/>
              </a:spcBef>
              <a:buClr>
                <a:srgbClr val="000000"/>
              </a:buClr>
              <a:buSzPct val="100000"/>
              <a:buFont typeface="Times"/>
              <a:buChar char="•"/>
              <a:defRPr/>
            </a:pPr>
            <a:r>
              <a:rPr lang="nb-NO" sz="1600" i="1" kern="0" smtClean="0">
                <a:solidFill>
                  <a:srgbClr val="000000"/>
                </a:solidFill>
                <a:latin typeface="+mn-lt"/>
              </a:rPr>
              <a:t>Arbeidslivet krever programmeringskompetanse</a:t>
            </a:r>
          </a:p>
          <a:p>
            <a:pPr marL="182563" indent="-182563" eaLnBrk="0" hangingPunct="0">
              <a:spcBef>
                <a:spcPts val="500"/>
              </a:spcBef>
              <a:buClr>
                <a:srgbClr val="000000"/>
              </a:buClr>
              <a:buSzPct val="100000"/>
              <a:buFont typeface="Times"/>
              <a:buChar char="•"/>
              <a:defRPr/>
            </a:pPr>
            <a:r>
              <a:rPr lang="nb-NO" sz="1600" i="1" kern="0" smtClean="0">
                <a:solidFill>
                  <a:srgbClr val="000000"/>
                </a:solidFill>
              </a:rPr>
              <a:t>Lære logisk </a:t>
            </a:r>
            <a:r>
              <a:rPr lang="nb-NO" sz="1600" i="1" kern="0" smtClean="0">
                <a:solidFill>
                  <a:srgbClr val="000000"/>
                </a:solidFill>
              </a:rPr>
              <a:t>problemløsning</a:t>
            </a:r>
            <a:endParaRPr lang="nb-NO" sz="1600" i="1" kern="0" dirty="0">
              <a:solidFill>
                <a:srgbClr val="000000"/>
              </a:solidFill>
              <a:latin typeface="+mn-lt"/>
            </a:endParaRPr>
          </a:p>
        </p:txBody>
      </p:sp>
      <p:pic>
        <p:nvPicPr>
          <p:cNvPr id="154628" name="Picture 4" descr="http://www.scientificamerican.com/media/gallery/B21E02D8-AFDB-D528-E0D096477C1411A1_1.jpg"/>
          <p:cNvPicPr>
            <a:picLocks noChangeAspect="1" noChangeArrowheads="1"/>
          </p:cNvPicPr>
          <p:nvPr/>
        </p:nvPicPr>
        <p:blipFill>
          <a:blip r:embed="rId2" cstate="print"/>
          <a:srcRect/>
          <a:stretch>
            <a:fillRect/>
          </a:stretch>
        </p:blipFill>
        <p:spPr bwMode="auto">
          <a:xfrm>
            <a:off x="3374738" y="1417638"/>
            <a:ext cx="3324225" cy="23939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fade">
                                      <p:cBhvr>
                                        <p:cTn id="7" dur="2000"/>
                                        <p:tgtEl>
                                          <p:spTgt spid="1546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2000"/>
                                        <p:tgtEl>
                                          <p:spTgt spid="6">
                                            <p:txEl>
                                              <p:pRg st="2" end="2"/>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2000"/>
                                        <p:tgtEl>
                                          <p:spTgt spid="6">
                                            <p:txEl>
                                              <p:pRg st="3" end="3"/>
                                            </p:txEl>
                                          </p:spTgt>
                                        </p:tgtEl>
                                      </p:cBhvr>
                                    </p:animEffect>
                                  </p:childTnLst>
                                </p:cTn>
                              </p:par>
                            </p:childTnLst>
                          </p:cTn>
                        </p:par>
                        <p:par>
                          <p:cTn id="26" fill="hold">
                            <p:stCondLst>
                              <p:cond delay="6000"/>
                            </p:stCondLst>
                            <p:childTnLst>
                              <p:par>
                                <p:cTn id="27" presetID="10" presetClass="entr" presetSubtype="0" fill="hold" nodeType="after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2000"/>
                                        <p:tgtEl>
                                          <p:spTgt spid="6">
                                            <p:txEl>
                                              <p:pRg st="4" end="4"/>
                                            </p:txEl>
                                          </p:spTgt>
                                        </p:tgtEl>
                                      </p:cBhvr>
                                    </p:animEffect>
                                  </p:childTnLst>
                                </p:cTn>
                              </p:par>
                            </p:childTnLst>
                          </p:cTn>
                        </p:par>
                        <p:par>
                          <p:cTn id="30" fill="hold">
                            <p:stCondLst>
                              <p:cond delay="8000"/>
                            </p:stCondLst>
                            <p:childTnLst>
                              <p:par>
                                <p:cTn id="31" presetID="10" presetClass="entr" presetSubtype="0" fill="hold" nodeType="after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2000"/>
                                        <p:tgtEl>
                                          <p:spTgt spid="6">
                                            <p:txEl>
                                              <p:pRg st="5" end="5"/>
                                            </p:txEl>
                                          </p:spTgt>
                                        </p:tgtEl>
                                      </p:cBhvr>
                                    </p:animEffect>
                                  </p:childTnLst>
                                </p:cTn>
                              </p:par>
                            </p:childTnLst>
                          </p:cTn>
                        </p:par>
                        <p:par>
                          <p:cTn id="34" fill="hold">
                            <p:stCondLst>
                              <p:cond delay="10000"/>
                            </p:stCondLst>
                            <p:childTnLst>
                              <p:par>
                                <p:cTn id="35" presetID="10" presetClass="entr" presetSubtype="0" fill="hold"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4800" dirty="0" smtClean="0"/>
              <a:t>… enda en viktig grunn</a:t>
            </a:r>
            <a:endParaRPr lang="nb-NO" sz="4800" dirty="0"/>
          </a:p>
        </p:txBody>
      </p:sp>
      <p:sp>
        <p:nvSpPr>
          <p:cNvPr id="3" name="Plassholder for innhold 2"/>
          <p:cNvSpPr>
            <a:spLocks noGrp="1"/>
          </p:cNvSpPr>
          <p:nvPr>
            <p:ph idx="1"/>
          </p:nvPr>
        </p:nvSpPr>
        <p:spPr>
          <a:xfrm>
            <a:off x="996374" y="1778924"/>
            <a:ext cx="7767638" cy="1645920"/>
          </a:xfrm>
        </p:spPr>
        <p:txBody>
          <a:bodyPr>
            <a:normAutofit fontScale="92500"/>
          </a:bodyPr>
          <a:lstStyle/>
          <a:p>
            <a:pPr marL="0" indent="0" algn="ctr">
              <a:lnSpc>
                <a:spcPct val="100000"/>
              </a:lnSpc>
              <a:buNone/>
            </a:pPr>
            <a:r>
              <a:rPr lang="nb-NO" sz="4400" smtClean="0"/>
              <a:t>Mikrokontrollere er </a:t>
            </a:r>
            <a:r>
              <a:rPr lang="nb-NO" sz="4400" dirty="0" smtClean="0"/>
              <a:t>et verktøy …</a:t>
            </a:r>
            <a:br>
              <a:rPr lang="nb-NO" sz="4400" dirty="0" smtClean="0"/>
            </a:br>
            <a:r>
              <a:rPr lang="nb-NO" sz="4400" dirty="0" smtClean="0"/>
              <a:t>… for å </a:t>
            </a:r>
            <a:r>
              <a:rPr lang="nb-NO" sz="4400" smtClean="0"/>
              <a:t>realisere produktideer</a:t>
            </a:r>
            <a:endParaRPr lang="nb-NO" sz="4400" dirty="0"/>
          </a:p>
        </p:txBody>
      </p:sp>
      <p:sp>
        <p:nvSpPr>
          <p:cNvPr id="5" name="Plassholder for innhold 2"/>
          <p:cNvSpPr txBox="1">
            <a:spLocks/>
          </p:cNvSpPr>
          <p:nvPr/>
        </p:nvSpPr>
        <p:spPr bwMode="auto">
          <a:xfrm>
            <a:off x="996374" y="3840480"/>
            <a:ext cx="7767638" cy="1645920"/>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marL="0" marR="0" lvl="0" indent="0" algn="ctr" defTabSz="449263" rtl="0" eaLnBrk="0" fontAlgn="base" latinLnBrk="0" hangingPunct="0">
              <a:lnSpc>
                <a:spcPct val="100000"/>
              </a:lnSpc>
              <a:spcBef>
                <a:spcPts val="500"/>
              </a:spcBef>
              <a:spcAft>
                <a:spcPct val="0"/>
              </a:spcAft>
              <a:buClr>
                <a:srgbClr val="000000"/>
              </a:buClr>
              <a:buSzPct val="100000"/>
              <a:buFont typeface="Times"/>
              <a:buNone/>
              <a:tabLst/>
              <a:defRPr/>
            </a:pPr>
            <a:r>
              <a:rPr kumimoji="0" lang="nb-NO" sz="4800" b="0" i="0" u="none" strike="noStrike" kern="0" cap="none" spc="0" normalizeH="0" baseline="0" noProof="0" dirty="0" smtClean="0">
                <a:ln>
                  <a:noFill/>
                </a:ln>
                <a:solidFill>
                  <a:srgbClr val="000000"/>
                </a:solidFill>
                <a:effectLst/>
                <a:uLnTx/>
                <a:uFillTx/>
                <a:latin typeface="+mn-lt"/>
                <a:ea typeface="+mn-ea"/>
                <a:cs typeface="+mn-cs"/>
              </a:rPr>
              <a:t>… for å </a:t>
            </a:r>
            <a:r>
              <a:rPr kumimoji="0" lang="nb-NO" sz="4800" b="0" i="0" u="none" strike="noStrike" kern="0" cap="none" spc="0" normalizeH="0" baseline="0" noProof="0" smtClean="0">
                <a:ln>
                  <a:noFill/>
                </a:ln>
                <a:solidFill>
                  <a:srgbClr val="000000"/>
                </a:solidFill>
                <a:effectLst/>
                <a:uLnTx/>
                <a:uFillTx/>
                <a:latin typeface="+mn-lt"/>
                <a:ea typeface="+mn-ea"/>
                <a:cs typeface="+mn-cs"/>
              </a:rPr>
              <a:t>oppdage og utforske nye muligheter</a:t>
            </a:r>
            <a:endParaRPr kumimoji="0" lang="nb-NO" sz="4800" b="0" i="0" u="none" strike="noStrike" kern="0" cap="none" spc="0" normalizeH="0" baseline="0" noProof="0" dirty="0">
              <a:ln>
                <a:noFill/>
              </a:ln>
              <a:solidFill>
                <a:srgbClr val="000000"/>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Fordeling av oppgaver</a:t>
            </a:r>
            <a:endParaRPr lang="nb-NO"/>
          </a:p>
        </p:txBody>
      </p:sp>
      <p:sp>
        <p:nvSpPr>
          <p:cNvPr id="3" name="Plassholder for innhold 2"/>
          <p:cNvSpPr>
            <a:spLocks noGrp="1"/>
          </p:cNvSpPr>
          <p:nvPr>
            <p:ph idx="1"/>
          </p:nvPr>
        </p:nvSpPr>
        <p:spPr>
          <a:xfrm>
            <a:off x="847788" y="1417638"/>
            <a:ext cx="8296212" cy="5440362"/>
          </a:xfrm>
        </p:spPr>
        <p:txBody>
          <a:bodyPr>
            <a:normAutofit fontScale="85000" lnSpcReduction="10000"/>
          </a:bodyPr>
          <a:lstStyle/>
          <a:p>
            <a:pPr marL="457200" indent="-457200">
              <a:lnSpc>
                <a:spcPct val="120000"/>
              </a:lnSpc>
              <a:spcBef>
                <a:spcPts val="1200"/>
              </a:spcBef>
              <a:buFont typeface="+mj-lt"/>
              <a:buAutoNum type="arabicPeriod"/>
            </a:pPr>
            <a:r>
              <a:rPr lang="nb-NO" smtClean="0"/>
              <a:t>Kort intro om Arduino (NKR)</a:t>
            </a:r>
          </a:p>
          <a:p>
            <a:pPr marL="457200" indent="-457200">
              <a:lnSpc>
                <a:spcPct val="120000"/>
              </a:lnSpc>
              <a:spcBef>
                <a:spcPts val="1200"/>
              </a:spcBef>
              <a:buFont typeface="+mj-lt"/>
              <a:buAutoNum type="arabicPeriod"/>
            </a:pPr>
            <a:r>
              <a:rPr lang="nb-NO" smtClean="0"/>
              <a:t>Gjennomgang av Sparkfun invertors kit som vi skal bruke (NKR)</a:t>
            </a:r>
          </a:p>
          <a:p>
            <a:pPr marL="457200" indent="-457200">
              <a:lnSpc>
                <a:spcPct val="120000"/>
              </a:lnSpc>
              <a:spcBef>
                <a:spcPts val="1200"/>
              </a:spcBef>
              <a:buFont typeface="+mj-lt"/>
              <a:buAutoNum type="arabicPeriod"/>
            </a:pPr>
            <a:r>
              <a:rPr lang="nb-NO" smtClean="0"/>
              <a:t>Oversikt over faglig innhold av kursdagen (NKR)</a:t>
            </a:r>
          </a:p>
          <a:p>
            <a:pPr marL="457200" indent="-457200">
              <a:lnSpc>
                <a:spcPct val="120000"/>
              </a:lnSpc>
              <a:spcBef>
                <a:spcPts val="1200"/>
              </a:spcBef>
              <a:buFont typeface="+mj-lt"/>
              <a:buAutoNum type="arabicPeriod"/>
            </a:pPr>
            <a:r>
              <a:rPr lang="nb-NO" smtClean="0"/>
              <a:t>Oppkobling og installasjon av programvare (NAROM)</a:t>
            </a:r>
          </a:p>
          <a:p>
            <a:pPr marL="457200" indent="-457200">
              <a:lnSpc>
                <a:spcPct val="120000"/>
              </a:lnSpc>
              <a:spcBef>
                <a:spcPts val="1200"/>
              </a:spcBef>
              <a:buFont typeface="+mj-lt"/>
              <a:buAutoNum type="arabicPeriod"/>
            </a:pPr>
            <a:r>
              <a:rPr lang="nb-NO" smtClean="0"/>
              <a:t>Kort intro til programmering intro til Øving 1 (NKR)</a:t>
            </a:r>
          </a:p>
          <a:p>
            <a:pPr marL="457200" indent="-457200">
              <a:lnSpc>
                <a:spcPct val="120000"/>
              </a:lnSpc>
              <a:spcBef>
                <a:spcPts val="1200"/>
              </a:spcBef>
              <a:buFont typeface="+mj-lt"/>
              <a:buAutoNum type="arabicPeriod"/>
            </a:pPr>
            <a:r>
              <a:rPr lang="nb-NO" smtClean="0"/>
              <a:t>Skriv til monitor (NAROM)</a:t>
            </a:r>
          </a:p>
          <a:p>
            <a:pPr marL="457200" indent="-457200">
              <a:lnSpc>
                <a:spcPct val="120000"/>
              </a:lnSpc>
              <a:spcBef>
                <a:spcPts val="1200"/>
              </a:spcBef>
              <a:buFont typeface="+mj-lt"/>
              <a:buAutoNum type="arabicPeriod"/>
            </a:pPr>
            <a:r>
              <a:rPr lang="nb-NO" smtClean="0"/>
              <a:t>Bruk av for-loop for nedtelling (NAROM)</a:t>
            </a:r>
          </a:p>
          <a:p>
            <a:pPr marL="457200" indent="-457200">
              <a:lnSpc>
                <a:spcPct val="120000"/>
              </a:lnSpc>
              <a:spcBef>
                <a:spcPts val="1200"/>
              </a:spcBef>
              <a:buFont typeface="+mj-lt"/>
              <a:buAutoNum type="arabicPeriod"/>
            </a:pPr>
            <a:r>
              <a:rPr lang="nb-NO" smtClean="0"/>
              <a:t>Bruk av display, I</a:t>
            </a:r>
            <a:r>
              <a:rPr lang="nb-NO" baseline="30000" smtClean="0"/>
              <a:t>2</a:t>
            </a:r>
            <a:r>
              <a:rPr lang="nb-NO" smtClean="0"/>
              <a:t>C-buss (NKR)</a:t>
            </a:r>
          </a:p>
          <a:p>
            <a:pPr marL="457200" indent="-457200">
              <a:lnSpc>
                <a:spcPct val="120000"/>
              </a:lnSpc>
              <a:spcBef>
                <a:spcPts val="1200"/>
              </a:spcBef>
              <a:buFont typeface="+mj-lt"/>
              <a:buAutoNum type="arabicPeriod"/>
            </a:pPr>
            <a:r>
              <a:rPr lang="nb-NO" smtClean="0"/>
              <a:t>Bruk av temp. sensor, AD-konverter (NKR)</a:t>
            </a:r>
          </a:p>
          <a:p>
            <a:pPr marL="457200" indent="-457200">
              <a:lnSpc>
                <a:spcPct val="120000"/>
              </a:lnSpc>
              <a:spcBef>
                <a:spcPts val="1200"/>
              </a:spcBef>
              <a:buFont typeface="+mj-lt"/>
              <a:buAutoNum type="arabicPeriod"/>
            </a:pPr>
            <a:r>
              <a:rPr lang="nb-NO" smtClean="0"/>
              <a:t>Bruk av trykksensor BMP280 (NAROM)</a:t>
            </a:r>
          </a:p>
          <a:p>
            <a:pPr marL="457200" indent="-457200">
              <a:lnSpc>
                <a:spcPct val="120000"/>
              </a:lnSpc>
              <a:spcBef>
                <a:spcPts val="1200"/>
              </a:spcBef>
              <a:buFont typeface="+mj-lt"/>
              <a:buAutoNum type="arabicPeriod"/>
            </a:pPr>
            <a:r>
              <a:rPr lang="nb-NO" smtClean="0"/>
              <a:t>Omregning fra trykk til høyde og kalibrering (NKR)</a:t>
            </a:r>
          </a:p>
          <a:p>
            <a:pPr marL="457200" indent="-457200">
              <a:buFont typeface="+mj-lt"/>
              <a:buAutoNum type="arabicPeriod"/>
            </a:pPr>
            <a:endParaRPr lang="nb-NO"/>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Om å finne seg et prosjekt man har lyst til å realisere</a:t>
            </a:r>
            <a:endParaRPr lang="nb-NO"/>
          </a:p>
        </p:txBody>
      </p:sp>
      <p:pic>
        <p:nvPicPr>
          <p:cNvPr id="74754" name="Picture 2" descr="D:\Backup PC233 05.08.06\PC233\Artikler Hefter-bøker m.m\MicroBit\Bilder\CIMG8739.JPG"/>
          <p:cNvPicPr>
            <a:picLocks noChangeAspect="1" noChangeArrowheads="1"/>
          </p:cNvPicPr>
          <p:nvPr/>
        </p:nvPicPr>
        <p:blipFill>
          <a:blip r:embed="rId2"/>
          <a:srcRect l="5359" t="20585" r="51982" b="20648"/>
          <a:stretch>
            <a:fillRect/>
          </a:stretch>
        </p:blipFill>
        <p:spPr bwMode="auto">
          <a:xfrm>
            <a:off x="1012594" y="2166329"/>
            <a:ext cx="3579059" cy="3697835"/>
          </a:xfrm>
          <a:prstGeom prst="rect">
            <a:avLst/>
          </a:prstGeom>
          <a:noFill/>
        </p:spPr>
      </p:pic>
      <p:pic>
        <p:nvPicPr>
          <p:cNvPr id="74755" name="Picture 3" descr="D:\Backup PC233 05.08.06\PC233\Artikler Hefter-bøker m.m\MicroBit\Bilder\CIMG9368.JPG"/>
          <p:cNvPicPr>
            <a:picLocks noChangeAspect="1" noChangeArrowheads="1"/>
          </p:cNvPicPr>
          <p:nvPr/>
        </p:nvPicPr>
        <p:blipFill>
          <a:blip r:embed="rId3"/>
          <a:srcRect l="17722" t="2842" r="6521" b="7813"/>
          <a:stretch>
            <a:fillRect/>
          </a:stretch>
        </p:blipFill>
        <p:spPr bwMode="auto">
          <a:xfrm>
            <a:off x="4852957" y="2166329"/>
            <a:ext cx="4180581" cy="369783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fade">
                                      <p:cBhvr>
                                        <p:cTn id="7" dur="2000"/>
                                        <p:tgtEl>
                                          <p:spTgt spid="7475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4755"/>
                                        </p:tgtEl>
                                        <p:attrNameLst>
                                          <p:attrName>style.visibility</p:attrName>
                                        </p:attrNameLst>
                                      </p:cBhvr>
                                      <p:to>
                                        <p:strVal val="visible"/>
                                      </p:to>
                                    </p:set>
                                    <p:animEffect transition="in" filter="fade">
                                      <p:cBhvr>
                                        <p:cTn id="11" dur="20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2531" name="Tittel 1"/>
          <p:cNvSpPr>
            <a:spLocks noGrp="1"/>
          </p:cNvSpPr>
          <p:nvPr>
            <p:ph type="title"/>
          </p:nvPr>
        </p:nvSpPr>
        <p:spPr>
          <a:xfrm>
            <a:off x="1079500" y="2697163"/>
            <a:ext cx="7767638" cy="1141412"/>
          </a:xfrm>
        </p:spPr>
        <p:txBody>
          <a:bodyPr/>
          <a:lstStyle/>
          <a:p>
            <a:pPr algn="ctr"/>
            <a:r>
              <a:rPr lang="nb-NO" sz="4400" smtClean="0">
                <a:latin typeface="Arial" pitchFamily="34" charset="0"/>
                <a:cs typeface="Arial" pitchFamily="34" charset="0"/>
              </a:rPr>
              <a:t>Hva er en mikrokontroller?</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1.gstatic.com/images?q=tbn:ANd9GcQVD0DglU0hX6BC7WkKMksarjXIo4rCsBECHjP0QZtoq3jDjAX_">
            <a:hlinkClick r:id="rId2"/>
          </p:cNvPr>
          <p:cNvPicPr>
            <a:picLocks noChangeAspect="1" noChangeArrowheads="1"/>
          </p:cNvPicPr>
          <p:nvPr/>
        </p:nvPicPr>
        <p:blipFill>
          <a:blip r:embed="rId3" cstate="print"/>
          <a:srcRect/>
          <a:stretch>
            <a:fillRect/>
          </a:stretch>
        </p:blipFill>
        <p:spPr bwMode="auto">
          <a:xfrm>
            <a:off x="6731000" y="217488"/>
            <a:ext cx="2046288" cy="2046287"/>
          </a:xfrm>
          <a:prstGeom prst="rect">
            <a:avLst/>
          </a:prstGeom>
          <a:noFill/>
          <a:ln w="9525">
            <a:noFill/>
            <a:miter lim="800000"/>
            <a:headEnd/>
            <a:tailEnd/>
          </a:ln>
        </p:spPr>
      </p:pic>
      <p:pic>
        <p:nvPicPr>
          <p:cNvPr id="2052" name="Picture 4" descr="http://api.ning.com/files/-zzbiCwdbUu0zXbuYlpWKsbyBEhc9xiwMACqfwwM-UqhtyOhCIgfhy2kWbHuuSbK5K6WLAsuz4TwPYghF3-1*vrxAlzsdszz/ATmega328.jpg">
            <a:hlinkClick r:id="rId4"/>
          </p:cNvPr>
          <p:cNvPicPr>
            <a:picLocks noChangeAspect="1" noChangeArrowheads="1"/>
          </p:cNvPicPr>
          <p:nvPr/>
        </p:nvPicPr>
        <p:blipFill>
          <a:blip r:embed="rId5" cstate="print"/>
          <a:srcRect t="21516" b="23154"/>
          <a:stretch>
            <a:fillRect/>
          </a:stretch>
        </p:blipFill>
        <p:spPr bwMode="auto">
          <a:xfrm>
            <a:off x="978667" y="5240338"/>
            <a:ext cx="3211513" cy="1335087"/>
          </a:xfrm>
          <a:prstGeom prst="rect">
            <a:avLst/>
          </a:prstGeom>
          <a:noFill/>
          <a:ln w="9525">
            <a:noFill/>
            <a:miter lim="800000"/>
            <a:headEnd/>
            <a:tailEnd/>
          </a:ln>
        </p:spPr>
      </p:pic>
      <p:sp>
        <p:nvSpPr>
          <p:cNvPr id="23556" name="Tittel 1"/>
          <p:cNvSpPr>
            <a:spLocks noGrp="1"/>
          </p:cNvSpPr>
          <p:nvPr>
            <p:ph type="title"/>
          </p:nvPr>
        </p:nvSpPr>
        <p:spPr>
          <a:xfrm>
            <a:off x="1079500" y="539750"/>
            <a:ext cx="5843588" cy="1141413"/>
          </a:xfrm>
        </p:spPr>
        <p:txBody>
          <a:bodyPr>
            <a:normAutofit fontScale="90000"/>
          </a:bodyPr>
          <a:lstStyle/>
          <a:p>
            <a:pPr algn="ctr"/>
            <a:r>
              <a:rPr lang="nb-NO" smtClean="0"/>
              <a:t>Hva er en </a:t>
            </a:r>
            <a:r>
              <a:rPr lang="nb-NO" i="1" smtClean="0"/>
              <a:t>mikrokontroller</a:t>
            </a:r>
            <a:r>
              <a:rPr lang="nb-NO" smtClean="0"/>
              <a:t>?</a:t>
            </a:r>
          </a:p>
        </p:txBody>
      </p:sp>
      <p:sp>
        <p:nvSpPr>
          <p:cNvPr id="23557" name="Plassholder for innhold 2"/>
          <p:cNvSpPr>
            <a:spLocks noGrp="1"/>
          </p:cNvSpPr>
          <p:nvPr>
            <p:ph idx="1"/>
          </p:nvPr>
        </p:nvSpPr>
        <p:spPr>
          <a:xfrm>
            <a:off x="871538" y="2009775"/>
            <a:ext cx="7975600" cy="3259138"/>
          </a:xfrm>
        </p:spPr>
        <p:txBody>
          <a:bodyPr>
            <a:normAutofit lnSpcReduction="10000"/>
          </a:bodyPr>
          <a:lstStyle/>
          <a:p>
            <a:pPr algn="ctr">
              <a:lnSpc>
                <a:spcPct val="100000"/>
              </a:lnSpc>
              <a:buFont typeface="Times"/>
              <a:buNone/>
            </a:pPr>
            <a:r>
              <a:rPr lang="nb-NO" sz="3200" i="1" dirty="0" smtClean="0"/>
              <a:t>En mikrokontroller er en </a:t>
            </a:r>
            <a:r>
              <a:rPr lang="nb-NO" sz="3200" b="1" i="1" dirty="0" smtClean="0">
                <a:solidFill>
                  <a:srgbClr val="FF0000"/>
                </a:solidFill>
              </a:rPr>
              <a:t>komplett datamaskin integrert på en brikke</a:t>
            </a:r>
            <a:r>
              <a:rPr lang="nb-NO" sz="3200" i="1" dirty="0" smtClean="0"/>
              <a:t>, som kan programmeres til å igangsette bestemte handlinger (bevegelse, lyd, lys) styrt av målinger av fysiske størrelser (temperatur, trykk, fuktighet, lys, lyd, bevegelse,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tel 1"/>
          <p:cNvSpPr>
            <a:spLocks noGrp="1"/>
          </p:cNvSpPr>
          <p:nvPr>
            <p:ph type="title"/>
          </p:nvPr>
        </p:nvSpPr>
        <p:spPr>
          <a:xfrm>
            <a:off x="1079500" y="223838"/>
            <a:ext cx="7767638" cy="854075"/>
          </a:xfrm>
        </p:spPr>
        <p:txBody>
          <a:bodyPr/>
          <a:lstStyle/>
          <a:p>
            <a:pPr algn="ctr"/>
            <a:r>
              <a:rPr lang="nb-NO" smtClean="0"/>
              <a:t>Vaskemaskin</a:t>
            </a:r>
          </a:p>
        </p:txBody>
      </p:sp>
      <p:sp>
        <p:nvSpPr>
          <p:cNvPr id="3" name="Plassholder for innhold 2"/>
          <p:cNvSpPr>
            <a:spLocks noGrp="1"/>
          </p:cNvSpPr>
          <p:nvPr>
            <p:ph idx="1"/>
          </p:nvPr>
        </p:nvSpPr>
        <p:spPr>
          <a:xfrm>
            <a:off x="895351" y="1138238"/>
            <a:ext cx="3929062" cy="5089525"/>
          </a:xfrm>
        </p:spPr>
        <p:txBody>
          <a:bodyPr>
            <a:normAutofit fontScale="85000" lnSpcReduction="10000"/>
          </a:bodyPr>
          <a:lstStyle/>
          <a:p>
            <a:pPr>
              <a:buFont typeface="Times"/>
              <a:buNone/>
            </a:pPr>
            <a:r>
              <a:rPr lang="nb-NO" b="1" dirty="0" smtClean="0"/>
              <a:t>Sensorer (det som føler):</a:t>
            </a:r>
          </a:p>
          <a:p>
            <a:r>
              <a:rPr lang="nb-NO" dirty="0" smtClean="0"/>
              <a:t>Bryterpanel</a:t>
            </a:r>
          </a:p>
          <a:p>
            <a:r>
              <a:rPr lang="nb-NO" dirty="0" smtClean="0"/>
              <a:t>Temperatur</a:t>
            </a:r>
          </a:p>
          <a:p>
            <a:r>
              <a:rPr lang="nb-NO" dirty="0" smtClean="0"/>
              <a:t>Vannivå</a:t>
            </a:r>
          </a:p>
          <a:p>
            <a:r>
              <a:rPr lang="nb-NO" dirty="0" smtClean="0"/>
              <a:t>Dørlukker</a:t>
            </a:r>
          </a:p>
          <a:p>
            <a:r>
              <a:rPr lang="nb-NO" dirty="0" smtClean="0"/>
              <a:t>Lekkasje</a:t>
            </a:r>
          </a:p>
          <a:p>
            <a:r>
              <a:rPr lang="nb-NO" dirty="0" smtClean="0"/>
              <a:t>Tid</a:t>
            </a:r>
          </a:p>
          <a:p>
            <a:pPr>
              <a:buFont typeface="Times"/>
              <a:buNone/>
            </a:pPr>
            <a:r>
              <a:rPr lang="nb-NO" b="1" dirty="0" err="1" smtClean="0"/>
              <a:t>Aktuatorer</a:t>
            </a:r>
            <a:r>
              <a:rPr lang="nb-NO" b="1" dirty="0" smtClean="0"/>
              <a:t> (det som utfører):</a:t>
            </a:r>
          </a:p>
          <a:p>
            <a:r>
              <a:rPr lang="nb-NO" dirty="0" smtClean="0"/>
              <a:t>Motor</a:t>
            </a:r>
          </a:p>
          <a:p>
            <a:r>
              <a:rPr lang="nb-NO" dirty="0" smtClean="0"/>
              <a:t>Ventil, fyll vann</a:t>
            </a:r>
          </a:p>
          <a:p>
            <a:r>
              <a:rPr lang="nb-NO" dirty="0" smtClean="0"/>
              <a:t>Pumpe, tømming</a:t>
            </a:r>
          </a:p>
          <a:p>
            <a:r>
              <a:rPr lang="nb-NO" dirty="0" smtClean="0"/>
              <a:t>Varmeelement</a:t>
            </a:r>
          </a:p>
          <a:p>
            <a:r>
              <a:rPr lang="nb-NO" dirty="0" smtClean="0"/>
              <a:t>Display, lysdioder</a:t>
            </a:r>
          </a:p>
          <a:p>
            <a:r>
              <a:rPr lang="nb-NO" dirty="0" smtClean="0"/>
              <a:t>Slipp inn vaskepulver</a:t>
            </a:r>
          </a:p>
          <a:p>
            <a:r>
              <a:rPr lang="nb-NO" dirty="0" smtClean="0"/>
              <a:t>Varsellyder</a:t>
            </a:r>
          </a:p>
        </p:txBody>
      </p:sp>
      <p:pic>
        <p:nvPicPr>
          <p:cNvPr id="5" name="Picture 8" descr="http://www.gorenje.no/imagelib/products-magnified/0cb91ef3e8a4535ce183e2476fe01e3a_87957_fp.jpg"/>
          <p:cNvPicPr>
            <a:picLocks noChangeAspect="1" noChangeArrowheads="1"/>
          </p:cNvPicPr>
          <p:nvPr/>
        </p:nvPicPr>
        <p:blipFill>
          <a:blip r:embed="rId2" cstate="print"/>
          <a:srcRect l="-908" r="-1315" b="-5479"/>
          <a:stretch>
            <a:fillRect/>
          </a:stretch>
        </p:blipFill>
        <p:spPr bwMode="auto">
          <a:xfrm>
            <a:off x="4537075" y="1173163"/>
            <a:ext cx="3919538" cy="5270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20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000"/>
                                        <p:tgtEl>
                                          <p:spTgt spid="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20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20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2000"/>
                                        <p:tgtEl>
                                          <p:spTgt spid="3">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000"/>
                                        <p:tgtEl>
                                          <p:spTgt spid="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2000"/>
                                        <p:tgtEl>
                                          <p:spTgt spid="3">
                                            <p:txEl>
                                              <p:pRg st="11" end="1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2000"/>
                                        <p:tgtEl>
                                          <p:spTgt spid="3">
                                            <p:txEl>
                                              <p:pRg st="12" end="1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2000"/>
                                        <p:tgtEl>
                                          <p:spTgt spid="3">
                                            <p:txEl>
                                              <p:pRg st="13" end="1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fade">
                                      <p:cBhvr>
                                        <p:cTn id="59"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tel 1"/>
          <p:cNvSpPr>
            <a:spLocks noGrp="1"/>
          </p:cNvSpPr>
          <p:nvPr>
            <p:ph type="title"/>
          </p:nvPr>
        </p:nvSpPr>
        <p:spPr>
          <a:xfrm>
            <a:off x="814388" y="392113"/>
            <a:ext cx="8034337" cy="1141412"/>
          </a:xfrm>
        </p:spPr>
        <p:txBody>
          <a:bodyPr>
            <a:normAutofit fontScale="90000"/>
          </a:bodyPr>
          <a:lstStyle/>
          <a:p>
            <a:pPr algn="ctr">
              <a:lnSpc>
                <a:spcPct val="100000"/>
              </a:lnSpc>
            </a:pPr>
            <a:r>
              <a:rPr lang="nb-NO" sz="2800" dirty="0" smtClean="0"/>
              <a:t>Følere (sensorer) og styrte brytere (</a:t>
            </a:r>
            <a:r>
              <a:rPr lang="nb-NO" sz="2800" dirty="0" err="1" smtClean="0"/>
              <a:t>aktuatorer</a:t>
            </a:r>
            <a:r>
              <a:rPr lang="nb-NO" sz="2800" dirty="0" smtClean="0"/>
              <a:t>)</a:t>
            </a:r>
            <a:r>
              <a:rPr lang="nb-NO" sz="3200" dirty="0" smtClean="0"/>
              <a:t/>
            </a:r>
            <a:br>
              <a:rPr lang="nb-NO" sz="3200" dirty="0" smtClean="0"/>
            </a:br>
            <a:r>
              <a:rPr lang="nb-NO" sz="2000" dirty="0" smtClean="0"/>
              <a:t>-</a:t>
            </a:r>
            <a:r>
              <a:rPr lang="nb-NO" sz="3200" dirty="0" smtClean="0"/>
              <a:t> </a:t>
            </a:r>
            <a:r>
              <a:rPr lang="nb-NO" sz="2000" dirty="0" smtClean="0"/>
              <a:t>eksempel vaskemaskin</a:t>
            </a:r>
            <a:endParaRPr lang="nb-NO" sz="3200" dirty="0" smtClean="0"/>
          </a:p>
        </p:txBody>
      </p:sp>
      <p:sp>
        <p:nvSpPr>
          <p:cNvPr id="5" name="Rektangel 4"/>
          <p:cNvSpPr>
            <a:spLocks noChangeArrowheads="1"/>
          </p:cNvSpPr>
          <p:nvPr/>
        </p:nvSpPr>
        <p:spPr bwMode="auto">
          <a:xfrm>
            <a:off x="3568700" y="1579563"/>
            <a:ext cx="2593975" cy="4325937"/>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r>
              <a:rPr lang="nb-NO" sz="2000">
                <a:solidFill>
                  <a:schemeClr val="tx1"/>
                </a:solidFill>
                <a:latin typeface="Arial" pitchFamily="34" charset="0"/>
                <a:cs typeface="Arial" pitchFamily="34" charset="0"/>
              </a:rPr>
              <a:t>Mikrokontroller</a:t>
            </a:r>
          </a:p>
        </p:txBody>
      </p:sp>
      <p:sp>
        <p:nvSpPr>
          <p:cNvPr id="38" name="Rektangel 37"/>
          <p:cNvSpPr>
            <a:spLocks noChangeArrowheads="1"/>
          </p:cNvSpPr>
          <p:nvPr/>
        </p:nvSpPr>
        <p:spPr bwMode="auto">
          <a:xfrm>
            <a:off x="3825875" y="2032000"/>
            <a:ext cx="1135063" cy="3736975"/>
          </a:xfrm>
          <a:prstGeom prst="rect">
            <a:avLst/>
          </a:prstGeom>
          <a:no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2" name="Gruppe 166"/>
          <p:cNvGrpSpPr>
            <a:grpSpLocks/>
          </p:cNvGrpSpPr>
          <p:nvPr/>
        </p:nvGrpSpPr>
        <p:grpSpPr bwMode="auto">
          <a:xfrm>
            <a:off x="4949825" y="2463800"/>
            <a:ext cx="500063" cy="2279650"/>
            <a:chOff x="4945999" y="2463818"/>
            <a:chExt cx="500332" cy="2278956"/>
          </a:xfrm>
        </p:grpSpPr>
        <p:cxnSp>
          <p:nvCxnSpPr>
            <p:cNvPr id="25706" name="Rett pil 18"/>
            <p:cNvCxnSpPr>
              <a:cxnSpLocks noChangeShapeType="1"/>
            </p:cNvCxnSpPr>
            <p:nvPr/>
          </p:nvCxnSpPr>
          <p:spPr bwMode="auto">
            <a:xfrm>
              <a:off x="4945999" y="2463818"/>
              <a:ext cx="500332" cy="0"/>
            </a:xfrm>
            <a:prstGeom prst="straightConnector1">
              <a:avLst/>
            </a:prstGeom>
            <a:noFill/>
            <a:ln w="28575" algn="ctr">
              <a:solidFill>
                <a:schemeClr val="tx1"/>
              </a:solidFill>
              <a:round/>
              <a:headEnd/>
              <a:tailEnd type="arrow" w="med" len="med"/>
            </a:ln>
          </p:spPr>
        </p:cxnSp>
        <p:cxnSp>
          <p:nvCxnSpPr>
            <p:cNvPr id="25707" name="Rett pil 19"/>
            <p:cNvCxnSpPr>
              <a:cxnSpLocks noChangeShapeType="1"/>
            </p:cNvCxnSpPr>
            <p:nvPr/>
          </p:nvCxnSpPr>
          <p:spPr bwMode="auto">
            <a:xfrm>
              <a:off x="4945999" y="3219967"/>
              <a:ext cx="500332" cy="0"/>
            </a:xfrm>
            <a:prstGeom prst="straightConnector1">
              <a:avLst/>
            </a:prstGeom>
            <a:noFill/>
            <a:ln w="28575" algn="ctr">
              <a:solidFill>
                <a:schemeClr val="tx1"/>
              </a:solidFill>
              <a:round/>
              <a:headEnd/>
              <a:tailEnd type="arrow" w="med" len="med"/>
            </a:ln>
          </p:spPr>
        </p:cxnSp>
        <p:cxnSp>
          <p:nvCxnSpPr>
            <p:cNvPr id="25708" name="Rett pil 20"/>
            <p:cNvCxnSpPr>
              <a:cxnSpLocks noChangeShapeType="1"/>
            </p:cNvCxnSpPr>
            <p:nvPr/>
          </p:nvCxnSpPr>
          <p:spPr bwMode="auto">
            <a:xfrm>
              <a:off x="4945999" y="3986626"/>
              <a:ext cx="500332" cy="0"/>
            </a:xfrm>
            <a:prstGeom prst="straightConnector1">
              <a:avLst/>
            </a:prstGeom>
            <a:noFill/>
            <a:ln w="28575" algn="ctr">
              <a:solidFill>
                <a:schemeClr val="tx1"/>
              </a:solidFill>
              <a:round/>
              <a:headEnd/>
              <a:tailEnd type="arrow" w="med" len="med"/>
            </a:ln>
          </p:spPr>
        </p:cxnSp>
        <p:cxnSp>
          <p:nvCxnSpPr>
            <p:cNvPr id="25709" name="Rett pil 21"/>
            <p:cNvCxnSpPr>
              <a:cxnSpLocks noChangeShapeType="1"/>
            </p:cNvCxnSpPr>
            <p:nvPr/>
          </p:nvCxnSpPr>
          <p:spPr bwMode="auto">
            <a:xfrm>
              <a:off x="4945999" y="4742774"/>
              <a:ext cx="500332" cy="0"/>
            </a:xfrm>
            <a:prstGeom prst="straightConnector1">
              <a:avLst/>
            </a:prstGeom>
            <a:noFill/>
            <a:ln w="28575" algn="ctr">
              <a:solidFill>
                <a:schemeClr val="tx1"/>
              </a:solidFill>
              <a:round/>
              <a:headEnd/>
              <a:tailEnd type="arrow" w="med" len="med"/>
            </a:ln>
          </p:spPr>
        </p:cxnSp>
      </p:grpSp>
      <p:grpSp>
        <p:nvGrpSpPr>
          <p:cNvPr id="3" name="Gruppe 165"/>
          <p:cNvGrpSpPr>
            <a:grpSpLocks/>
          </p:cNvGrpSpPr>
          <p:nvPr/>
        </p:nvGrpSpPr>
        <p:grpSpPr bwMode="auto">
          <a:xfrm>
            <a:off x="4957763" y="1922463"/>
            <a:ext cx="1385887" cy="3581400"/>
            <a:chOff x="4957482" y="1922285"/>
            <a:chExt cx="1386791" cy="3582041"/>
          </a:xfrm>
        </p:grpSpPr>
        <p:grpSp>
          <p:nvGrpSpPr>
            <p:cNvPr id="4" name="Gruppe 73"/>
            <p:cNvGrpSpPr>
              <a:grpSpLocks/>
            </p:cNvGrpSpPr>
            <p:nvPr/>
          </p:nvGrpSpPr>
          <p:grpSpPr bwMode="auto">
            <a:xfrm>
              <a:off x="5453867" y="1922285"/>
              <a:ext cx="879894" cy="731308"/>
              <a:chOff x="5175849" y="1597818"/>
              <a:chExt cx="879894" cy="731308"/>
            </a:xfrm>
          </p:grpSpPr>
          <p:sp>
            <p:nvSpPr>
              <p:cNvPr id="25701" name="Frihåndsform 5"/>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702" name="Frihåndsform 6"/>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6" name="Gruppe 72"/>
              <p:cNvGrpSpPr>
                <a:grpSpLocks/>
              </p:cNvGrpSpPr>
              <p:nvPr/>
            </p:nvGrpSpPr>
            <p:grpSpPr bwMode="auto">
              <a:xfrm>
                <a:off x="5633563" y="1597818"/>
                <a:ext cx="82742" cy="352425"/>
                <a:chOff x="6700363" y="1721643"/>
                <a:chExt cx="82742" cy="352425"/>
              </a:xfrm>
            </p:grpSpPr>
            <p:sp>
              <p:nvSpPr>
                <p:cNvPr id="25704" name="Rektangel 70"/>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7" name="Gruppe 69"/>
                <p:cNvGrpSpPr/>
                <p:nvPr/>
              </p:nvGrpSpPr>
              <p:grpSpPr>
                <a:xfrm>
                  <a:off x="6700363" y="1721643"/>
                  <a:ext cx="82742" cy="352425"/>
                  <a:chOff x="6745606" y="1647825"/>
                  <a:chExt cx="102869" cy="438150"/>
                </a:xfrm>
                <a:solidFill>
                  <a:srgbClr val="00B0F0"/>
                </a:solidFill>
              </p:grpSpPr>
              <p:sp>
                <p:nvSpPr>
                  <p:cNvPr id="66" name="Rektangel 65"/>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68" name="Rett linje 67"/>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8" name="Gruppe 84"/>
            <p:cNvGrpSpPr>
              <a:grpSpLocks/>
            </p:cNvGrpSpPr>
            <p:nvPr/>
          </p:nvGrpSpPr>
          <p:grpSpPr bwMode="auto">
            <a:xfrm>
              <a:off x="5453867" y="2700050"/>
              <a:ext cx="879894" cy="731308"/>
              <a:chOff x="5175849" y="1597818"/>
              <a:chExt cx="879894" cy="731308"/>
            </a:xfrm>
          </p:grpSpPr>
          <p:sp>
            <p:nvSpPr>
              <p:cNvPr id="25696" name="Frihåndsform 85"/>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697" name="Frihåndsform 86"/>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9" name="Gruppe 87"/>
              <p:cNvGrpSpPr>
                <a:grpSpLocks/>
              </p:cNvGrpSpPr>
              <p:nvPr/>
            </p:nvGrpSpPr>
            <p:grpSpPr bwMode="auto">
              <a:xfrm>
                <a:off x="5633563" y="1597818"/>
                <a:ext cx="82742" cy="352425"/>
                <a:chOff x="6700363" y="1721643"/>
                <a:chExt cx="82742" cy="352425"/>
              </a:xfrm>
            </p:grpSpPr>
            <p:sp>
              <p:nvSpPr>
                <p:cNvPr id="25699" name="Rektangel 88"/>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10" name="Gruppe 89"/>
                <p:cNvGrpSpPr/>
                <p:nvPr/>
              </p:nvGrpSpPr>
              <p:grpSpPr>
                <a:xfrm>
                  <a:off x="6700363" y="1721643"/>
                  <a:ext cx="82742" cy="352425"/>
                  <a:chOff x="6745606" y="1647825"/>
                  <a:chExt cx="102869" cy="438150"/>
                </a:xfrm>
                <a:solidFill>
                  <a:srgbClr val="00B0F0"/>
                </a:solidFill>
              </p:grpSpPr>
              <p:sp>
                <p:nvSpPr>
                  <p:cNvPr id="91" name="Rektangel 90"/>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92" name="Rett linje 91"/>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11" name="Gruppe 93"/>
            <p:cNvGrpSpPr>
              <a:grpSpLocks/>
            </p:cNvGrpSpPr>
            <p:nvPr/>
          </p:nvGrpSpPr>
          <p:grpSpPr bwMode="auto">
            <a:xfrm>
              <a:off x="5453867" y="3477815"/>
              <a:ext cx="879894" cy="731308"/>
              <a:chOff x="5175849" y="1597818"/>
              <a:chExt cx="879894" cy="731308"/>
            </a:xfrm>
          </p:grpSpPr>
          <p:sp>
            <p:nvSpPr>
              <p:cNvPr id="25691" name="Frihåndsform 94"/>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692" name="Frihåndsform 95"/>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12" name="Gruppe 96"/>
              <p:cNvGrpSpPr>
                <a:grpSpLocks/>
              </p:cNvGrpSpPr>
              <p:nvPr/>
            </p:nvGrpSpPr>
            <p:grpSpPr bwMode="auto">
              <a:xfrm>
                <a:off x="5633563" y="1597818"/>
                <a:ext cx="82742" cy="352425"/>
                <a:chOff x="6700363" y="1721643"/>
                <a:chExt cx="82742" cy="352425"/>
              </a:xfrm>
            </p:grpSpPr>
            <p:sp>
              <p:nvSpPr>
                <p:cNvPr id="25694" name="Rektangel 97"/>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13" name="Gruppe 98"/>
                <p:cNvGrpSpPr/>
                <p:nvPr/>
              </p:nvGrpSpPr>
              <p:grpSpPr>
                <a:xfrm>
                  <a:off x="6700363" y="1721643"/>
                  <a:ext cx="82742" cy="352425"/>
                  <a:chOff x="6745606" y="1647825"/>
                  <a:chExt cx="102869" cy="438150"/>
                </a:xfrm>
                <a:solidFill>
                  <a:srgbClr val="00B0F0"/>
                </a:solidFill>
              </p:grpSpPr>
              <p:sp>
                <p:nvSpPr>
                  <p:cNvPr id="100" name="Rektangel 99"/>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101" name="Rett linje 100"/>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14" name="Gruppe 101"/>
            <p:cNvGrpSpPr>
              <a:grpSpLocks/>
            </p:cNvGrpSpPr>
            <p:nvPr/>
          </p:nvGrpSpPr>
          <p:grpSpPr bwMode="auto">
            <a:xfrm>
              <a:off x="5453867" y="4245070"/>
              <a:ext cx="879894" cy="731308"/>
              <a:chOff x="5175849" y="1597818"/>
              <a:chExt cx="879894" cy="731308"/>
            </a:xfrm>
          </p:grpSpPr>
          <p:sp>
            <p:nvSpPr>
              <p:cNvPr id="25686" name="Frihåndsform 102"/>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687" name="Frihåndsform 103"/>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15" name="Gruppe 104"/>
              <p:cNvGrpSpPr>
                <a:grpSpLocks/>
              </p:cNvGrpSpPr>
              <p:nvPr/>
            </p:nvGrpSpPr>
            <p:grpSpPr bwMode="auto">
              <a:xfrm>
                <a:off x="5633563" y="1597818"/>
                <a:ext cx="82742" cy="352425"/>
                <a:chOff x="6700363" y="1721643"/>
                <a:chExt cx="82742" cy="352425"/>
              </a:xfrm>
            </p:grpSpPr>
            <p:sp>
              <p:nvSpPr>
                <p:cNvPr id="25689" name="Rektangel 105"/>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16" name="Gruppe 106"/>
                <p:cNvGrpSpPr/>
                <p:nvPr/>
              </p:nvGrpSpPr>
              <p:grpSpPr>
                <a:xfrm>
                  <a:off x="6700363" y="1721643"/>
                  <a:ext cx="82742" cy="352425"/>
                  <a:chOff x="6745606" y="1647825"/>
                  <a:chExt cx="102869" cy="438150"/>
                </a:xfrm>
                <a:solidFill>
                  <a:srgbClr val="00B0F0"/>
                </a:solidFill>
              </p:grpSpPr>
              <p:sp>
                <p:nvSpPr>
                  <p:cNvPr id="108" name="Rektangel 107"/>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109" name="Rett linje 108"/>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17" name="Gruppe 130"/>
            <p:cNvGrpSpPr>
              <a:grpSpLocks/>
            </p:cNvGrpSpPr>
            <p:nvPr/>
          </p:nvGrpSpPr>
          <p:grpSpPr bwMode="auto">
            <a:xfrm>
              <a:off x="4957482" y="5166843"/>
              <a:ext cx="1386791" cy="337483"/>
              <a:chOff x="4668953" y="1731315"/>
              <a:chExt cx="1386791" cy="337483"/>
            </a:xfrm>
          </p:grpSpPr>
          <p:sp>
            <p:nvSpPr>
              <p:cNvPr id="25684" name="Frihåndsform 131"/>
              <p:cNvSpPr>
                <a:spLocks/>
              </p:cNvSpPr>
              <p:nvPr/>
            </p:nvSpPr>
            <p:spPr bwMode="auto">
              <a:xfrm flipV="1">
                <a:off x="4668953" y="1731315"/>
                <a:ext cx="1377825" cy="45719"/>
              </a:xfrm>
              <a:custGeom>
                <a:avLst/>
                <a:gdLst>
                  <a:gd name="T0" fmla="*/ 21892187 w 690113"/>
                  <a:gd name="T1" fmla="*/ 0 h 155276"/>
                  <a:gd name="T2" fmla="*/ 0 w 690113"/>
                  <a:gd name="T3" fmla="*/ 0 h 155276"/>
                  <a:gd name="T4" fmla="*/ 0 w 690113"/>
                  <a:gd name="T5" fmla="*/ 344 h 155276"/>
                  <a:gd name="T6" fmla="*/ 0 w 690113"/>
                  <a:gd name="T7" fmla="*/ 344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5685" name="Frihåndsform 132"/>
              <p:cNvSpPr>
                <a:spLocks/>
              </p:cNvSpPr>
              <p:nvPr/>
            </p:nvSpPr>
            <p:spPr bwMode="auto">
              <a:xfrm>
                <a:off x="4668954" y="2023079"/>
                <a:ext cx="1386790" cy="45719"/>
              </a:xfrm>
              <a:custGeom>
                <a:avLst/>
                <a:gdLst>
                  <a:gd name="T0" fmla="*/ 22613740 w 690113"/>
                  <a:gd name="T1" fmla="*/ 482 h 138023"/>
                  <a:gd name="T2" fmla="*/ 22606393 w 690113"/>
                  <a:gd name="T3" fmla="*/ 540 h 138023"/>
                  <a:gd name="T4" fmla="*/ 0 w 690113"/>
                  <a:gd name="T5" fmla="*/ 551 h 138023"/>
                  <a:gd name="T6" fmla="*/ 0 w 690113"/>
                  <a:gd name="T7" fmla="*/ 0 h 138023"/>
                  <a:gd name="T8" fmla="*/ 0 60000 65536"/>
                  <a:gd name="T9" fmla="*/ 0 60000 65536"/>
                  <a:gd name="T10" fmla="*/ 0 60000 65536"/>
                  <a:gd name="T11" fmla="*/ 0 60000 65536"/>
                  <a:gd name="T12" fmla="*/ 0 w 690113"/>
                  <a:gd name="T13" fmla="*/ 0 h 138023"/>
                  <a:gd name="T14" fmla="*/ 690113 w 690113"/>
                  <a:gd name="T15" fmla="*/ 138023 h 138023"/>
                </a:gdLst>
                <a:ahLst/>
                <a:cxnLst>
                  <a:cxn ang="T8">
                    <a:pos x="T0" y="T1"/>
                  </a:cxn>
                  <a:cxn ang="T9">
                    <a:pos x="T2" y="T3"/>
                  </a:cxn>
                  <a:cxn ang="T10">
                    <a:pos x="T4" y="T5"/>
                  </a:cxn>
                  <a:cxn ang="T11">
                    <a:pos x="T6" y="T7"/>
                  </a:cxn>
                </a:cxnLst>
                <a:rect l="T12" t="T13" r="T14" b="T15"/>
                <a:pathLst>
                  <a:path w="690113" h="138023">
                    <a:moveTo>
                      <a:pt x="690113" y="120770"/>
                    </a:moveTo>
                    <a:cubicBezTo>
                      <a:pt x="690038" y="119289"/>
                      <a:pt x="689964" y="136860"/>
                      <a:pt x="689889" y="135379"/>
                    </a:cubicBezTo>
                    <a:lnTo>
                      <a:pt x="0" y="138023"/>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grpSp>
      <p:grpSp>
        <p:nvGrpSpPr>
          <p:cNvPr id="18" name="Gruppe 167"/>
          <p:cNvGrpSpPr>
            <a:grpSpLocks/>
          </p:cNvGrpSpPr>
          <p:nvPr/>
        </p:nvGrpSpPr>
        <p:grpSpPr bwMode="auto">
          <a:xfrm>
            <a:off x="2413000" y="2032000"/>
            <a:ext cx="1420813" cy="3709988"/>
            <a:chOff x="2409249" y="2032497"/>
            <a:chExt cx="1421003" cy="3708982"/>
          </a:xfrm>
        </p:grpSpPr>
        <p:grpSp>
          <p:nvGrpSpPr>
            <p:cNvPr id="19" name="Gruppe 48"/>
            <p:cNvGrpSpPr>
              <a:grpSpLocks/>
            </p:cNvGrpSpPr>
            <p:nvPr/>
          </p:nvGrpSpPr>
          <p:grpSpPr bwMode="auto">
            <a:xfrm>
              <a:off x="2409249" y="2032497"/>
              <a:ext cx="1421003" cy="569344"/>
              <a:chOff x="2173273" y="1708030"/>
              <a:chExt cx="1421003" cy="569344"/>
            </a:xfrm>
          </p:grpSpPr>
          <p:grpSp>
            <p:nvGrpSpPr>
              <p:cNvPr id="20" name="Gruppe 36"/>
              <p:cNvGrpSpPr>
                <a:grpSpLocks/>
              </p:cNvGrpSpPr>
              <p:nvPr/>
            </p:nvGrpSpPr>
            <p:grpSpPr bwMode="auto">
              <a:xfrm>
                <a:off x="2173273" y="1708030"/>
                <a:ext cx="983995" cy="569344"/>
                <a:chOff x="2173273" y="1708030"/>
                <a:chExt cx="983995" cy="569344"/>
              </a:xfrm>
            </p:grpSpPr>
            <p:grpSp>
              <p:nvGrpSpPr>
                <p:cNvPr id="21" name="Gruppe 25"/>
                <p:cNvGrpSpPr>
                  <a:grpSpLocks/>
                </p:cNvGrpSpPr>
                <p:nvPr/>
              </p:nvGrpSpPr>
              <p:grpSpPr bwMode="auto">
                <a:xfrm>
                  <a:off x="2173273" y="1846053"/>
                  <a:ext cx="709747" cy="310551"/>
                  <a:chOff x="2173273" y="1846053"/>
                  <a:chExt cx="709747" cy="310551"/>
                </a:xfrm>
              </p:grpSpPr>
              <p:cxnSp>
                <p:nvCxnSpPr>
                  <p:cNvPr id="25677" name="Rett linje 23"/>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78" name="Rett linje 24"/>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76" name="Rektangel 35"/>
                <p:cNvSpPr>
                  <a:spLocks noChangeArrowheads="1"/>
                </p:cNvSpPr>
                <p:nvPr/>
              </p:nvSpPr>
              <p:spPr bwMode="auto">
                <a:xfrm>
                  <a:off x="2881223" y="1708030"/>
                  <a:ext cx="276045" cy="569344"/>
                </a:xfrm>
                <a:prstGeom prst="rect">
                  <a:avLst/>
                </a:prstGeom>
                <a:solidFill>
                  <a:srgbClr val="FFFF0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74" name="Rett linje 39"/>
              <p:cNvCxnSpPr>
                <a:cxnSpLocks noChangeShapeType="1"/>
              </p:cNvCxnSpPr>
              <p:nvPr/>
            </p:nvCxnSpPr>
            <p:spPr bwMode="auto">
              <a:xfrm>
                <a:off x="3157268" y="1894087"/>
                <a:ext cx="437008" cy="741"/>
              </a:xfrm>
              <a:prstGeom prst="line">
                <a:avLst/>
              </a:prstGeom>
              <a:noFill/>
              <a:ln w="19050" algn="ctr">
                <a:solidFill>
                  <a:schemeClr val="tx1"/>
                </a:solidFill>
                <a:round/>
                <a:headEnd/>
                <a:tailEnd/>
              </a:ln>
            </p:spPr>
          </p:cxnSp>
        </p:grpSp>
        <p:grpSp>
          <p:nvGrpSpPr>
            <p:cNvPr id="22" name="Gruppe 49"/>
            <p:cNvGrpSpPr>
              <a:grpSpLocks/>
            </p:cNvGrpSpPr>
            <p:nvPr/>
          </p:nvGrpSpPr>
          <p:grpSpPr bwMode="auto">
            <a:xfrm>
              <a:off x="2409249" y="2651622"/>
              <a:ext cx="1421003" cy="569344"/>
              <a:chOff x="2173273" y="1708030"/>
              <a:chExt cx="1421003" cy="569344"/>
            </a:xfrm>
          </p:grpSpPr>
          <p:grpSp>
            <p:nvGrpSpPr>
              <p:cNvPr id="23" name="Gruppe 50"/>
              <p:cNvGrpSpPr>
                <a:grpSpLocks/>
              </p:cNvGrpSpPr>
              <p:nvPr/>
            </p:nvGrpSpPr>
            <p:grpSpPr bwMode="auto">
              <a:xfrm>
                <a:off x="2173273" y="1708030"/>
                <a:ext cx="983995" cy="569344"/>
                <a:chOff x="2173273" y="1708030"/>
                <a:chExt cx="983995" cy="569344"/>
              </a:xfrm>
            </p:grpSpPr>
            <p:grpSp>
              <p:nvGrpSpPr>
                <p:cNvPr id="24" name="Gruppe 52"/>
                <p:cNvGrpSpPr>
                  <a:grpSpLocks/>
                </p:cNvGrpSpPr>
                <p:nvPr/>
              </p:nvGrpSpPr>
              <p:grpSpPr bwMode="auto">
                <a:xfrm>
                  <a:off x="2173273" y="1846053"/>
                  <a:ext cx="709747" cy="310551"/>
                  <a:chOff x="2173273" y="1846053"/>
                  <a:chExt cx="709747" cy="310551"/>
                </a:xfrm>
              </p:grpSpPr>
              <p:cxnSp>
                <p:nvCxnSpPr>
                  <p:cNvPr id="25671" name="Rett linje 54"/>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72" name="Rett linje 55"/>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70" name="Rektangel 53"/>
                <p:cNvSpPr>
                  <a:spLocks noChangeArrowheads="1"/>
                </p:cNvSpPr>
                <p:nvPr/>
              </p:nvSpPr>
              <p:spPr bwMode="auto">
                <a:xfrm>
                  <a:off x="2881223" y="1708030"/>
                  <a:ext cx="276045" cy="569344"/>
                </a:xfrm>
                <a:prstGeom prst="rect">
                  <a:avLst/>
                </a:prstGeom>
                <a:solidFill>
                  <a:srgbClr val="00B05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68" name="Rett linje 51"/>
              <p:cNvCxnSpPr>
                <a:cxnSpLocks noChangeShapeType="1"/>
              </p:cNvCxnSpPr>
              <p:nvPr/>
            </p:nvCxnSpPr>
            <p:spPr bwMode="auto">
              <a:xfrm flipV="1">
                <a:off x="3157268" y="1875816"/>
                <a:ext cx="437008" cy="341"/>
              </a:xfrm>
              <a:prstGeom prst="line">
                <a:avLst/>
              </a:prstGeom>
              <a:noFill/>
              <a:ln w="19050" algn="ctr">
                <a:solidFill>
                  <a:schemeClr val="tx1"/>
                </a:solidFill>
                <a:round/>
                <a:headEnd/>
                <a:tailEnd/>
              </a:ln>
            </p:spPr>
          </p:cxnSp>
        </p:grpSp>
        <p:grpSp>
          <p:nvGrpSpPr>
            <p:cNvPr id="25" name="Gruppe 58"/>
            <p:cNvGrpSpPr>
              <a:grpSpLocks/>
            </p:cNvGrpSpPr>
            <p:nvPr/>
          </p:nvGrpSpPr>
          <p:grpSpPr bwMode="auto">
            <a:xfrm>
              <a:off x="2409249" y="3280272"/>
              <a:ext cx="1408338" cy="569344"/>
              <a:chOff x="2173273" y="1708030"/>
              <a:chExt cx="1408338" cy="569344"/>
            </a:xfrm>
          </p:grpSpPr>
          <p:grpSp>
            <p:nvGrpSpPr>
              <p:cNvPr id="26" name="Gruppe 59"/>
              <p:cNvGrpSpPr>
                <a:grpSpLocks/>
              </p:cNvGrpSpPr>
              <p:nvPr/>
            </p:nvGrpSpPr>
            <p:grpSpPr bwMode="auto">
              <a:xfrm>
                <a:off x="2173273" y="1708030"/>
                <a:ext cx="983995" cy="569344"/>
                <a:chOff x="2173273" y="1708030"/>
                <a:chExt cx="983995" cy="569344"/>
              </a:xfrm>
            </p:grpSpPr>
            <p:grpSp>
              <p:nvGrpSpPr>
                <p:cNvPr id="27" name="Gruppe 61"/>
                <p:cNvGrpSpPr>
                  <a:grpSpLocks/>
                </p:cNvGrpSpPr>
                <p:nvPr/>
              </p:nvGrpSpPr>
              <p:grpSpPr bwMode="auto">
                <a:xfrm>
                  <a:off x="2173273" y="1846053"/>
                  <a:ext cx="709747" cy="310551"/>
                  <a:chOff x="2173273" y="1846053"/>
                  <a:chExt cx="709747" cy="310551"/>
                </a:xfrm>
              </p:grpSpPr>
              <p:cxnSp>
                <p:nvCxnSpPr>
                  <p:cNvPr id="25665" name="Rett linje 63"/>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66" name="Rett linje 64"/>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64" name="Rektangel 62"/>
                <p:cNvSpPr>
                  <a:spLocks noChangeArrowheads="1"/>
                </p:cNvSpPr>
                <p:nvPr/>
              </p:nvSpPr>
              <p:spPr bwMode="auto">
                <a:xfrm>
                  <a:off x="2881223" y="1708030"/>
                  <a:ext cx="276045" cy="569344"/>
                </a:xfrm>
                <a:prstGeom prst="rect">
                  <a:avLst/>
                </a:prstGeom>
                <a:solidFill>
                  <a:srgbClr val="FFFF0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62" name="Rett linje 60"/>
              <p:cNvCxnSpPr>
                <a:cxnSpLocks noChangeShapeType="1"/>
              </p:cNvCxnSpPr>
              <p:nvPr/>
            </p:nvCxnSpPr>
            <p:spPr bwMode="auto">
              <a:xfrm>
                <a:off x="3157268" y="1885122"/>
                <a:ext cx="424343" cy="0"/>
              </a:xfrm>
              <a:prstGeom prst="line">
                <a:avLst/>
              </a:prstGeom>
              <a:noFill/>
              <a:ln w="19050" algn="ctr">
                <a:solidFill>
                  <a:schemeClr val="tx1"/>
                </a:solidFill>
                <a:round/>
                <a:headEnd/>
                <a:tailEnd/>
              </a:ln>
            </p:spPr>
          </p:cxnSp>
        </p:grpSp>
        <p:grpSp>
          <p:nvGrpSpPr>
            <p:cNvPr id="28" name="Gruppe 109"/>
            <p:cNvGrpSpPr>
              <a:grpSpLocks/>
            </p:cNvGrpSpPr>
            <p:nvPr/>
          </p:nvGrpSpPr>
          <p:grpSpPr bwMode="auto">
            <a:xfrm>
              <a:off x="2409249" y="3910893"/>
              <a:ext cx="1403272" cy="569344"/>
              <a:chOff x="2173273" y="1708030"/>
              <a:chExt cx="1403272" cy="569344"/>
            </a:xfrm>
          </p:grpSpPr>
          <p:grpSp>
            <p:nvGrpSpPr>
              <p:cNvPr id="29" name="Gruppe 110"/>
              <p:cNvGrpSpPr>
                <a:grpSpLocks/>
              </p:cNvGrpSpPr>
              <p:nvPr/>
            </p:nvGrpSpPr>
            <p:grpSpPr bwMode="auto">
              <a:xfrm>
                <a:off x="2173273" y="1708030"/>
                <a:ext cx="983995" cy="569344"/>
                <a:chOff x="2173273" y="1708030"/>
                <a:chExt cx="983995" cy="569344"/>
              </a:xfrm>
            </p:grpSpPr>
            <p:grpSp>
              <p:nvGrpSpPr>
                <p:cNvPr id="30" name="Gruppe 112"/>
                <p:cNvGrpSpPr>
                  <a:grpSpLocks/>
                </p:cNvGrpSpPr>
                <p:nvPr/>
              </p:nvGrpSpPr>
              <p:grpSpPr bwMode="auto">
                <a:xfrm>
                  <a:off x="2173273" y="1846053"/>
                  <a:ext cx="709747" cy="310551"/>
                  <a:chOff x="2173273" y="1846053"/>
                  <a:chExt cx="709747" cy="310551"/>
                </a:xfrm>
              </p:grpSpPr>
              <p:cxnSp>
                <p:nvCxnSpPr>
                  <p:cNvPr id="25659" name="Rett linje 114"/>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60" name="Rett linje 115"/>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58" name="Rektangel 113"/>
                <p:cNvSpPr>
                  <a:spLocks noChangeArrowheads="1"/>
                </p:cNvSpPr>
                <p:nvPr/>
              </p:nvSpPr>
              <p:spPr bwMode="auto">
                <a:xfrm>
                  <a:off x="2881223" y="1708030"/>
                  <a:ext cx="276045" cy="569344"/>
                </a:xfrm>
                <a:prstGeom prst="rect">
                  <a:avLst/>
                </a:prstGeom>
                <a:solidFill>
                  <a:srgbClr val="0000FF"/>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56" name="Rett linje 111"/>
              <p:cNvCxnSpPr>
                <a:cxnSpLocks noChangeShapeType="1"/>
              </p:cNvCxnSpPr>
              <p:nvPr/>
            </p:nvCxnSpPr>
            <p:spPr bwMode="auto">
              <a:xfrm>
                <a:off x="3157268" y="1885122"/>
                <a:ext cx="419277" cy="0"/>
              </a:xfrm>
              <a:prstGeom prst="line">
                <a:avLst/>
              </a:prstGeom>
              <a:noFill/>
              <a:ln w="19050" algn="ctr">
                <a:solidFill>
                  <a:schemeClr val="tx1"/>
                </a:solidFill>
                <a:round/>
                <a:headEnd/>
                <a:tailEnd/>
              </a:ln>
            </p:spPr>
          </p:cxnSp>
        </p:grpSp>
        <p:grpSp>
          <p:nvGrpSpPr>
            <p:cNvPr id="31" name="Gruppe 117"/>
            <p:cNvGrpSpPr>
              <a:grpSpLocks/>
            </p:cNvGrpSpPr>
            <p:nvPr/>
          </p:nvGrpSpPr>
          <p:grpSpPr bwMode="auto">
            <a:xfrm>
              <a:off x="2409249" y="4531003"/>
              <a:ext cx="1414770" cy="1010809"/>
              <a:chOff x="2173273" y="1708030"/>
              <a:chExt cx="1414770" cy="1010809"/>
            </a:xfrm>
          </p:grpSpPr>
          <p:grpSp>
            <p:nvGrpSpPr>
              <p:cNvPr id="32" name="Gruppe 118"/>
              <p:cNvGrpSpPr>
                <a:grpSpLocks/>
              </p:cNvGrpSpPr>
              <p:nvPr/>
            </p:nvGrpSpPr>
            <p:grpSpPr bwMode="auto">
              <a:xfrm>
                <a:off x="2173273" y="1708030"/>
                <a:ext cx="983995" cy="569344"/>
                <a:chOff x="2173273" y="1708030"/>
                <a:chExt cx="983995" cy="569344"/>
              </a:xfrm>
            </p:grpSpPr>
            <p:grpSp>
              <p:nvGrpSpPr>
                <p:cNvPr id="33" name="Gruppe 120"/>
                <p:cNvGrpSpPr>
                  <a:grpSpLocks/>
                </p:cNvGrpSpPr>
                <p:nvPr/>
              </p:nvGrpSpPr>
              <p:grpSpPr bwMode="auto">
                <a:xfrm>
                  <a:off x="2173273" y="1846053"/>
                  <a:ext cx="709747" cy="310551"/>
                  <a:chOff x="2173273" y="1846053"/>
                  <a:chExt cx="709747" cy="310551"/>
                </a:xfrm>
              </p:grpSpPr>
              <p:cxnSp>
                <p:nvCxnSpPr>
                  <p:cNvPr id="25653" name="Rett linje 122"/>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54" name="Rett linje 123"/>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52" name="Rektangel 121"/>
                <p:cNvSpPr>
                  <a:spLocks noChangeArrowheads="1"/>
                </p:cNvSpPr>
                <p:nvPr/>
              </p:nvSpPr>
              <p:spPr bwMode="auto">
                <a:xfrm>
                  <a:off x="2881223" y="1708030"/>
                  <a:ext cx="276045" cy="569344"/>
                </a:xfrm>
                <a:prstGeom prst="rect">
                  <a:avLst/>
                </a:prstGeom>
                <a:solidFill>
                  <a:srgbClr val="FF000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48" name="Rett linje 119"/>
              <p:cNvCxnSpPr>
                <a:cxnSpLocks noChangeShapeType="1"/>
              </p:cNvCxnSpPr>
              <p:nvPr/>
            </p:nvCxnSpPr>
            <p:spPr bwMode="auto">
              <a:xfrm>
                <a:off x="3157268" y="1894087"/>
                <a:ext cx="421810" cy="0"/>
              </a:xfrm>
              <a:prstGeom prst="line">
                <a:avLst/>
              </a:prstGeom>
              <a:noFill/>
              <a:ln w="19050" algn="ctr">
                <a:solidFill>
                  <a:schemeClr val="tx1"/>
                </a:solidFill>
                <a:round/>
                <a:headEnd/>
                <a:tailEnd/>
              </a:ln>
            </p:spPr>
          </p:cxnSp>
          <p:cxnSp>
            <p:nvCxnSpPr>
              <p:cNvPr id="25649" name="Rett linje 173"/>
              <p:cNvCxnSpPr>
                <a:cxnSpLocks noChangeShapeType="1"/>
              </p:cNvCxnSpPr>
              <p:nvPr/>
            </p:nvCxnSpPr>
            <p:spPr bwMode="auto">
              <a:xfrm>
                <a:off x="3166233" y="2091310"/>
                <a:ext cx="421810" cy="0"/>
              </a:xfrm>
              <a:prstGeom prst="line">
                <a:avLst/>
              </a:prstGeom>
              <a:noFill/>
              <a:ln w="19050" algn="ctr">
                <a:solidFill>
                  <a:schemeClr val="tx1"/>
                </a:solidFill>
                <a:round/>
                <a:headEnd/>
                <a:tailEnd/>
              </a:ln>
            </p:spPr>
          </p:cxnSp>
          <p:cxnSp>
            <p:nvCxnSpPr>
              <p:cNvPr id="25650" name="Rett linje 174"/>
              <p:cNvCxnSpPr>
                <a:cxnSpLocks noChangeShapeType="1"/>
              </p:cNvCxnSpPr>
              <p:nvPr/>
            </p:nvCxnSpPr>
            <p:spPr bwMode="auto">
              <a:xfrm>
                <a:off x="3157269" y="2718839"/>
                <a:ext cx="421810" cy="0"/>
              </a:xfrm>
              <a:prstGeom prst="line">
                <a:avLst/>
              </a:prstGeom>
              <a:noFill/>
              <a:ln w="19050" algn="ctr">
                <a:solidFill>
                  <a:schemeClr val="tx1"/>
                </a:solidFill>
                <a:round/>
                <a:headEnd/>
                <a:tailEnd/>
              </a:ln>
            </p:spPr>
          </p:cxnSp>
        </p:grpSp>
        <p:grpSp>
          <p:nvGrpSpPr>
            <p:cNvPr id="34" name="Gruppe 139"/>
            <p:cNvGrpSpPr>
              <a:grpSpLocks/>
            </p:cNvGrpSpPr>
            <p:nvPr/>
          </p:nvGrpSpPr>
          <p:grpSpPr bwMode="auto">
            <a:xfrm>
              <a:off x="2409249" y="5172135"/>
              <a:ext cx="1405805" cy="569344"/>
              <a:chOff x="2173273" y="1708030"/>
              <a:chExt cx="1405805" cy="569344"/>
            </a:xfrm>
          </p:grpSpPr>
          <p:grpSp>
            <p:nvGrpSpPr>
              <p:cNvPr id="35" name="Gruppe 140"/>
              <p:cNvGrpSpPr>
                <a:grpSpLocks/>
              </p:cNvGrpSpPr>
              <p:nvPr/>
            </p:nvGrpSpPr>
            <p:grpSpPr bwMode="auto">
              <a:xfrm>
                <a:off x="2173273" y="1708030"/>
                <a:ext cx="983995" cy="569344"/>
                <a:chOff x="2173273" y="1708030"/>
                <a:chExt cx="983995" cy="569344"/>
              </a:xfrm>
            </p:grpSpPr>
            <p:grpSp>
              <p:nvGrpSpPr>
                <p:cNvPr id="36" name="Gruppe 142"/>
                <p:cNvGrpSpPr>
                  <a:grpSpLocks/>
                </p:cNvGrpSpPr>
                <p:nvPr/>
              </p:nvGrpSpPr>
              <p:grpSpPr bwMode="auto">
                <a:xfrm>
                  <a:off x="2173273" y="1846053"/>
                  <a:ext cx="709747" cy="310551"/>
                  <a:chOff x="2173273" y="1846053"/>
                  <a:chExt cx="709747" cy="310551"/>
                </a:xfrm>
              </p:grpSpPr>
              <p:cxnSp>
                <p:nvCxnSpPr>
                  <p:cNvPr id="25645" name="Rett linje 144"/>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5646" name="Rett linje 145"/>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5644" name="Rektangel 143"/>
                <p:cNvSpPr>
                  <a:spLocks noChangeArrowheads="1"/>
                </p:cNvSpPr>
                <p:nvPr/>
              </p:nvSpPr>
              <p:spPr bwMode="auto">
                <a:xfrm>
                  <a:off x="2881223" y="1708030"/>
                  <a:ext cx="276045" cy="569344"/>
                </a:xfrm>
                <a:prstGeom prst="rect">
                  <a:avLst/>
                </a:prstGeom>
                <a:solidFill>
                  <a:srgbClr val="00B8FF"/>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5642" name="Rett linje 141"/>
              <p:cNvCxnSpPr>
                <a:cxnSpLocks noChangeShapeType="1"/>
              </p:cNvCxnSpPr>
              <p:nvPr/>
            </p:nvCxnSpPr>
            <p:spPr bwMode="auto">
              <a:xfrm>
                <a:off x="3157268" y="1885122"/>
                <a:ext cx="421810" cy="0"/>
              </a:xfrm>
              <a:prstGeom prst="line">
                <a:avLst/>
              </a:prstGeom>
              <a:noFill/>
              <a:ln w="19050" algn="ctr">
                <a:solidFill>
                  <a:schemeClr val="tx1"/>
                </a:solidFill>
                <a:round/>
                <a:headEnd/>
                <a:tailEnd/>
              </a:ln>
            </p:spPr>
          </p:cxnSp>
        </p:grpSp>
      </p:grpSp>
      <p:grpSp>
        <p:nvGrpSpPr>
          <p:cNvPr id="37" name="Gruppe 168"/>
          <p:cNvGrpSpPr>
            <a:grpSpLocks/>
          </p:cNvGrpSpPr>
          <p:nvPr/>
        </p:nvGrpSpPr>
        <p:grpSpPr bwMode="auto">
          <a:xfrm>
            <a:off x="1374775" y="1677988"/>
            <a:ext cx="1300163" cy="3294062"/>
            <a:chOff x="1375086" y="1678076"/>
            <a:chExt cx="1299611" cy="3293200"/>
          </a:xfrm>
        </p:grpSpPr>
        <p:sp>
          <p:nvSpPr>
            <p:cNvPr id="25629" name="TekstSylinder 42"/>
            <p:cNvSpPr txBox="1">
              <a:spLocks noChangeArrowheads="1"/>
            </p:cNvSpPr>
            <p:nvPr/>
          </p:nvSpPr>
          <p:spPr bwMode="auto">
            <a:xfrm>
              <a:off x="1375086" y="2753342"/>
              <a:ext cx="1223092"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Temperatur</a:t>
              </a:r>
            </a:p>
          </p:txBody>
        </p:sp>
        <p:sp>
          <p:nvSpPr>
            <p:cNvPr id="25630" name="TekstSylinder 56"/>
            <p:cNvSpPr txBox="1">
              <a:spLocks noChangeArrowheads="1"/>
            </p:cNvSpPr>
            <p:nvPr/>
          </p:nvSpPr>
          <p:spPr bwMode="auto">
            <a:xfrm>
              <a:off x="1846305" y="2143742"/>
              <a:ext cx="732893"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Bryter</a:t>
              </a:r>
            </a:p>
          </p:txBody>
        </p:sp>
        <p:sp>
          <p:nvSpPr>
            <p:cNvPr id="25631" name="TekstSylinder 57"/>
            <p:cNvSpPr txBox="1">
              <a:spLocks noChangeArrowheads="1"/>
            </p:cNvSpPr>
            <p:nvPr/>
          </p:nvSpPr>
          <p:spPr bwMode="auto">
            <a:xfrm>
              <a:off x="2077137" y="3392502"/>
              <a:ext cx="526106"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Dør</a:t>
              </a:r>
            </a:p>
          </p:txBody>
        </p:sp>
        <p:sp>
          <p:nvSpPr>
            <p:cNvPr id="25632" name="TekstSylinder 116"/>
            <p:cNvSpPr txBox="1">
              <a:spLocks noChangeArrowheads="1"/>
            </p:cNvSpPr>
            <p:nvPr/>
          </p:nvSpPr>
          <p:spPr bwMode="auto">
            <a:xfrm>
              <a:off x="1679528" y="4012612"/>
              <a:ext cx="908390"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Vannivå</a:t>
              </a:r>
            </a:p>
          </p:txBody>
        </p:sp>
        <p:sp>
          <p:nvSpPr>
            <p:cNvPr id="25633" name="TekstSylinder 124"/>
            <p:cNvSpPr txBox="1">
              <a:spLocks noChangeArrowheads="1"/>
            </p:cNvSpPr>
            <p:nvPr/>
          </p:nvSpPr>
          <p:spPr bwMode="auto">
            <a:xfrm>
              <a:off x="1602649" y="4632722"/>
              <a:ext cx="992579"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Lekkasje</a:t>
              </a:r>
            </a:p>
          </p:txBody>
        </p:sp>
        <p:sp>
          <p:nvSpPr>
            <p:cNvPr id="25634" name="TekstSylinder 160"/>
            <p:cNvSpPr txBox="1">
              <a:spLocks noChangeArrowheads="1"/>
            </p:cNvSpPr>
            <p:nvPr/>
          </p:nvSpPr>
          <p:spPr bwMode="auto">
            <a:xfrm>
              <a:off x="1533038" y="1678076"/>
              <a:ext cx="1141659" cy="338554"/>
            </a:xfrm>
            <a:prstGeom prst="rect">
              <a:avLst/>
            </a:prstGeom>
            <a:noFill/>
            <a:ln w="9525">
              <a:noFill/>
              <a:miter lim="800000"/>
              <a:headEnd/>
              <a:tailEnd/>
            </a:ln>
          </p:spPr>
          <p:txBody>
            <a:bodyPr wrap="none">
              <a:spAutoFit/>
            </a:bodyPr>
            <a:lstStyle/>
            <a:p>
              <a:r>
                <a:rPr lang="nb-NO" sz="1600" b="1">
                  <a:solidFill>
                    <a:schemeClr val="tx1"/>
                  </a:solidFill>
                  <a:latin typeface="Arial" pitchFamily="34" charset="0"/>
                </a:rPr>
                <a:t>Sensorer:</a:t>
              </a:r>
            </a:p>
          </p:txBody>
        </p:sp>
      </p:grpSp>
      <p:grpSp>
        <p:nvGrpSpPr>
          <p:cNvPr id="39" name="Gruppe 164"/>
          <p:cNvGrpSpPr>
            <a:grpSpLocks/>
          </p:cNvGrpSpPr>
          <p:nvPr/>
        </p:nvGrpSpPr>
        <p:grpSpPr bwMode="auto">
          <a:xfrm>
            <a:off x="6211888" y="1677988"/>
            <a:ext cx="1477962" cy="3803650"/>
            <a:chOff x="6212541" y="1678076"/>
            <a:chExt cx="1477297" cy="3802952"/>
          </a:xfrm>
        </p:grpSpPr>
        <p:sp>
          <p:nvSpPr>
            <p:cNvPr id="25623" name="TekstSylinder 125"/>
            <p:cNvSpPr txBox="1">
              <a:spLocks noChangeArrowheads="1"/>
            </p:cNvSpPr>
            <p:nvPr/>
          </p:nvSpPr>
          <p:spPr bwMode="auto">
            <a:xfrm>
              <a:off x="6258732" y="2034727"/>
              <a:ext cx="1418978" cy="584775"/>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Motor, start, </a:t>
              </a:r>
              <a:br>
                <a:rPr lang="nb-NO" sz="1600">
                  <a:solidFill>
                    <a:schemeClr val="tx1"/>
                  </a:solidFill>
                  <a:latin typeface="Arial" pitchFamily="34" charset="0"/>
                  <a:cs typeface="Arial" pitchFamily="34" charset="0"/>
                </a:rPr>
              </a:br>
              <a:r>
                <a:rPr lang="nb-NO" sz="1600">
                  <a:solidFill>
                    <a:schemeClr val="tx1"/>
                  </a:solidFill>
                  <a:latin typeface="Arial" pitchFamily="34" charset="0"/>
                  <a:cs typeface="Arial" pitchFamily="34" charset="0"/>
                </a:rPr>
                <a:t>stopp, sentrif.</a:t>
              </a:r>
            </a:p>
          </p:txBody>
        </p:sp>
        <p:sp>
          <p:nvSpPr>
            <p:cNvPr id="25624" name="TekstSylinder 126"/>
            <p:cNvSpPr txBox="1">
              <a:spLocks noChangeArrowheads="1"/>
            </p:cNvSpPr>
            <p:nvPr/>
          </p:nvSpPr>
          <p:spPr bwMode="auto">
            <a:xfrm>
              <a:off x="6227201" y="2982598"/>
              <a:ext cx="1273875"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Vannpumpe</a:t>
              </a:r>
            </a:p>
          </p:txBody>
        </p:sp>
        <p:sp>
          <p:nvSpPr>
            <p:cNvPr id="25625" name="TekstSylinder 127"/>
            <p:cNvSpPr txBox="1">
              <a:spLocks noChangeArrowheads="1"/>
            </p:cNvSpPr>
            <p:nvPr/>
          </p:nvSpPr>
          <p:spPr bwMode="auto">
            <a:xfrm>
              <a:off x="6216690" y="3718322"/>
              <a:ext cx="684675"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Ventil</a:t>
              </a:r>
            </a:p>
          </p:txBody>
        </p:sp>
        <p:sp>
          <p:nvSpPr>
            <p:cNvPr id="25626" name="TekstSylinder 128"/>
            <p:cNvSpPr txBox="1">
              <a:spLocks noChangeArrowheads="1"/>
            </p:cNvSpPr>
            <p:nvPr/>
          </p:nvSpPr>
          <p:spPr bwMode="auto">
            <a:xfrm>
              <a:off x="6227200" y="4506598"/>
              <a:ext cx="1389291"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Varmelement</a:t>
              </a:r>
            </a:p>
          </p:txBody>
        </p:sp>
        <p:sp>
          <p:nvSpPr>
            <p:cNvPr id="25627" name="TekstSylinder 138"/>
            <p:cNvSpPr txBox="1">
              <a:spLocks noChangeArrowheads="1"/>
            </p:cNvSpPr>
            <p:nvPr/>
          </p:nvSpPr>
          <p:spPr bwMode="auto">
            <a:xfrm>
              <a:off x="6246676" y="5142474"/>
              <a:ext cx="854721"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Display</a:t>
              </a:r>
            </a:p>
          </p:txBody>
        </p:sp>
        <p:sp>
          <p:nvSpPr>
            <p:cNvPr id="25628" name="TekstSylinder 161"/>
            <p:cNvSpPr txBox="1">
              <a:spLocks noChangeArrowheads="1"/>
            </p:cNvSpPr>
            <p:nvPr/>
          </p:nvSpPr>
          <p:spPr bwMode="auto">
            <a:xfrm>
              <a:off x="6212541" y="1678076"/>
              <a:ext cx="1477297" cy="338554"/>
            </a:xfrm>
            <a:prstGeom prst="rect">
              <a:avLst/>
            </a:prstGeom>
            <a:noFill/>
            <a:ln w="9525">
              <a:noFill/>
              <a:miter lim="800000"/>
              <a:headEnd/>
              <a:tailEnd/>
            </a:ln>
          </p:spPr>
          <p:txBody>
            <a:bodyPr>
              <a:spAutoFit/>
            </a:bodyPr>
            <a:lstStyle/>
            <a:p>
              <a:r>
                <a:rPr lang="nb-NO" sz="1600" b="1">
                  <a:solidFill>
                    <a:schemeClr val="tx1"/>
                  </a:solidFill>
                  <a:latin typeface="Arial" pitchFamily="34" charset="0"/>
                  <a:cs typeface="Arial" pitchFamily="34" charset="0"/>
                </a:rPr>
                <a:t>Aktuatorer:</a:t>
              </a:r>
            </a:p>
          </p:txBody>
        </p:sp>
      </p:grpSp>
      <p:sp>
        <p:nvSpPr>
          <p:cNvPr id="163" name="TekstSylinder 162"/>
          <p:cNvSpPr txBox="1">
            <a:spLocks noChangeArrowheads="1"/>
          </p:cNvSpPr>
          <p:nvPr/>
        </p:nvSpPr>
        <p:spPr bwMode="auto">
          <a:xfrm rot="-5400000">
            <a:off x="3786982" y="3569494"/>
            <a:ext cx="1166812" cy="400050"/>
          </a:xfrm>
          <a:prstGeom prst="rect">
            <a:avLst/>
          </a:prstGeom>
          <a:noFill/>
          <a:ln w="9525">
            <a:noFill/>
            <a:miter lim="800000"/>
            <a:headEnd/>
            <a:tailEnd/>
          </a:ln>
        </p:spPr>
        <p:txBody>
          <a:bodyPr wrap="none">
            <a:spAutoFit/>
          </a:bodyPr>
          <a:lstStyle/>
          <a:p>
            <a:r>
              <a:rPr lang="nb-NO" sz="2000">
                <a:solidFill>
                  <a:srgbClr val="000000"/>
                </a:solidFill>
                <a:latin typeface="Arial" pitchFamily="34" charset="0"/>
                <a:cs typeface="Arial" pitchFamily="34" charset="0"/>
              </a:rPr>
              <a:t>Program</a:t>
            </a:r>
          </a:p>
        </p:txBody>
      </p:sp>
      <p:sp>
        <p:nvSpPr>
          <p:cNvPr id="164" name="Rektangel 163"/>
          <p:cNvSpPr>
            <a:spLocks noChangeArrowheads="1"/>
          </p:cNvSpPr>
          <p:nvPr/>
        </p:nvSpPr>
        <p:spPr bwMode="auto">
          <a:xfrm>
            <a:off x="4362450" y="5400675"/>
            <a:ext cx="595313" cy="366713"/>
          </a:xfrm>
          <a:prstGeom prst="rect">
            <a:avLst/>
          </a:prstGeom>
          <a:solidFill>
            <a:srgbClr val="00B8FF"/>
          </a:solidFill>
          <a:ln w="19050" algn="ctr">
            <a:solidFill>
              <a:schemeClr val="tx1"/>
            </a:solidFill>
            <a:round/>
            <a:headEnd/>
            <a:tailEnd/>
          </a:ln>
        </p:spPr>
        <p:txBody>
          <a:bodyPr anchor="ctr"/>
          <a:lstStyle/>
          <a:p>
            <a:pPr algn="ctr" eaLnBrk="0" hangingPunct="0">
              <a:lnSpc>
                <a:spcPct val="81000"/>
              </a:lnSpc>
              <a:buClr>
                <a:srgbClr val="000000"/>
              </a:buClr>
              <a:buSzPct val="100000"/>
              <a:buFont typeface="Times"/>
              <a:buNone/>
            </a:pPr>
            <a:r>
              <a:rPr lang="nb-NO" sz="1050" dirty="0">
                <a:solidFill>
                  <a:schemeClr val="tx1"/>
                </a:solidFill>
              </a:rPr>
              <a:t>Klokke</a:t>
            </a:r>
          </a:p>
        </p:txBody>
      </p:sp>
      <p:grpSp>
        <p:nvGrpSpPr>
          <p:cNvPr id="40" name="Gruppe 175"/>
          <p:cNvGrpSpPr>
            <a:grpSpLocks/>
          </p:cNvGrpSpPr>
          <p:nvPr/>
        </p:nvGrpSpPr>
        <p:grpSpPr bwMode="auto">
          <a:xfrm>
            <a:off x="3389313" y="2428875"/>
            <a:ext cx="438150" cy="1855788"/>
            <a:chOff x="3388659" y="2429435"/>
            <a:chExt cx="439270" cy="1855695"/>
          </a:xfrm>
        </p:grpSpPr>
        <p:sp>
          <p:nvSpPr>
            <p:cNvPr id="25619" name="Frihåndsform 169"/>
            <p:cNvSpPr>
              <a:spLocks/>
            </p:cNvSpPr>
            <p:nvPr/>
          </p:nvSpPr>
          <p:spPr bwMode="auto">
            <a:xfrm>
              <a:off x="3397624" y="2429435"/>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sp>
          <p:nvSpPr>
            <p:cNvPr id="25620" name="Frihåndsform 170"/>
            <p:cNvSpPr>
              <a:spLocks/>
            </p:cNvSpPr>
            <p:nvPr/>
          </p:nvSpPr>
          <p:spPr bwMode="auto">
            <a:xfrm>
              <a:off x="3388659" y="3048000"/>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sp>
          <p:nvSpPr>
            <p:cNvPr id="25621" name="Frihåndsform 171"/>
            <p:cNvSpPr>
              <a:spLocks/>
            </p:cNvSpPr>
            <p:nvPr/>
          </p:nvSpPr>
          <p:spPr bwMode="auto">
            <a:xfrm>
              <a:off x="3397624" y="3666565"/>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sp>
          <p:nvSpPr>
            <p:cNvPr id="25622" name="Frihåndsform 172"/>
            <p:cNvSpPr>
              <a:spLocks/>
            </p:cNvSpPr>
            <p:nvPr/>
          </p:nvSpPr>
          <p:spPr bwMode="auto">
            <a:xfrm>
              <a:off x="3397624" y="4285130"/>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grpSp>
      <p:sp>
        <p:nvSpPr>
          <p:cNvPr id="25613" name="TekstSylinder 176"/>
          <p:cNvSpPr txBox="1">
            <a:spLocks noChangeArrowheads="1"/>
          </p:cNvSpPr>
          <p:nvPr/>
        </p:nvSpPr>
        <p:spPr bwMode="auto">
          <a:xfrm rot="-5400000">
            <a:off x="3989388" y="3460750"/>
            <a:ext cx="1562100" cy="307975"/>
          </a:xfrm>
          <a:prstGeom prst="rect">
            <a:avLst/>
          </a:prstGeom>
          <a:noFill/>
          <a:ln w="9525">
            <a:noFill/>
            <a:miter lim="800000"/>
            <a:headEnd/>
            <a:tailEnd/>
          </a:ln>
        </p:spPr>
        <p:txBody>
          <a:bodyPr wrap="none">
            <a:spAutoFit/>
          </a:bodyPr>
          <a:lstStyle/>
          <a:p>
            <a:r>
              <a:rPr lang="nb-NO" sz="1400"/>
              <a:t>Spenningsutganger</a:t>
            </a:r>
          </a:p>
        </p:txBody>
      </p:sp>
      <p:sp>
        <p:nvSpPr>
          <p:cNvPr id="25614" name="TekstSylinder 177"/>
          <p:cNvSpPr txBox="1">
            <a:spLocks noChangeArrowheads="1"/>
          </p:cNvSpPr>
          <p:nvPr/>
        </p:nvSpPr>
        <p:spPr bwMode="auto">
          <a:xfrm rot="-5400000">
            <a:off x="3165476" y="3460750"/>
            <a:ext cx="1651000" cy="307975"/>
          </a:xfrm>
          <a:prstGeom prst="rect">
            <a:avLst/>
          </a:prstGeom>
          <a:noFill/>
          <a:ln w="9525">
            <a:noFill/>
            <a:miter lim="800000"/>
            <a:headEnd/>
            <a:tailEnd/>
          </a:ln>
        </p:spPr>
        <p:txBody>
          <a:bodyPr wrap="none">
            <a:spAutoFit/>
          </a:bodyPr>
          <a:lstStyle/>
          <a:p>
            <a:r>
              <a:rPr lang="nb-NO" sz="1400"/>
              <a:t>Spenningsinnganger</a:t>
            </a:r>
          </a:p>
        </p:txBody>
      </p:sp>
      <p:sp>
        <p:nvSpPr>
          <p:cNvPr id="179" name="TekstSylinder 178"/>
          <p:cNvSpPr txBox="1">
            <a:spLocks noChangeArrowheads="1"/>
          </p:cNvSpPr>
          <p:nvPr/>
        </p:nvSpPr>
        <p:spPr bwMode="auto">
          <a:xfrm>
            <a:off x="1460500" y="5926138"/>
            <a:ext cx="1657350" cy="461962"/>
          </a:xfrm>
          <a:prstGeom prst="rect">
            <a:avLst/>
          </a:prstGeom>
          <a:noFill/>
          <a:ln w="9525">
            <a:noFill/>
            <a:miter lim="800000"/>
            <a:headEnd/>
            <a:tailEnd/>
          </a:ln>
        </p:spPr>
        <p:txBody>
          <a:bodyPr wrap="none">
            <a:spAutoFit/>
          </a:bodyPr>
          <a:lstStyle/>
          <a:p>
            <a:r>
              <a:rPr lang="nb-NO" sz="1200">
                <a:solidFill>
                  <a:schemeClr val="tx1"/>
                </a:solidFill>
                <a:latin typeface="Arial" pitchFamily="34" charset="0"/>
                <a:cs typeface="Arial" pitchFamily="34" charset="0"/>
              </a:rPr>
              <a:t>Omformere fra fysisk </a:t>
            </a:r>
            <a:br>
              <a:rPr lang="nb-NO" sz="1200">
                <a:solidFill>
                  <a:schemeClr val="tx1"/>
                </a:solidFill>
                <a:latin typeface="Arial" pitchFamily="34" charset="0"/>
                <a:cs typeface="Arial" pitchFamily="34" charset="0"/>
              </a:rPr>
            </a:br>
            <a:r>
              <a:rPr lang="nb-NO" sz="1200">
                <a:solidFill>
                  <a:schemeClr val="tx1"/>
                </a:solidFill>
                <a:latin typeface="Arial" pitchFamily="34" charset="0"/>
                <a:cs typeface="Arial" pitchFamily="34" charset="0"/>
              </a:rPr>
              <a:t>størrelse til spenning</a:t>
            </a:r>
          </a:p>
        </p:txBody>
      </p:sp>
      <p:sp>
        <p:nvSpPr>
          <p:cNvPr id="180" name="Frihåndsform 179"/>
          <p:cNvSpPr>
            <a:spLocks/>
          </p:cNvSpPr>
          <p:nvPr/>
        </p:nvSpPr>
        <p:spPr bwMode="auto">
          <a:xfrm>
            <a:off x="1568450" y="5872163"/>
            <a:ext cx="1676400" cy="546100"/>
          </a:xfrm>
          <a:custGeom>
            <a:avLst/>
            <a:gdLst>
              <a:gd name="T0" fmla="*/ 0 w 1676400"/>
              <a:gd name="T1" fmla="*/ 1029902 h 466165"/>
              <a:gd name="T2" fmla="*/ 1676400 w 1676400"/>
              <a:gd name="T3" fmla="*/ 1029902 h 466165"/>
              <a:gd name="T4" fmla="*/ 1676400 w 1676400"/>
              <a:gd name="T5" fmla="*/ 0 h 466165"/>
              <a:gd name="T6" fmla="*/ 0 60000 65536"/>
              <a:gd name="T7" fmla="*/ 0 60000 65536"/>
              <a:gd name="T8" fmla="*/ 0 60000 65536"/>
              <a:gd name="T9" fmla="*/ 0 w 1676400"/>
              <a:gd name="T10" fmla="*/ 0 h 466165"/>
              <a:gd name="T11" fmla="*/ 1676400 w 1676400"/>
              <a:gd name="T12" fmla="*/ 466165 h 466165"/>
            </a:gdLst>
            <a:ahLst/>
            <a:cxnLst>
              <a:cxn ang="T6">
                <a:pos x="T0" y="T1"/>
              </a:cxn>
              <a:cxn ang="T7">
                <a:pos x="T2" y="T3"/>
              </a:cxn>
              <a:cxn ang="T8">
                <a:pos x="T4" y="T5"/>
              </a:cxn>
            </a:cxnLst>
            <a:rect l="T9" t="T10" r="T11" b="T12"/>
            <a:pathLst>
              <a:path w="1676400" h="466165">
                <a:moveTo>
                  <a:pt x="0" y="466165"/>
                </a:moveTo>
                <a:lnTo>
                  <a:pt x="1676400" y="466165"/>
                </a:lnTo>
                <a:lnTo>
                  <a:pt x="1676400" y="0"/>
                </a:lnTo>
              </a:path>
            </a:pathLst>
          </a:custGeom>
          <a:noFill/>
          <a:ln w="19050" cap="flat" cmpd="sng" algn="ctr">
            <a:solidFill>
              <a:schemeClr val="tx1"/>
            </a:solidFill>
            <a:prstDash val="solid"/>
            <a:round/>
            <a:headEnd type="none" w="med" len="med"/>
            <a:tailEnd type="arrow" w="med" len="med"/>
          </a:ln>
        </p:spPr>
        <p:txBody>
          <a:bodyPr/>
          <a:lstStyle/>
          <a:p>
            <a:endParaRPr lang="nb-NO"/>
          </a:p>
        </p:txBody>
      </p:sp>
      <p:sp>
        <p:nvSpPr>
          <p:cNvPr id="130" name="TekstSylinder 129"/>
          <p:cNvSpPr txBox="1">
            <a:spLocks noChangeArrowheads="1"/>
          </p:cNvSpPr>
          <p:nvPr/>
        </p:nvSpPr>
        <p:spPr bwMode="auto">
          <a:xfrm>
            <a:off x="3376613" y="6156653"/>
            <a:ext cx="5621337" cy="523220"/>
          </a:xfrm>
          <a:prstGeom prst="rect">
            <a:avLst/>
          </a:prstGeom>
          <a:noFill/>
          <a:ln w="9525">
            <a:noFill/>
            <a:miter lim="800000"/>
            <a:headEnd/>
            <a:tailEnd/>
          </a:ln>
        </p:spPr>
        <p:txBody>
          <a:bodyPr wrap="square">
            <a:spAutoFit/>
          </a:bodyPr>
          <a:lstStyle/>
          <a:p>
            <a:r>
              <a:rPr lang="nb-NO" sz="1400" b="1" i="1" dirty="0">
                <a:solidFill>
                  <a:schemeClr val="tx1"/>
                </a:solidFill>
              </a:rPr>
              <a:t>Programmet bestemmer når det skal utføres en aksjon</a:t>
            </a:r>
            <a:br>
              <a:rPr lang="nb-NO" sz="1400" b="1" i="1" dirty="0">
                <a:solidFill>
                  <a:schemeClr val="tx1"/>
                </a:solidFill>
              </a:rPr>
            </a:br>
            <a:r>
              <a:rPr lang="nb-NO" sz="1400" b="1" i="1" dirty="0">
                <a:solidFill>
                  <a:schemeClr val="tx1"/>
                </a:solidFill>
              </a:rPr>
              <a:t>en aksjon på bakgrunn av sensorverdier  og ønsket funksjon</a:t>
            </a:r>
          </a:p>
        </p:txBody>
      </p:sp>
      <p:sp>
        <p:nvSpPr>
          <p:cNvPr id="118" name="Rektangel 117"/>
          <p:cNvSpPr>
            <a:spLocks noChangeArrowheads="1"/>
          </p:cNvSpPr>
          <p:nvPr/>
        </p:nvSpPr>
        <p:spPr bwMode="auto">
          <a:xfrm>
            <a:off x="4364038" y="2028825"/>
            <a:ext cx="596900" cy="368300"/>
          </a:xfrm>
          <a:prstGeom prst="rect">
            <a:avLst/>
          </a:prstGeom>
          <a:solidFill>
            <a:srgbClr val="00B8FF"/>
          </a:solidFill>
          <a:ln w="19050" algn="ctr">
            <a:solidFill>
              <a:schemeClr val="tx1"/>
            </a:solidFill>
            <a:round/>
            <a:headEnd/>
            <a:tailEnd/>
          </a:ln>
        </p:spPr>
        <p:txBody>
          <a:bodyPr anchor="ctr"/>
          <a:lstStyle/>
          <a:p>
            <a:pPr algn="ctr" eaLnBrk="0" hangingPunct="0">
              <a:lnSpc>
                <a:spcPct val="81000"/>
              </a:lnSpc>
              <a:buClr>
                <a:srgbClr val="000000"/>
              </a:buClr>
              <a:buSzPct val="100000"/>
              <a:buFont typeface="Times"/>
              <a:buNone/>
            </a:pPr>
            <a:r>
              <a:rPr lang="nb-NO" sz="1100">
                <a:solidFill>
                  <a:schemeClr val="tx1"/>
                </a:solidFill>
              </a:rPr>
              <a:t>Data-</a:t>
            </a:r>
            <a:br>
              <a:rPr lang="nb-NO" sz="1100">
                <a:solidFill>
                  <a:schemeClr val="tx1"/>
                </a:solidFill>
              </a:rPr>
            </a:br>
            <a:r>
              <a:rPr lang="nb-NO" sz="1100">
                <a:solidFill>
                  <a:schemeClr val="tx1"/>
                </a:solidFill>
              </a:rPr>
              <a:t>lager</a:t>
            </a:r>
          </a:p>
        </p:txBody>
      </p:sp>
      <p:pic>
        <p:nvPicPr>
          <p:cNvPr id="119" name="Picture 4"/>
          <p:cNvPicPr>
            <a:picLocks noChangeAspect="1" noChangeArrowheads="1"/>
          </p:cNvPicPr>
          <p:nvPr/>
        </p:nvPicPr>
        <p:blipFill>
          <a:blip r:embed="rId3" cstate="print"/>
          <a:srcRect l="12299" t="15596" r="12669" b="11801"/>
          <a:stretch>
            <a:fillRect/>
          </a:stretch>
        </p:blipFill>
        <p:spPr bwMode="auto">
          <a:xfrm>
            <a:off x="3568700" y="1428517"/>
            <a:ext cx="2665412" cy="47672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20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613"/>
                                        </p:tgtEl>
                                        <p:attrNameLst>
                                          <p:attrName>style.visibility</p:attrName>
                                        </p:attrNameLst>
                                      </p:cBhvr>
                                      <p:to>
                                        <p:strVal val="visible"/>
                                      </p:to>
                                    </p:set>
                                    <p:animEffect transition="in" filter="fade">
                                      <p:cBhvr>
                                        <p:cTn id="25" dur="2000"/>
                                        <p:tgtEl>
                                          <p:spTgt spid="256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20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614"/>
                                        </p:tgtEl>
                                        <p:attrNameLst>
                                          <p:attrName>style.visibility</p:attrName>
                                        </p:attrNameLst>
                                      </p:cBhvr>
                                      <p:to>
                                        <p:strVal val="visible"/>
                                      </p:to>
                                    </p:set>
                                    <p:animEffect transition="in" filter="fade">
                                      <p:cBhvr>
                                        <p:cTn id="33" dur="2000"/>
                                        <p:tgtEl>
                                          <p:spTgt spid="25614"/>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25614"/>
                                        </p:tgtEl>
                                        <p:attrNameLst>
                                          <p:attrName>style.visibility</p:attrName>
                                        </p:attrNameLst>
                                      </p:cBhvr>
                                      <p:to>
                                        <p:strVal val="visible"/>
                                      </p:to>
                                    </p:set>
                                    <p:animEffect transition="in" filter="fade">
                                      <p:cBhvr>
                                        <p:cTn id="36" dur="2000"/>
                                        <p:tgtEl>
                                          <p:spTgt spid="25614"/>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000"/>
                                        <p:tgtEl>
                                          <p:spTgt spid="18"/>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179"/>
                                        </p:tgtEl>
                                        <p:attrNameLst>
                                          <p:attrName>style.visibility</p:attrName>
                                        </p:attrNameLst>
                                      </p:cBhvr>
                                      <p:to>
                                        <p:strVal val="visible"/>
                                      </p:to>
                                    </p:set>
                                    <p:animEffect transition="in" filter="fade">
                                      <p:cBhvr>
                                        <p:cTn id="44" dur="2000"/>
                                        <p:tgtEl>
                                          <p:spTgt spid="17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0"/>
                                        </p:tgtEl>
                                        <p:attrNameLst>
                                          <p:attrName>style.visibility</p:attrName>
                                        </p:attrNameLst>
                                      </p:cBhvr>
                                      <p:to>
                                        <p:strVal val="visible"/>
                                      </p:to>
                                    </p:set>
                                    <p:animEffect transition="in" filter="fade">
                                      <p:cBhvr>
                                        <p:cTn id="47" dur="2000"/>
                                        <p:tgtEl>
                                          <p:spTgt spid="18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0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3"/>
                                        </p:tgtEl>
                                        <p:attrNameLst>
                                          <p:attrName>style.visibility</p:attrName>
                                        </p:attrNameLst>
                                      </p:cBhvr>
                                      <p:to>
                                        <p:strVal val="visible"/>
                                      </p:to>
                                    </p:set>
                                    <p:animEffect transition="in" filter="fade">
                                      <p:cBhvr>
                                        <p:cTn id="57" dur="2000"/>
                                        <p:tgtEl>
                                          <p:spTgt spid="163"/>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2000"/>
                                        <p:tgtEl>
                                          <p:spTgt spid="4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4"/>
                                        </p:tgtEl>
                                        <p:attrNameLst>
                                          <p:attrName>style.visibility</p:attrName>
                                        </p:attrNameLst>
                                      </p:cBhvr>
                                      <p:to>
                                        <p:strVal val="visible"/>
                                      </p:to>
                                    </p:set>
                                    <p:animEffect transition="in" filter="fade">
                                      <p:cBhvr>
                                        <p:cTn id="63" dur="2000"/>
                                        <p:tgtEl>
                                          <p:spTgt spid="16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2000"/>
                                        <p:tgtEl>
                                          <p:spTgt spid="11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30"/>
                                        </p:tgtEl>
                                        <p:attrNameLst>
                                          <p:attrName>style.visibility</p:attrName>
                                        </p:attrNameLst>
                                      </p:cBhvr>
                                      <p:to>
                                        <p:strVal val="visible"/>
                                      </p:to>
                                    </p:set>
                                    <p:animEffect transition="in" filter="fade">
                                      <p:cBhvr>
                                        <p:cTn id="71" dur="2000"/>
                                        <p:tgtEl>
                                          <p:spTgt spid="13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19"/>
                                        </p:tgtEl>
                                        <p:attrNameLst>
                                          <p:attrName>style.visibility</p:attrName>
                                        </p:attrNameLst>
                                      </p:cBhvr>
                                      <p:to>
                                        <p:strVal val="visible"/>
                                      </p:to>
                                    </p:set>
                                    <p:animEffect transition="in" filter="fade">
                                      <p:cBhvr>
                                        <p:cTn id="76" dur="2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8" grpId="0" animBg="1"/>
      <p:bldP spid="163" grpId="0"/>
      <p:bldP spid="164" grpId="0" animBg="1"/>
      <p:bldP spid="25613" grpId="0"/>
      <p:bldP spid="25614" grpId="0"/>
      <p:bldP spid="25614" grpId="1"/>
      <p:bldP spid="179" grpId="0"/>
      <p:bldP spid="180" grpId="0" animBg="1"/>
      <p:bldP spid="130" grpId="0"/>
      <p:bldP spid="11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814388" y="392113"/>
            <a:ext cx="8034337" cy="1141412"/>
          </a:xfrm>
        </p:spPr>
        <p:txBody>
          <a:bodyPr/>
          <a:lstStyle/>
          <a:p>
            <a:pPr algn="ctr"/>
            <a:r>
              <a:rPr lang="nb-NO" sz="3200" smtClean="0"/>
              <a:t>Arduino UNO er styringsenheten</a:t>
            </a:r>
          </a:p>
        </p:txBody>
      </p:sp>
      <p:sp>
        <p:nvSpPr>
          <p:cNvPr id="26627" name="Rektangel 4"/>
          <p:cNvSpPr>
            <a:spLocks noChangeArrowheads="1"/>
          </p:cNvSpPr>
          <p:nvPr/>
        </p:nvSpPr>
        <p:spPr bwMode="auto">
          <a:xfrm>
            <a:off x="3568700" y="1579563"/>
            <a:ext cx="2593975" cy="4325937"/>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r>
              <a:rPr lang="nb-NO" sz="2000">
                <a:solidFill>
                  <a:schemeClr val="tx1"/>
                </a:solidFill>
                <a:latin typeface="Arial" pitchFamily="34" charset="0"/>
                <a:cs typeface="Arial" pitchFamily="34" charset="0"/>
              </a:rPr>
              <a:t>Mikrokontroller</a:t>
            </a:r>
          </a:p>
        </p:txBody>
      </p:sp>
      <p:sp>
        <p:nvSpPr>
          <p:cNvPr id="26628" name="Rektangel 37"/>
          <p:cNvSpPr>
            <a:spLocks noChangeArrowheads="1"/>
          </p:cNvSpPr>
          <p:nvPr/>
        </p:nvSpPr>
        <p:spPr bwMode="auto">
          <a:xfrm>
            <a:off x="3825875" y="2032000"/>
            <a:ext cx="1135063" cy="3736975"/>
          </a:xfrm>
          <a:prstGeom prst="rect">
            <a:avLst/>
          </a:prstGeom>
          <a:no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3" name="Gruppe 166"/>
          <p:cNvGrpSpPr>
            <a:grpSpLocks/>
          </p:cNvGrpSpPr>
          <p:nvPr/>
        </p:nvGrpSpPr>
        <p:grpSpPr bwMode="auto">
          <a:xfrm>
            <a:off x="4946650" y="2463800"/>
            <a:ext cx="500063" cy="2279650"/>
            <a:chOff x="4945999" y="2463818"/>
            <a:chExt cx="500332" cy="2278956"/>
          </a:xfrm>
        </p:grpSpPr>
        <p:cxnSp>
          <p:nvCxnSpPr>
            <p:cNvPr id="26729" name="Rett pil 18"/>
            <p:cNvCxnSpPr>
              <a:cxnSpLocks noChangeShapeType="1"/>
            </p:cNvCxnSpPr>
            <p:nvPr/>
          </p:nvCxnSpPr>
          <p:spPr bwMode="auto">
            <a:xfrm>
              <a:off x="4945999" y="2463818"/>
              <a:ext cx="500332" cy="0"/>
            </a:xfrm>
            <a:prstGeom prst="straightConnector1">
              <a:avLst/>
            </a:prstGeom>
            <a:noFill/>
            <a:ln w="28575" algn="ctr">
              <a:solidFill>
                <a:schemeClr val="tx1"/>
              </a:solidFill>
              <a:round/>
              <a:headEnd/>
              <a:tailEnd type="arrow" w="med" len="med"/>
            </a:ln>
          </p:spPr>
        </p:cxnSp>
        <p:cxnSp>
          <p:nvCxnSpPr>
            <p:cNvPr id="26730" name="Rett pil 19"/>
            <p:cNvCxnSpPr>
              <a:cxnSpLocks noChangeShapeType="1"/>
            </p:cNvCxnSpPr>
            <p:nvPr/>
          </p:nvCxnSpPr>
          <p:spPr bwMode="auto">
            <a:xfrm>
              <a:off x="4945999" y="3219967"/>
              <a:ext cx="500332" cy="0"/>
            </a:xfrm>
            <a:prstGeom prst="straightConnector1">
              <a:avLst/>
            </a:prstGeom>
            <a:noFill/>
            <a:ln w="28575" algn="ctr">
              <a:solidFill>
                <a:schemeClr val="tx1"/>
              </a:solidFill>
              <a:round/>
              <a:headEnd/>
              <a:tailEnd type="arrow" w="med" len="med"/>
            </a:ln>
          </p:spPr>
        </p:cxnSp>
        <p:cxnSp>
          <p:nvCxnSpPr>
            <p:cNvPr id="26731" name="Rett pil 20"/>
            <p:cNvCxnSpPr>
              <a:cxnSpLocks noChangeShapeType="1"/>
            </p:cNvCxnSpPr>
            <p:nvPr/>
          </p:nvCxnSpPr>
          <p:spPr bwMode="auto">
            <a:xfrm>
              <a:off x="4945999" y="3986626"/>
              <a:ext cx="500332" cy="0"/>
            </a:xfrm>
            <a:prstGeom prst="straightConnector1">
              <a:avLst/>
            </a:prstGeom>
            <a:noFill/>
            <a:ln w="28575" algn="ctr">
              <a:solidFill>
                <a:schemeClr val="tx1"/>
              </a:solidFill>
              <a:round/>
              <a:headEnd/>
              <a:tailEnd type="arrow" w="med" len="med"/>
            </a:ln>
          </p:spPr>
        </p:cxnSp>
        <p:cxnSp>
          <p:nvCxnSpPr>
            <p:cNvPr id="26732" name="Rett pil 21"/>
            <p:cNvCxnSpPr>
              <a:cxnSpLocks noChangeShapeType="1"/>
            </p:cNvCxnSpPr>
            <p:nvPr/>
          </p:nvCxnSpPr>
          <p:spPr bwMode="auto">
            <a:xfrm>
              <a:off x="4945999" y="4742774"/>
              <a:ext cx="500332" cy="0"/>
            </a:xfrm>
            <a:prstGeom prst="straightConnector1">
              <a:avLst/>
            </a:prstGeom>
            <a:noFill/>
            <a:ln w="28575" algn="ctr">
              <a:solidFill>
                <a:schemeClr val="tx1"/>
              </a:solidFill>
              <a:round/>
              <a:headEnd/>
              <a:tailEnd type="arrow" w="med" len="med"/>
            </a:ln>
          </p:spPr>
        </p:cxnSp>
      </p:grpSp>
      <p:grpSp>
        <p:nvGrpSpPr>
          <p:cNvPr id="4" name="Gruppe 165"/>
          <p:cNvGrpSpPr>
            <a:grpSpLocks/>
          </p:cNvGrpSpPr>
          <p:nvPr/>
        </p:nvGrpSpPr>
        <p:grpSpPr bwMode="auto">
          <a:xfrm>
            <a:off x="4957763" y="1922463"/>
            <a:ext cx="1385887" cy="3581400"/>
            <a:chOff x="4957482" y="1922285"/>
            <a:chExt cx="1386791" cy="3582041"/>
          </a:xfrm>
        </p:grpSpPr>
        <p:grpSp>
          <p:nvGrpSpPr>
            <p:cNvPr id="5" name="Gruppe 73"/>
            <p:cNvGrpSpPr>
              <a:grpSpLocks/>
            </p:cNvGrpSpPr>
            <p:nvPr/>
          </p:nvGrpSpPr>
          <p:grpSpPr bwMode="auto">
            <a:xfrm>
              <a:off x="5453867" y="1922285"/>
              <a:ext cx="879894" cy="731308"/>
              <a:chOff x="5175849" y="1597818"/>
              <a:chExt cx="879894" cy="731308"/>
            </a:xfrm>
          </p:grpSpPr>
          <p:sp>
            <p:nvSpPr>
              <p:cNvPr id="26724" name="Frihåndsform 5"/>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6725" name="Frihåndsform 6"/>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6" name="Gruppe 72"/>
              <p:cNvGrpSpPr>
                <a:grpSpLocks/>
              </p:cNvGrpSpPr>
              <p:nvPr/>
            </p:nvGrpSpPr>
            <p:grpSpPr bwMode="auto">
              <a:xfrm>
                <a:off x="5633563" y="1597818"/>
                <a:ext cx="82742" cy="352425"/>
                <a:chOff x="6700363" y="1721643"/>
                <a:chExt cx="82742" cy="352425"/>
              </a:xfrm>
            </p:grpSpPr>
            <p:sp>
              <p:nvSpPr>
                <p:cNvPr id="26727" name="Rektangel 70"/>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7" name="Gruppe 69"/>
                <p:cNvGrpSpPr/>
                <p:nvPr/>
              </p:nvGrpSpPr>
              <p:grpSpPr>
                <a:xfrm>
                  <a:off x="6700363" y="1721643"/>
                  <a:ext cx="82742" cy="352425"/>
                  <a:chOff x="6745606" y="1647825"/>
                  <a:chExt cx="102869" cy="438150"/>
                </a:xfrm>
                <a:solidFill>
                  <a:srgbClr val="00B0F0"/>
                </a:solidFill>
              </p:grpSpPr>
              <p:sp>
                <p:nvSpPr>
                  <p:cNvPr id="66" name="Rektangel 65"/>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68" name="Rett linje 67"/>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8" name="Gruppe 84"/>
            <p:cNvGrpSpPr>
              <a:grpSpLocks/>
            </p:cNvGrpSpPr>
            <p:nvPr/>
          </p:nvGrpSpPr>
          <p:grpSpPr bwMode="auto">
            <a:xfrm>
              <a:off x="5453867" y="2700050"/>
              <a:ext cx="879894" cy="731308"/>
              <a:chOff x="5175849" y="1597818"/>
              <a:chExt cx="879894" cy="731308"/>
            </a:xfrm>
          </p:grpSpPr>
          <p:sp>
            <p:nvSpPr>
              <p:cNvPr id="26719" name="Frihåndsform 85"/>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6720" name="Frihåndsform 86"/>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9" name="Gruppe 87"/>
              <p:cNvGrpSpPr>
                <a:grpSpLocks/>
              </p:cNvGrpSpPr>
              <p:nvPr/>
            </p:nvGrpSpPr>
            <p:grpSpPr bwMode="auto">
              <a:xfrm>
                <a:off x="5633563" y="1597818"/>
                <a:ext cx="82742" cy="352425"/>
                <a:chOff x="6700363" y="1721643"/>
                <a:chExt cx="82742" cy="352425"/>
              </a:xfrm>
            </p:grpSpPr>
            <p:sp>
              <p:nvSpPr>
                <p:cNvPr id="26722" name="Rektangel 88"/>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10" name="Gruppe 89"/>
                <p:cNvGrpSpPr/>
                <p:nvPr/>
              </p:nvGrpSpPr>
              <p:grpSpPr>
                <a:xfrm>
                  <a:off x="6700363" y="1721643"/>
                  <a:ext cx="82742" cy="352425"/>
                  <a:chOff x="6745606" y="1647825"/>
                  <a:chExt cx="102869" cy="438150"/>
                </a:xfrm>
                <a:solidFill>
                  <a:srgbClr val="00B0F0"/>
                </a:solidFill>
              </p:grpSpPr>
              <p:sp>
                <p:nvSpPr>
                  <p:cNvPr id="91" name="Rektangel 90"/>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92" name="Rett linje 91"/>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11" name="Gruppe 93"/>
            <p:cNvGrpSpPr>
              <a:grpSpLocks/>
            </p:cNvGrpSpPr>
            <p:nvPr/>
          </p:nvGrpSpPr>
          <p:grpSpPr bwMode="auto">
            <a:xfrm>
              <a:off x="5453867" y="3477815"/>
              <a:ext cx="879894" cy="731308"/>
              <a:chOff x="5175849" y="1597818"/>
              <a:chExt cx="879894" cy="731308"/>
            </a:xfrm>
          </p:grpSpPr>
          <p:sp>
            <p:nvSpPr>
              <p:cNvPr id="26714" name="Frihåndsform 94"/>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6715" name="Frihåndsform 95"/>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12" name="Gruppe 96"/>
              <p:cNvGrpSpPr>
                <a:grpSpLocks/>
              </p:cNvGrpSpPr>
              <p:nvPr/>
            </p:nvGrpSpPr>
            <p:grpSpPr bwMode="auto">
              <a:xfrm>
                <a:off x="5633563" y="1597818"/>
                <a:ext cx="82742" cy="352425"/>
                <a:chOff x="6700363" y="1721643"/>
                <a:chExt cx="82742" cy="352425"/>
              </a:xfrm>
            </p:grpSpPr>
            <p:sp>
              <p:nvSpPr>
                <p:cNvPr id="26717" name="Rektangel 97"/>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13" name="Gruppe 98"/>
                <p:cNvGrpSpPr/>
                <p:nvPr/>
              </p:nvGrpSpPr>
              <p:grpSpPr>
                <a:xfrm>
                  <a:off x="6700363" y="1721643"/>
                  <a:ext cx="82742" cy="352425"/>
                  <a:chOff x="6745606" y="1647825"/>
                  <a:chExt cx="102869" cy="438150"/>
                </a:xfrm>
                <a:solidFill>
                  <a:srgbClr val="00B0F0"/>
                </a:solidFill>
              </p:grpSpPr>
              <p:sp>
                <p:nvSpPr>
                  <p:cNvPr id="100" name="Rektangel 99"/>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101" name="Rett linje 100"/>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14" name="Gruppe 101"/>
            <p:cNvGrpSpPr>
              <a:grpSpLocks/>
            </p:cNvGrpSpPr>
            <p:nvPr/>
          </p:nvGrpSpPr>
          <p:grpSpPr bwMode="auto">
            <a:xfrm>
              <a:off x="5453867" y="4245070"/>
              <a:ext cx="879894" cy="731308"/>
              <a:chOff x="5175849" y="1597818"/>
              <a:chExt cx="879894" cy="731308"/>
            </a:xfrm>
          </p:grpSpPr>
          <p:sp>
            <p:nvSpPr>
              <p:cNvPr id="26709" name="Frihåndsform 102"/>
              <p:cNvSpPr>
                <a:spLocks/>
              </p:cNvSpPr>
              <p:nvPr/>
            </p:nvSpPr>
            <p:spPr bwMode="auto">
              <a:xfrm>
                <a:off x="5365630" y="1777035"/>
                <a:ext cx="690113" cy="155276"/>
              </a:xfrm>
              <a:custGeom>
                <a:avLst/>
                <a:gdLst>
                  <a:gd name="T0" fmla="*/ 690113 w 690113"/>
                  <a:gd name="T1" fmla="*/ 0 h 155276"/>
                  <a:gd name="T2" fmla="*/ 0 w 690113"/>
                  <a:gd name="T3" fmla="*/ 0 h 155276"/>
                  <a:gd name="T4" fmla="*/ 0 w 690113"/>
                  <a:gd name="T5" fmla="*/ 155276 h 155276"/>
                  <a:gd name="T6" fmla="*/ 0 w 690113"/>
                  <a:gd name="T7" fmla="*/ 155276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6710" name="Frihåndsform 103"/>
              <p:cNvSpPr>
                <a:spLocks/>
              </p:cNvSpPr>
              <p:nvPr/>
            </p:nvSpPr>
            <p:spPr bwMode="auto">
              <a:xfrm>
                <a:off x="5175849" y="1949564"/>
                <a:ext cx="879894" cy="379562"/>
              </a:xfrm>
              <a:custGeom>
                <a:avLst/>
                <a:gdLst>
                  <a:gd name="T0" fmla="*/ 879894 w 879894"/>
                  <a:gd name="T1" fmla="*/ 362309 h 379562"/>
                  <a:gd name="T2" fmla="*/ 879670 w 879894"/>
                  <a:gd name="T3" fmla="*/ 376918 h 379562"/>
                  <a:gd name="T4" fmla="*/ 189781 w 879894"/>
                  <a:gd name="T5" fmla="*/ 379562 h 379562"/>
                  <a:gd name="T6" fmla="*/ 189781 w 879894"/>
                  <a:gd name="T7" fmla="*/ 241539 h 379562"/>
                  <a:gd name="T8" fmla="*/ 0 w 879894"/>
                  <a:gd name="T9" fmla="*/ 0 h 379562"/>
                  <a:gd name="T10" fmla="*/ 0 60000 65536"/>
                  <a:gd name="T11" fmla="*/ 0 60000 65536"/>
                  <a:gd name="T12" fmla="*/ 0 60000 65536"/>
                  <a:gd name="T13" fmla="*/ 0 60000 65536"/>
                  <a:gd name="T14" fmla="*/ 0 60000 65536"/>
                  <a:gd name="T15" fmla="*/ 0 w 879894"/>
                  <a:gd name="T16" fmla="*/ 0 h 379562"/>
                  <a:gd name="T17" fmla="*/ 879894 w 879894"/>
                  <a:gd name="T18" fmla="*/ 379562 h 379562"/>
                </a:gdLst>
                <a:ahLst/>
                <a:cxnLst>
                  <a:cxn ang="T10">
                    <a:pos x="T0" y="T1"/>
                  </a:cxn>
                  <a:cxn ang="T11">
                    <a:pos x="T2" y="T3"/>
                  </a:cxn>
                  <a:cxn ang="T12">
                    <a:pos x="T4" y="T5"/>
                  </a:cxn>
                  <a:cxn ang="T13">
                    <a:pos x="T6" y="T7"/>
                  </a:cxn>
                  <a:cxn ang="T14">
                    <a:pos x="T8" y="T9"/>
                  </a:cxn>
                </a:cxnLst>
                <a:rect l="T15" t="T16" r="T17" b="T18"/>
                <a:pathLst>
                  <a:path w="879894" h="379562">
                    <a:moveTo>
                      <a:pt x="879894" y="362309"/>
                    </a:moveTo>
                    <a:cubicBezTo>
                      <a:pt x="879819" y="360828"/>
                      <a:pt x="879745" y="378399"/>
                      <a:pt x="879670" y="376918"/>
                    </a:cubicBezTo>
                    <a:lnTo>
                      <a:pt x="189781" y="379562"/>
                    </a:lnTo>
                    <a:lnTo>
                      <a:pt x="189781" y="241539"/>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nvGrpSpPr>
              <p:cNvPr id="15" name="Gruppe 104"/>
              <p:cNvGrpSpPr>
                <a:grpSpLocks/>
              </p:cNvGrpSpPr>
              <p:nvPr/>
            </p:nvGrpSpPr>
            <p:grpSpPr bwMode="auto">
              <a:xfrm>
                <a:off x="5633563" y="1597818"/>
                <a:ext cx="82742" cy="352425"/>
                <a:chOff x="6700363" y="1721643"/>
                <a:chExt cx="82742" cy="352425"/>
              </a:xfrm>
            </p:grpSpPr>
            <p:sp>
              <p:nvSpPr>
                <p:cNvPr id="26712" name="Rektangel 105"/>
                <p:cNvSpPr>
                  <a:spLocks noChangeArrowheads="1"/>
                </p:cNvSpPr>
                <p:nvPr/>
              </p:nvSpPr>
              <p:spPr bwMode="auto">
                <a:xfrm>
                  <a:off x="6736556" y="1802606"/>
                  <a:ext cx="45719" cy="190500"/>
                </a:xfrm>
                <a:prstGeom prst="rect">
                  <a:avLst/>
                </a:prstGeom>
                <a:solidFill>
                  <a:srgbClr val="00B0F0"/>
                </a:solidFill>
                <a:ln w="9525" algn="ctr">
                  <a:solidFill>
                    <a:srgbClr val="00B0F0"/>
                  </a:solidFill>
                  <a:round/>
                  <a:headEnd/>
                  <a:tailEnd/>
                </a:ln>
              </p:spPr>
              <p:txBody>
                <a:bodyPr/>
                <a:lstStyle/>
                <a:p>
                  <a:pPr eaLnBrk="0" hangingPunct="0">
                    <a:lnSpc>
                      <a:spcPct val="81000"/>
                    </a:lnSpc>
                    <a:buClr>
                      <a:srgbClr val="000000"/>
                    </a:buClr>
                    <a:buSzPct val="100000"/>
                    <a:buFont typeface="Times"/>
                    <a:buNone/>
                  </a:pPr>
                  <a:endParaRPr lang="nb-NO"/>
                </a:p>
              </p:txBody>
            </p:sp>
            <p:grpSp>
              <p:nvGrpSpPr>
                <p:cNvPr id="16" name="Gruppe 106"/>
                <p:cNvGrpSpPr/>
                <p:nvPr/>
              </p:nvGrpSpPr>
              <p:grpSpPr>
                <a:xfrm>
                  <a:off x="6700363" y="1721643"/>
                  <a:ext cx="82742" cy="352425"/>
                  <a:chOff x="6745606" y="1647825"/>
                  <a:chExt cx="102869" cy="438150"/>
                </a:xfrm>
                <a:solidFill>
                  <a:srgbClr val="00B0F0"/>
                </a:solidFill>
              </p:grpSpPr>
              <p:sp>
                <p:nvSpPr>
                  <p:cNvPr id="108" name="Rektangel 107"/>
                  <p:cNvSpPr/>
                  <p:nvPr/>
                </p:nvSpPr>
                <p:spPr bwMode="auto">
                  <a:xfrm>
                    <a:off x="6745606" y="1747838"/>
                    <a:ext cx="45719" cy="238125"/>
                  </a:xfrm>
                  <a:prstGeom prst="rect">
                    <a:avLst/>
                  </a:prstGeom>
                  <a:grp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cxnSp>
                <p:nvCxnSpPr>
                  <p:cNvPr id="109" name="Rett linje 108"/>
                  <p:cNvCxnSpPr/>
                  <p:nvPr/>
                </p:nvCxnSpPr>
                <p:spPr bwMode="auto">
                  <a:xfrm>
                    <a:off x="6848475" y="1647825"/>
                    <a:ext cx="0" cy="438150"/>
                  </a:xfrm>
                  <a:prstGeom prst="line">
                    <a:avLst/>
                  </a:prstGeom>
                  <a:grpFill/>
                  <a:ln w="28575" cap="flat" cmpd="sng" algn="ctr">
                    <a:solidFill>
                      <a:schemeClr val="tx1"/>
                    </a:solidFill>
                    <a:prstDash val="solid"/>
                    <a:round/>
                    <a:headEnd type="none" w="med" len="med"/>
                    <a:tailEnd type="none" w="med" len="med"/>
                  </a:ln>
                  <a:effectLst/>
                </p:spPr>
              </p:cxnSp>
            </p:grpSp>
          </p:grpSp>
        </p:grpSp>
        <p:grpSp>
          <p:nvGrpSpPr>
            <p:cNvPr id="17" name="Gruppe 130"/>
            <p:cNvGrpSpPr>
              <a:grpSpLocks/>
            </p:cNvGrpSpPr>
            <p:nvPr/>
          </p:nvGrpSpPr>
          <p:grpSpPr bwMode="auto">
            <a:xfrm>
              <a:off x="4957482" y="5166843"/>
              <a:ext cx="1386791" cy="337483"/>
              <a:chOff x="4668953" y="1731315"/>
              <a:chExt cx="1386791" cy="337483"/>
            </a:xfrm>
          </p:grpSpPr>
          <p:sp>
            <p:nvSpPr>
              <p:cNvPr id="26707" name="Frihåndsform 131"/>
              <p:cNvSpPr>
                <a:spLocks/>
              </p:cNvSpPr>
              <p:nvPr/>
            </p:nvSpPr>
            <p:spPr bwMode="auto">
              <a:xfrm flipV="1">
                <a:off x="4668953" y="1731315"/>
                <a:ext cx="1377825" cy="45719"/>
              </a:xfrm>
              <a:custGeom>
                <a:avLst/>
                <a:gdLst>
                  <a:gd name="T0" fmla="*/ 43708186 w 690113"/>
                  <a:gd name="T1" fmla="*/ 0 h 155276"/>
                  <a:gd name="T2" fmla="*/ 0 w 690113"/>
                  <a:gd name="T3" fmla="*/ 0 h 155276"/>
                  <a:gd name="T4" fmla="*/ 0 w 690113"/>
                  <a:gd name="T5" fmla="*/ 101 h 155276"/>
                  <a:gd name="T6" fmla="*/ 0 w 690113"/>
                  <a:gd name="T7" fmla="*/ 101 h 155276"/>
                  <a:gd name="T8" fmla="*/ 0 60000 65536"/>
                  <a:gd name="T9" fmla="*/ 0 60000 65536"/>
                  <a:gd name="T10" fmla="*/ 0 60000 65536"/>
                  <a:gd name="T11" fmla="*/ 0 60000 65536"/>
                  <a:gd name="T12" fmla="*/ 0 w 690113"/>
                  <a:gd name="T13" fmla="*/ 0 h 155276"/>
                  <a:gd name="T14" fmla="*/ 690113 w 690113"/>
                  <a:gd name="T15" fmla="*/ 155276 h 155276"/>
                </a:gdLst>
                <a:ahLst/>
                <a:cxnLst>
                  <a:cxn ang="T8">
                    <a:pos x="T0" y="T1"/>
                  </a:cxn>
                  <a:cxn ang="T9">
                    <a:pos x="T2" y="T3"/>
                  </a:cxn>
                  <a:cxn ang="T10">
                    <a:pos x="T4" y="T5"/>
                  </a:cxn>
                  <a:cxn ang="T11">
                    <a:pos x="T6" y="T7"/>
                  </a:cxn>
                </a:cxnLst>
                <a:rect l="T12" t="T13" r="T14" b="T15"/>
                <a:pathLst>
                  <a:path w="690113" h="155276">
                    <a:moveTo>
                      <a:pt x="690113" y="0"/>
                    </a:moveTo>
                    <a:lnTo>
                      <a:pt x="0" y="0"/>
                    </a:lnTo>
                    <a:lnTo>
                      <a:pt x="0" y="155276"/>
                    </a:lnTo>
                  </a:path>
                </a:pathLst>
              </a:custGeom>
              <a:noFill/>
              <a:ln w="19050" cap="flat" cmpd="sng" algn="ctr">
                <a:solidFill>
                  <a:schemeClr val="tx1"/>
                </a:solidFill>
                <a:prstDash val="solid"/>
                <a:round/>
                <a:headEnd type="none" w="med" len="med"/>
                <a:tailEnd type="none" w="med" len="med"/>
              </a:ln>
            </p:spPr>
            <p:txBody>
              <a:bodyPr/>
              <a:lstStyle/>
              <a:p>
                <a:endParaRPr lang="nb-NO"/>
              </a:p>
            </p:txBody>
          </p:sp>
          <p:sp>
            <p:nvSpPr>
              <p:cNvPr id="26708" name="Frihåndsform 132"/>
              <p:cNvSpPr>
                <a:spLocks/>
              </p:cNvSpPr>
              <p:nvPr/>
            </p:nvSpPr>
            <p:spPr bwMode="auto">
              <a:xfrm>
                <a:off x="4668954" y="2023079"/>
                <a:ext cx="1386790" cy="45719"/>
              </a:xfrm>
              <a:custGeom>
                <a:avLst/>
                <a:gdLst>
                  <a:gd name="T0" fmla="*/ 45442546 w 690113"/>
                  <a:gd name="T1" fmla="*/ 160 h 138023"/>
                  <a:gd name="T2" fmla="*/ 45427788 w 690113"/>
                  <a:gd name="T3" fmla="*/ 179 h 138023"/>
                  <a:gd name="T4" fmla="*/ 0 w 690113"/>
                  <a:gd name="T5" fmla="*/ 183 h 138023"/>
                  <a:gd name="T6" fmla="*/ 0 w 690113"/>
                  <a:gd name="T7" fmla="*/ 0 h 138023"/>
                  <a:gd name="T8" fmla="*/ 0 60000 65536"/>
                  <a:gd name="T9" fmla="*/ 0 60000 65536"/>
                  <a:gd name="T10" fmla="*/ 0 60000 65536"/>
                  <a:gd name="T11" fmla="*/ 0 60000 65536"/>
                  <a:gd name="T12" fmla="*/ 0 w 690113"/>
                  <a:gd name="T13" fmla="*/ 0 h 138023"/>
                  <a:gd name="T14" fmla="*/ 690113 w 690113"/>
                  <a:gd name="T15" fmla="*/ 138023 h 138023"/>
                </a:gdLst>
                <a:ahLst/>
                <a:cxnLst>
                  <a:cxn ang="T8">
                    <a:pos x="T0" y="T1"/>
                  </a:cxn>
                  <a:cxn ang="T9">
                    <a:pos x="T2" y="T3"/>
                  </a:cxn>
                  <a:cxn ang="T10">
                    <a:pos x="T4" y="T5"/>
                  </a:cxn>
                  <a:cxn ang="T11">
                    <a:pos x="T6" y="T7"/>
                  </a:cxn>
                </a:cxnLst>
                <a:rect l="T12" t="T13" r="T14" b="T15"/>
                <a:pathLst>
                  <a:path w="690113" h="138023">
                    <a:moveTo>
                      <a:pt x="690113" y="120770"/>
                    </a:moveTo>
                    <a:cubicBezTo>
                      <a:pt x="690038" y="119289"/>
                      <a:pt x="689964" y="136860"/>
                      <a:pt x="689889" y="135379"/>
                    </a:cubicBezTo>
                    <a:lnTo>
                      <a:pt x="0" y="138023"/>
                    </a:lnTo>
                    <a:lnTo>
                      <a:pt x="0" y="0"/>
                    </a:lnTo>
                  </a:path>
                </a:pathLst>
              </a:custGeom>
              <a:noFill/>
              <a:ln w="19050" cap="flat" cmpd="sng" algn="ctr">
                <a:solidFill>
                  <a:schemeClr val="tx1"/>
                </a:solidFill>
                <a:prstDash val="solid"/>
                <a:round/>
                <a:headEnd type="none" w="med" len="med"/>
                <a:tailEnd type="none" w="med" len="med"/>
              </a:ln>
            </p:spPr>
            <p:txBody>
              <a:bodyPr/>
              <a:lstStyle/>
              <a:p>
                <a:endParaRPr lang="nb-NO"/>
              </a:p>
            </p:txBody>
          </p:sp>
        </p:grpSp>
      </p:grpSp>
      <p:grpSp>
        <p:nvGrpSpPr>
          <p:cNvPr id="18" name="Gruppe 167"/>
          <p:cNvGrpSpPr>
            <a:grpSpLocks/>
          </p:cNvGrpSpPr>
          <p:nvPr/>
        </p:nvGrpSpPr>
        <p:grpSpPr bwMode="auto">
          <a:xfrm>
            <a:off x="2409825" y="2032000"/>
            <a:ext cx="1420813" cy="3709988"/>
            <a:chOff x="2409249" y="2032497"/>
            <a:chExt cx="1421003" cy="3708982"/>
          </a:xfrm>
        </p:grpSpPr>
        <p:grpSp>
          <p:nvGrpSpPr>
            <p:cNvPr id="19" name="Gruppe 48"/>
            <p:cNvGrpSpPr>
              <a:grpSpLocks/>
            </p:cNvGrpSpPr>
            <p:nvPr/>
          </p:nvGrpSpPr>
          <p:grpSpPr bwMode="auto">
            <a:xfrm>
              <a:off x="2409249" y="2032497"/>
              <a:ext cx="1421003" cy="569344"/>
              <a:chOff x="2173273" y="1708030"/>
              <a:chExt cx="1421003" cy="569344"/>
            </a:xfrm>
          </p:grpSpPr>
          <p:grpSp>
            <p:nvGrpSpPr>
              <p:cNvPr id="20" name="Gruppe 36"/>
              <p:cNvGrpSpPr>
                <a:grpSpLocks/>
              </p:cNvGrpSpPr>
              <p:nvPr/>
            </p:nvGrpSpPr>
            <p:grpSpPr bwMode="auto">
              <a:xfrm>
                <a:off x="2173273" y="1708030"/>
                <a:ext cx="983995" cy="569344"/>
                <a:chOff x="2173273" y="1708030"/>
                <a:chExt cx="983995" cy="569344"/>
              </a:xfrm>
            </p:grpSpPr>
            <p:grpSp>
              <p:nvGrpSpPr>
                <p:cNvPr id="21" name="Gruppe 25"/>
                <p:cNvGrpSpPr>
                  <a:grpSpLocks/>
                </p:cNvGrpSpPr>
                <p:nvPr/>
              </p:nvGrpSpPr>
              <p:grpSpPr bwMode="auto">
                <a:xfrm>
                  <a:off x="2173273" y="1846053"/>
                  <a:ext cx="709747" cy="310551"/>
                  <a:chOff x="2173273" y="1846053"/>
                  <a:chExt cx="709747" cy="310551"/>
                </a:xfrm>
              </p:grpSpPr>
              <p:cxnSp>
                <p:nvCxnSpPr>
                  <p:cNvPr id="26700" name="Rett linje 23"/>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6701" name="Rett linje 24"/>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6699" name="Rektangel 35"/>
                <p:cNvSpPr>
                  <a:spLocks noChangeArrowheads="1"/>
                </p:cNvSpPr>
                <p:nvPr/>
              </p:nvSpPr>
              <p:spPr bwMode="auto">
                <a:xfrm>
                  <a:off x="2881223" y="1708030"/>
                  <a:ext cx="276045" cy="569344"/>
                </a:xfrm>
                <a:prstGeom prst="rect">
                  <a:avLst/>
                </a:prstGeom>
                <a:solidFill>
                  <a:srgbClr val="FFFF0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6697" name="Rett linje 39"/>
              <p:cNvCxnSpPr>
                <a:cxnSpLocks noChangeShapeType="1"/>
              </p:cNvCxnSpPr>
              <p:nvPr/>
            </p:nvCxnSpPr>
            <p:spPr bwMode="auto">
              <a:xfrm>
                <a:off x="3157268" y="1894087"/>
                <a:ext cx="437008" cy="741"/>
              </a:xfrm>
              <a:prstGeom prst="line">
                <a:avLst/>
              </a:prstGeom>
              <a:noFill/>
              <a:ln w="19050" algn="ctr">
                <a:solidFill>
                  <a:schemeClr val="tx1"/>
                </a:solidFill>
                <a:round/>
                <a:headEnd/>
                <a:tailEnd/>
              </a:ln>
            </p:spPr>
          </p:cxnSp>
        </p:grpSp>
        <p:grpSp>
          <p:nvGrpSpPr>
            <p:cNvPr id="22" name="Gruppe 49"/>
            <p:cNvGrpSpPr>
              <a:grpSpLocks/>
            </p:cNvGrpSpPr>
            <p:nvPr/>
          </p:nvGrpSpPr>
          <p:grpSpPr bwMode="auto">
            <a:xfrm>
              <a:off x="2409249" y="2651622"/>
              <a:ext cx="1421003" cy="569344"/>
              <a:chOff x="2173273" y="1708030"/>
              <a:chExt cx="1421003" cy="569344"/>
            </a:xfrm>
          </p:grpSpPr>
          <p:grpSp>
            <p:nvGrpSpPr>
              <p:cNvPr id="23" name="Gruppe 50"/>
              <p:cNvGrpSpPr>
                <a:grpSpLocks/>
              </p:cNvGrpSpPr>
              <p:nvPr/>
            </p:nvGrpSpPr>
            <p:grpSpPr bwMode="auto">
              <a:xfrm>
                <a:off x="2173273" y="1708030"/>
                <a:ext cx="983995" cy="569344"/>
                <a:chOff x="2173273" y="1708030"/>
                <a:chExt cx="983995" cy="569344"/>
              </a:xfrm>
            </p:grpSpPr>
            <p:grpSp>
              <p:nvGrpSpPr>
                <p:cNvPr id="24" name="Gruppe 52"/>
                <p:cNvGrpSpPr>
                  <a:grpSpLocks/>
                </p:cNvGrpSpPr>
                <p:nvPr/>
              </p:nvGrpSpPr>
              <p:grpSpPr bwMode="auto">
                <a:xfrm>
                  <a:off x="2173273" y="1846053"/>
                  <a:ext cx="709747" cy="310551"/>
                  <a:chOff x="2173273" y="1846053"/>
                  <a:chExt cx="709747" cy="310551"/>
                </a:xfrm>
              </p:grpSpPr>
              <p:cxnSp>
                <p:nvCxnSpPr>
                  <p:cNvPr id="26694" name="Rett linje 54"/>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6695" name="Rett linje 55"/>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6693" name="Rektangel 53"/>
                <p:cNvSpPr>
                  <a:spLocks noChangeArrowheads="1"/>
                </p:cNvSpPr>
                <p:nvPr/>
              </p:nvSpPr>
              <p:spPr bwMode="auto">
                <a:xfrm>
                  <a:off x="2881223" y="1708030"/>
                  <a:ext cx="276045" cy="569344"/>
                </a:xfrm>
                <a:prstGeom prst="rect">
                  <a:avLst/>
                </a:prstGeom>
                <a:solidFill>
                  <a:srgbClr val="00B05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6691" name="Rett linje 51"/>
              <p:cNvCxnSpPr>
                <a:cxnSpLocks noChangeShapeType="1"/>
              </p:cNvCxnSpPr>
              <p:nvPr/>
            </p:nvCxnSpPr>
            <p:spPr bwMode="auto">
              <a:xfrm flipV="1">
                <a:off x="3157268" y="1875816"/>
                <a:ext cx="437008" cy="341"/>
              </a:xfrm>
              <a:prstGeom prst="line">
                <a:avLst/>
              </a:prstGeom>
              <a:noFill/>
              <a:ln w="19050" algn="ctr">
                <a:solidFill>
                  <a:schemeClr val="tx1"/>
                </a:solidFill>
                <a:round/>
                <a:headEnd/>
                <a:tailEnd/>
              </a:ln>
            </p:spPr>
          </p:cxnSp>
        </p:grpSp>
        <p:grpSp>
          <p:nvGrpSpPr>
            <p:cNvPr id="25" name="Gruppe 58"/>
            <p:cNvGrpSpPr>
              <a:grpSpLocks/>
            </p:cNvGrpSpPr>
            <p:nvPr/>
          </p:nvGrpSpPr>
          <p:grpSpPr bwMode="auto">
            <a:xfrm>
              <a:off x="2409249" y="3280272"/>
              <a:ext cx="1408338" cy="569344"/>
              <a:chOff x="2173273" y="1708030"/>
              <a:chExt cx="1408338" cy="569344"/>
            </a:xfrm>
          </p:grpSpPr>
          <p:grpSp>
            <p:nvGrpSpPr>
              <p:cNvPr id="26" name="Gruppe 59"/>
              <p:cNvGrpSpPr>
                <a:grpSpLocks/>
              </p:cNvGrpSpPr>
              <p:nvPr/>
            </p:nvGrpSpPr>
            <p:grpSpPr bwMode="auto">
              <a:xfrm>
                <a:off x="2173273" y="1708030"/>
                <a:ext cx="983995" cy="569344"/>
                <a:chOff x="2173273" y="1708030"/>
                <a:chExt cx="983995" cy="569344"/>
              </a:xfrm>
            </p:grpSpPr>
            <p:grpSp>
              <p:nvGrpSpPr>
                <p:cNvPr id="27" name="Gruppe 61"/>
                <p:cNvGrpSpPr>
                  <a:grpSpLocks/>
                </p:cNvGrpSpPr>
                <p:nvPr/>
              </p:nvGrpSpPr>
              <p:grpSpPr bwMode="auto">
                <a:xfrm>
                  <a:off x="2173273" y="1846053"/>
                  <a:ext cx="709747" cy="310551"/>
                  <a:chOff x="2173273" y="1846053"/>
                  <a:chExt cx="709747" cy="310551"/>
                </a:xfrm>
              </p:grpSpPr>
              <p:cxnSp>
                <p:nvCxnSpPr>
                  <p:cNvPr id="26688" name="Rett linje 63"/>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6689" name="Rett linje 64"/>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6687" name="Rektangel 62"/>
                <p:cNvSpPr>
                  <a:spLocks noChangeArrowheads="1"/>
                </p:cNvSpPr>
                <p:nvPr/>
              </p:nvSpPr>
              <p:spPr bwMode="auto">
                <a:xfrm>
                  <a:off x="2881223" y="1708030"/>
                  <a:ext cx="276045" cy="569344"/>
                </a:xfrm>
                <a:prstGeom prst="rect">
                  <a:avLst/>
                </a:prstGeom>
                <a:solidFill>
                  <a:srgbClr val="FFFF0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6685" name="Rett linje 60"/>
              <p:cNvCxnSpPr>
                <a:cxnSpLocks noChangeShapeType="1"/>
              </p:cNvCxnSpPr>
              <p:nvPr/>
            </p:nvCxnSpPr>
            <p:spPr bwMode="auto">
              <a:xfrm>
                <a:off x="3157268" y="1885122"/>
                <a:ext cx="424343" cy="0"/>
              </a:xfrm>
              <a:prstGeom prst="line">
                <a:avLst/>
              </a:prstGeom>
              <a:noFill/>
              <a:ln w="19050" algn="ctr">
                <a:solidFill>
                  <a:schemeClr val="tx1"/>
                </a:solidFill>
                <a:round/>
                <a:headEnd/>
                <a:tailEnd/>
              </a:ln>
            </p:spPr>
          </p:cxnSp>
        </p:grpSp>
        <p:grpSp>
          <p:nvGrpSpPr>
            <p:cNvPr id="28" name="Gruppe 109"/>
            <p:cNvGrpSpPr>
              <a:grpSpLocks/>
            </p:cNvGrpSpPr>
            <p:nvPr/>
          </p:nvGrpSpPr>
          <p:grpSpPr bwMode="auto">
            <a:xfrm>
              <a:off x="2409249" y="3910893"/>
              <a:ext cx="1403272" cy="569344"/>
              <a:chOff x="2173273" y="1708030"/>
              <a:chExt cx="1403272" cy="569344"/>
            </a:xfrm>
          </p:grpSpPr>
          <p:grpSp>
            <p:nvGrpSpPr>
              <p:cNvPr id="29" name="Gruppe 110"/>
              <p:cNvGrpSpPr>
                <a:grpSpLocks/>
              </p:cNvGrpSpPr>
              <p:nvPr/>
            </p:nvGrpSpPr>
            <p:grpSpPr bwMode="auto">
              <a:xfrm>
                <a:off x="2173273" y="1708030"/>
                <a:ext cx="983995" cy="569344"/>
                <a:chOff x="2173273" y="1708030"/>
                <a:chExt cx="983995" cy="569344"/>
              </a:xfrm>
            </p:grpSpPr>
            <p:grpSp>
              <p:nvGrpSpPr>
                <p:cNvPr id="30" name="Gruppe 112"/>
                <p:cNvGrpSpPr>
                  <a:grpSpLocks/>
                </p:cNvGrpSpPr>
                <p:nvPr/>
              </p:nvGrpSpPr>
              <p:grpSpPr bwMode="auto">
                <a:xfrm>
                  <a:off x="2173273" y="1846053"/>
                  <a:ext cx="709747" cy="310551"/>
                  <a:chOff x="2173273" y="1846053"/>
                  <a:chExt cx="709747" cy="310551"/>
                </a:xfrm>
              </p:grpSpPr>
              <p:cxnSp>
                <p:nvCxnSpPr>
                  <p:cNvPr id="26682" name="Rett linje 114"/>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6683" name="Rett linje 115"/>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6681" name="Rektangel 113"/>
                <p:cNvSpPr>
                  <a:spLocks noChangeArrowheads="1"/>
                </p:cNvSpPr>
                <p:nvPr/>
              </p:nvSpPr>
              <p:spPr bwMode="auto">
                <a:xfrm>
                  <a:off x="2881223" y="1708030"/>
                  <a:ext cx="276045" cy="569344"/>
                </a:xfrm>
                <a:prstGeom prst="rect">
                  <a:avLst/>
                </a:prstGeom>
                <a:solidFill>
                  <a:srgbClr val="0000FF"/>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6679" name="Rett linje 111"/>
              <p:cNvCxnSpPr>
                <a:cxnSpLocks noChangeShapeType="1"/>
              </p:cNvCxnSpPr>
              <p:nvPr/>
            </p:nvCxnSpPr>
            <p:spPr bwMode="auto">
              <a:xfrm>
                <a:off x="3157268" y="1885122"/>
                <a:ext cx="419277" cy="0"/>
              </a:xfrm>
              <a:prstGeom prst="line">
                <a:avLst/>
              </a:prstGeom>
              <a:noFill/>
              <a:ln w="19050" algn="ctr">
                <a:solidFill>
                  <a:schemeClr val="tx1"/>
                </a:solidFill>
                <a:round/>
                <a:headEnd/>
                <a:tailEnd/>
              </a:ln>
            </p:spPr>
          </p:cxnSp>
        </p:grpSp>
        <p:grpSp>
          <p:nvGrpSpPr>
            <p:cNvPr id="31" name="Gruppe 117"/>
            <p:cNvGrpSpPr>
              <a:grpSpLocks/>
            </p:cNvGrpSpPr>
            <p:nvPr/>
          </p:nvGrpSpPr>
          <p:grpSpPr bwMode="auto">
            <a:xfrm>
              <a:off x="2409249" y="4531003"/>
              <a:ext cx="1414770" cy="1010809"/>
              <a:chOff x="2173273" y="1708030"/>
              <a:chExt cx="1414770" cy="1010809"/>
            </a:xfrm>
          </p:grpSpPr>
          <p:grpSp>
            <p:nvGrpSpPr>
              <p:cNvPr id="26658" name="Gruppe 118"/>
              <p:cNvGrpSpPr>
                <a:grpSpLocks/>
              </p:cNvGrpSpPr>
              <p:nvPr/>
            </p:nvGrpSpPr>
            <p:grpSpPr bwMode="auto">
              <a:xfrm>
                <a:off x="2173273" y="1708030"/>
                <a:ext cx="983995" cy="569344"/>
                <a:chOff x="2173273" y="1708030"/>
                <a:chExt cx="983995" cy="569344"/>
              </a:xfrm>
            </p:grpSpPr>
            <p:grpSp>
              <p:nvGrpSpPr>
                <p:cNvPr id="26659" name="Gruppe 120"/>
                <p:cNvGrpSpPr>
                  <a:grpSpLocks/>
                </p:cNvGrpSpPr>
                <p:nvPr/>
              </p:nvGrpSpPr>
              <p:grpSpPr bwMode="auto">
                <a:xfrm>
                  <a:off x="2173273" y="1846053"/>
                  <a:ext cx="709747" cy="310551"/>
                  <a:chOff x="2173273" y="1846053"/>
                  <a:chExt cx="709747" cy="310551"/>
                </a:xfrm>
              </p:grpSpPr>
              <p:cxnSp>
                <p:nvCxnSpPr>
                  <p:cNvPr id="26676" name="Rett linje 122"/>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6677" name="Rett linje 123"/>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6675" name="Rektangel 121"/>
                <p:cNvSpPr>
                  <a:spLocks noChangeArrowheads="1"/>
                </p:cNvSpPr>
                <p:nvPr/>
              </p:nvSpPr>
              <p:spPr bwMode="auto">
                <a:xfrm>
                  <a:off x="2881223" y="1708030"/>
                  <a:ext cx="276045" cy="569344"/>
                </a:xfrm>
                <a:prstGeom prst="rect">
                  <a:avLst/>
                </a:prstGeom>
                <a:solidFill>
                  <a:srgbClr val="FF0000"/>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6671" name="Rett linje 119"/>
              <p:cNvCxnSpPr>
                <a:cxnSpLocks noChangeShapeType="1"/>
              </p:cNvCxnSpPr>
              <p:nvPr/>
            </p:nvCxnSpPr>
            <p:spPr bwMode="auto">
              <a:xfrm>
                <a:off x="3157268" y="1894087"/>
                <a:ext cx="421810" cy="0"/>
              </a:xfrm>
              <a:prstGeom prst="line">
                <a:avLst/>
              </a:prstGeom>
              <a:noFill/>
              <a:ln w="19050" algn="ctr">
                <a:solidFill>
                  <a:schemeClr val="tx1"/>
                </a:solidFill>
                <a:round/>
                <a:headEnd/>
                <a:tailEnd/>
              </a:ln>
            </p:spPr>
          </p:cxnSp>
          <p:cxnSp>
            <p:nvCxnSpPr>
              <p:cNvPr id="26672" name="Rett linje 173"/>
              <p:cNvCxnSpPr>
                <a:cxnSpLocks noChangeShapeType="1"/>
              </p:cNvCxnSpPr>
              <p:nvPr/>
            </p:nvCxnSpPr>
            <p:spPr bwMode="auto">
              <a:xfrm>
                <a:off x="3166233" y="2091310"/>
                <a:ext cx="421810" cy="0"/>
              </a:xfrm>
              <a:prstGeom prst="line">
                <a:avLst/>
              </a:prstGeom>
              <a:noFill/>
              <a:ln w="19050" algn="ctr">
                <a:solidFill>
                  <a:schemeClr val="tx1"/>
                </a:solidFill>
                <a:round/>
                <a:headEnd/>
                <a:tailEnd/>
              </a:ln>
            </p:spPr>
          </p:cxnSp>
          <p:cxnSp>
            <p:nvCxnSpPr>
              <p:cNvPr id="26673" name="Rett linje 174"/>
              <p:cNvCxnSpPr>
                <a:cxnSpLocks noChangeShapeType="1"/>
              </p:cNvCxnSpPr>
              <p:nvPr/>
            </p:nvCxnSpPr>
            <p:spPr bwMode="auto">
              <a:xfrm>
                <a:off x="3157269" y="2718839"/>
                <a:ext cx="421810" cy="0"/>
              </a:xfrm>
              <a:prstGeom prst="line">
                <a:avLst/>
              </a:prstGeom>
              <a:noFill/>
              <a:ln w="19050" algn="ctr">
                <a:solidFill>
                  <a:schemeClr val="tx1"/>
                </a:solidFill>
                <a:round/>
                <a:headEnd/>
                <a:tailEnd/>
              </a:ln>
            </p:spPr>
          </p:cxnSp>
        </p:grpSp>
        <p:grpSp>
          <p:nvGrpSpPr>
            <p:cNvPr id="26660" name="Gruppe 139"/>
            <p:cNvGrpSpPr>
              <a:grpSpLocks/>
            </p:cNvGrpSpPr>
            <p:nvPr/>
          </p:nvGrpSpPr>
          <p:grpSpPr bwMode="auto">
            <a:xfrm>
              <a:off x="2409249" y="5172135"/>
              <a:ext cx="1405805" cy="569344"/>
              <a:chOff x="2173273" y="1708030"/>
              <a:chExt cx="1405805" cy="569344"/>
            </a:xfrm>
          </p:grpSpPr>
          <p:grpSp>
            <p:nvGrpSpPr>
              <p:cNvPr id="26661" name="Gruppe 140"/>
              <p:cNvGrpSpPr>
                <a:grpSpLocks/>
              </p:cNvGrpSpPr>
              <p:nvPr/>
            </p:nvGrpSpPr>
            <p:grpSpPr bwMode="auto">
              <a:xfrm>
                <a:off x="2173273" y="1708030"/>
                <a:ext cx="983995" cy="569344"/>
                <a:chOff x="2173273" y="1708030"/>
                <a:chExt cx="983995" cy="569344"/>
              </a:xfrm>
            </p:grpSpPr>
            <p:grpSp>
              <p:nvGrpSpPr>
                <p:cNvPr id="26662" name="Gruppe 142"/>
                <p:cNvGrpSpPr>
                  <a:grpSpLocks/>
                </p:cNvGrpSpPr>
                <p:nvPr/>
              </p:nvGrpSpPr>
              <p:grpSpPr bwMode="auto">
                <a:xfrm>
                  <a:off x="2173273" y="1846053"/>
                  <a:ext cx="709747" cy="310551"/>
                  <a:chOff x="2173273" y="1846053"/>
                  <a:chExt cx="709747" cy="310551"/>
                </a:xfrm>
              </p:grpSpPr>
              <p:cxnSp>
                <p:nvCxnSpPr>
                  <p:cNvPr id="26668" name="Rett linje 144"/>
                  <p:cNvCxnSpPr>
                    <a:cxnSpLocks noChangeShapeType="1"/>
                  </p:cNvCxnSpPr>
                  <p:nvPr/>
                </p:nvCxnSpPr>
                <p:spPr bwMode="auto">
                  <a:xfrm>
                    <a:off x="2173273" y="1846053"/>
                    <a:ext cx="707366" cy="0"/>
                  </a:xfrm>
                  <a:prstGeom prst="line">
                    <a:avLst/>
                  </a:prstGeom>
                  <a:noFill/>
                  <a:ln w="19050" algn="ctr">
                    <a:solidFill>
                      <a:schemeClr val="tx1"/>
                    </a:solidFill>
                    <a:round/>
                    <a:headEnd/>
                    <a:tailEnd/>
                  </a:ln>
                </p:spPr>
              </p:cxnSp>
              <p:cxnSp>
                <p:nvCxnSpPr>
                  <p:cNvPr id="26669" name="Rett linje 145"/>
                  <p:cNvCxnSpPr>
                    <a:cxnSpLocks noChangeShapeType="1"/>
                  </p:cNvCxnSpPr>
                  <p:nvPr/>
                </p:nvCxnSpPr>
                <p:spPr bwMode="auto">
                  <a:xfrm>
                    <a:off x="2175654" y="2156604"/>
                    <a:ext cx="707366" cy="0"/>
                  </a:xfrm>
                  <a:prstGeom prst="line">
                    <a:avLst/>
                  </a:prstGeom>
                  <a:noFill/>
                  <a:ln w="19050" algn="ctr">
                    <a:solidFill>
                      <a:schemeClr val="tx1"/>
                    </a:solidFill>
                    <a:round/>
                    <a:headEnd/>
                    <a:tailEnd/>
                  </a:ln>
                </p:spPr>
              </p:cxnSp>
            </p:grpSp>
            <p:sp>
              <p:nvSpPr>
                <p:cNvPr id="26667" name="Rektangel 143"/>
                <p:cNvSpPr>
                  <a:spLocks noChangeArrowheads="1"/>
                </p:cNvSpPr>
                <p:nvPr/>
              </p:nvSpPr>
              <p:spPr bwMode="auto">
                <a:xfrm>
                  <a:off x="2881223" y="1708030"/>
                  <a:ext cx="276045" cy="569344"/>
                </a:xfrm>
                <a:prstGeom prst="rect">
                  <a:avLst/>
                </a:prstGeom>
                <a:solidFill>
                  <a:srgbClr val="00B8FF"/>
                </a:solidFill>
                <a:ln w="19050"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grpSp>
          <p:cxnSp>
            <p:nvCxnSpPr>
              <p:cNvPr id="26665" name="Rett linje 141"/>
              <p:cNvCxnSpPr>
                <a:cxnSpLocks noChangeShapeType="1"/>
              </p:cNvCxnSpPr>
              <p:nvPr/>
            </p:nvCxnSpPr>
            <p:spPr bwMode="auto">
              <a:xfrm>
                <a:off x="3157268" y="1885122"/>
                <a:ext cx="421810" cy="0"/>
              </a:xfrm>
              <a:prstGeom prst="line">
                <a:avLst/>
              </a:prstGeom>
              <a:noFill/>
              <a:ln w="19050" algn="ctr">
                <a:solidFill>
                  <a:schemeClr val="tx1"/>
                </a:solidFill>
                <a:round/>
                <a:headEnd/>
                <a:tailEnd/>
              </a:ln>
            </p:spPr>
          </p:cxnSp>
        </p:grpSp>
      </p:grpSp>
      <p:grpSp>
        <p:nvGrpSpPr>
          <p:cNvPr id="26663" name="Gruppe 168"/>
          <p:cNvGrpSpPr>
            <a:grpSpLocks/>
          </p:cNvGrpSpPr>
          <p:nvPr/>
        </p:nvGrpSpPr>
        <p:grpSpPr bwMode="auto">
          <a:xfrm>
            <a:off x="1374775" y="1677988"/>
            <a:ext cx="1300163" cy="3294062"/>
            <a:chOff x="1375086" y="1678076"/>
            <a:chExt cx="1299611" cy="3293200"/>
          </a:xfrm>
        </p:grpSpPr>
        <p:sp>
          <p:nvSpPr>
            <p:cNvPr id="26652" name="TekstSylinder 42"/>
            <p:cNvSpPr txBox="1">
              <a:spLocks noChangeArrowheads="1"/>
            </p:cNvSpPr>
            <p:nvPr/>
          </p:nvSpPr>
          <p:spPr bwMode="auto">
            <a:xfrm>
              <a:off x="1375086" y="2753342"/>
              <a:ext cx="1223092"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Temperatur</a:t>
              </a:r>
            </a:p>
          </p:txBody>
        </p:sp>
        <p:sp>
          <p:nvSpPr>
            <p:cNvPr id="26653" name="TekstSylinder 56"/>
            <p:cNvSpPr txBox="1">
              <a:spLocks noChangeArrowheads="1"/>
            </p:cNvSpPr>
            <p:nvPr/>
          </p:nvSpPr>
          <p:spPr bwMode="auto">
            <a:xfrm>
              <a:off x="1846305" y="2143742"/>
              <a:ext cx="732893"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Bryter</a:t>
              </a:r>
            </a:p>
          </p:txBody>
        </p:sp>
        <p:sp>
          <p:nvSpPr>
            <p:cNvPr id="26654" name="TekstSylinder 57"/>
            <p:cNvSpPr txBox="1">
              <a:spLocks noChangeArrowheads="1"/>
            </p:cNvSpPr>
            <p:nvPr/>
          </p:nvSpPr>
          <p:spPr bwMode="auto">
            <a:xfrm>
              <a:off x="2077137" y="3392502"/>
              <a:ext cx="526106"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Dør</a:t>
              </a:r>
            </a:p>
          </p:txBody>
        </p:sp>
        <p:sp>
          <p:nvSpPr>
            <p:cNvPr id="26655" name="TekstSylinder 116"/>
            <p:cNvSpPr txBox="1">
              <a:spLocks noChangeArrowheads="1"/>
            </p:cNvSpPr>
            <p:nvPr/>
          </p:nvSpPr>
          <p:spPr bwMode="auto">
            <a:xfrm>
              <a:off x="1679528" y="4012612"/>
              <a:ext cx="908390"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Vannivå</a:t>
              </a:r>
            </a:p>
          </p:txBody>
        </p:sp>
        <p:sp>
          <p:nvSpPr>
            <p:cNvPr id="26656" name="TekstSylinder 124"/>
            <p:cNvSpPr txBox="1">
              <a:spLocks noChangeArrowheads="1"/>
            </p:cNvSpPr>
            <p:nvPr/>
          </p:nvSpPr>
          <p:spPr bwMode="auto">
            <a:xfrm>
              <a:off x="1602649" y="4632722"/>
              <a:ext cx="992579"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rPr>
                <a:t>Lekkasje</a:t>
              </a:r>
            </a:p>
          </p:txBody>
        </p:sp>
        <p:sp>
          <p:nvSpPr>
            <p:cNvPr id="26657" name="TekstSylinder 160"/>
            <p:cNvSpPr txBox="1">
              <a:spLocks noChangeArrowheads="1"/>
            </p:cNvSpPr>
            <p:nvPr/>
          </p:nvSpPr>
          <p:spPr bwMode="auto">
            <a:xfrm>
              <a:off x="1533038" y="1678076"/>
              <a:ext cx="1141659" cy="338554"/>
            </a:xfrm>
            <a:prstGeom prst="rect">
              <a:avLst/>
            </a:prstGeom>
            <a:noFill/>
            <a:ln w="9525">
              <a:noFill/>
              <a:miter lim="800000"/>
              <a:headEnd/>
              <a:tailEnd/>
            </a:ln>
          </p:spPr>
          <p:txBody>
            <a:bodyPr wrap="none">
              <a:spAutoFit/>
            </a:bodyPr>
            <a:lstStyle/>
            <a:p>
              <a:r>
                <a:rPr lang="nb-NO" sz="1600" b="1">
                  <a:solidFill>
                    <a:schemeClr val="tx1"/>
                  </a:solidFill>
                  <a:latin typeface="Arial" pitchFamily="34" charset="0"/>
                </a:rPr>
                <a:t>Sensorer:</a:t>
              </a:r>
            </a:p>
          </p:txBody>
        </p:sp>
      </p:grpSp>
      <p:grpSp>
        <p:nvGrpSpPr>
          <p:cNvPr id="26664" name="Gruppe 164"/>
          <p:cNvGrpSpPr>
            <a:grpSpLocks/>
          </p:cNvGrpSpPr>
          <p:nvPr/>
        </p:nvGrpSpPr>
        <p:grpSpPr bwMode="auto">
          <a:xfrm>
            <a:off x="6211888" y="1677988"/>
            <a:ext cx="1477962" cy="3803650"/>
            <a:chOff x="6212541" y="1678076"/>
            <a:chExt cx="1477297" cy="3802952"/>
          </a:xfrm>
        </p:grpSpPr>
        <p:sp>
          <p:nvSpPr>
            <p:cNvPr id="26646" name="TekstSylinder 125"/>
            <p:cNvSpPr txBox="1">
              <a:spLocks noChangeArrowheads="1"/>
            </p:cNvSpPr>
            <p:nvPr/>
          </p:nvSpPr>
          <p:spPr bwMode="auto">
            <a:xfrm>
              <a:off x="6258732" y="2034727"/>
              <a:ext cx="1418978" cy="584775"/>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Motor, start, </a:t>
              </a:r>
              <a:br>
                <a:rPr lang="nb-NO" sz="1600">
                  <a:solidFill>
                    <a:schemeClr val="tx1"/>
                  </a:solidFill>
                  <a:latin typeface="Arial" pitchFamily="34" charset="0"/>
                  <a:cs typeface="Arial" pitchFamily="34" charset="0"/>
                </a:rPr>
              </a:br>
              <a:r>
                <a:rPr lang="nb-NO" sz="1600">
                  <a:solidFill>
                    <a:schemeClr val="tx1"/>
                  </a:solidFill>
                  <a:latin typeface="Arial" pitchFamily="34" charset="0"/>
                  <a:cs typeface="Arial" pitchFamily="34" charset="0"/>
                </a:rPr>
                <a:t>stopp, sentrif.</a:t>
              </a:r>
            </a:p>
          </p:txBody>
        </p:sp>
        <p:sp>
          <p:nvSpPr>
            <p:cNvPr id="26647" name="TekstSylinder 126"/>
            <p:cNvSpPr txBox="1">
              <a:spLocks noChangeArrowheads="1"/>
            </p:cNvSpPr>
            <p:nvPr/>
          </p:nvSpPr>
          <p:spPr bwMode="auto">
            <a:xfrm>
              <a:off x="6227201" y="2982598"/>
              <a:ext cx="1273875"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Vannpumpe</a:t>
              </a:r>
            </a:p>
          </p:txBody>
        </p:sp>
        <p:sp>
          <p:nvSpPr>
            <p:cNvPr id="26648" name="TekstSylinder 127"/>
            <p:cNvSpPr txBox="1">
              <a:spLocks noChangeArrowheads="1"/>
            </p:cNvSpPr>
            <p:nvPr/>
          </p:nvSpPr>
          <p:spPr bwMode="auto">
            <a:xfrm>
              <a:off x="6216690" y="3718322"/>
              <a:ext cx="684675"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Ventil</a:t>
              </a:r>
            </a:p>
          </p:txBody>
        </p:sp>
        <p:sp>
          <p:nvSpPr>
            <p:cNvPr id="26649" name="TekstSylinder 128"/>
            <p:cNvSpPr txBox="1">
              <a:spLocks noChangeArrowheads="1"/>
            </p:cNvSpPr>
            <p:nvPr/>
          </p:nvSpPr>
          <p:spPr bwMode="auto">
            <a:xfrm>
              <a:off x="6227200" y="4506598"/>
              <a:ext cx="1389291"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Varmelement</a:t>
              </a:r>
            </a:p>
          </p:txBody>
        </p:sp>
        <p:sp>
          <p:nvSpPr>
            <p:cNvPr id="26650" name="TekstSylinder 138"/>
            <p:cNvSpPr txBox="1">
              <a:spLocks noChangeArrowheads="1"/>
            </p:cNvSpPr>
            <p:nvPr/>
          </p:nvSpPr>
          <p:spPr bwMode="auto">
            <a:xfrm>
              <a:off x="6246676" y="5142474"/>
              <a:ext cx="854721" cy="338554"/>
            </a:xfrm>
            <a:prstGeom prst="rect">
              <a:avLst/>
            </a:prstGeom>
            <a:noFill/>
            <a:ln w="9525">
              <a:noFill/>
              <a:miter lim="800000"/>
              <a:headEnd/>
              <a:tailEnd/>
            </a:ln>
          </p:spPr>
          <p:txBody>
            <a:bodyPr wrap="none">
              <a:spAutoFit/>
            </a:bodyPr>
            <a:lstStyle/>
            <a:p>
              <a:r>
                <a:rPr lang="nb-NO" sz="1600">
                  <a:solidFill>
                    <a:schemeClr val="tx1"/>
                  </a:solidFill>
                  <a:latin typeface="Arial" pitchFamily="34" charset="0"/>
                  <a:cs typeface="Arial" pitchFamily="34" charset="0"/>
                </a:rPr>
                <a:t>Display</a:t>
              </a:r>
            </a:p>
          </p:txBody>
        </p:sp>
        <p:sp>
          <p:nvSpPr>
            <p:cNvPr id="26651" name="TekstSylinder 161"/>
            <p:cNvSpPr txBox="1">
              <a:spLocks noChangeArrowheads="1"/>
            </p:cNvSpPr>
            <p:nvPr/>
          </p:nvSpPr>
          <p:spPr bwMode="auto">
            <a:xfrm>
              <a:off x="6212541" y="1678076"/>
              <a:ext cx="1477297" cy="338554"/>
            </a:xfrm>
            <a:prstGeom prst="rect">
              <a:avLst/>
            </a:prstGeom>
            <a:noFill/>
            <a:ln w="9525">
              <a:noFill/>
              <a:miter lim="800000"/>
              <a:headEnd/>
              <a:tailEnd/>
            </a:ln>
          </p:spPr>
          <p:txBody>
            <a:bodyPr>
              <a:spAutoFit/>
            </a:bodyPr>
            <a:lstStyle/>
            <a:p>
              <a:r>
                <a:rPr lang="nb-NO" sz="1600" b="1">
                  <a:solidFill>
                    <a:schemeClr val="tx1"/>
                  </a:solidFill>
                  <a:latin typeface="Arial" pitchFamily="34" charset="0"/>
                  <a:cs typeface="Arial" pitchFamily="34" charset="0"/>
                </a:rPr>
                <a:t>Aktuatorer:</a:t>
              </a:r>
            </a:p>
          </p:txBody>
        </p:sp>
      </p:grpSp>
      <p:sp>
        <p:nvSpPr>
          <p:cNvPr id="26634" name="TekstSylinder 162"/>
          <p:cNvSpPr txBox="1">
            <a:spLocks noChangeArrowheads="1"/>
          </p:cNvSpPr>
          <p:nvPr/>
        </p:nvSpPr>
        <p:spPr bwMode="auto">
          <a:xfrm rot="-5400000">
            <a:off x="3679825" y="3568701"/>
            <a:ext cx="1381125" cy="400050"/>
          </a:xfrm>
          <a:prstGeom prst="rect">
            <a:avLst/>
          </a:prstGeom>
          <a:noFill/>
          <a:ln w="9525">
            <a:noFill/>
            <a:miter lim="800000"/>
            <a:headEnd/>
            <a:tailEnd/>
          </a:ln>
        </p:spPr>
        <p:txBody>
          <a:bodyPr wrap="none">
            <a:spAutoFit/>
          </a:bodyPr>
          <a:lstStyle/>
          <a:p>
            <a:r>
              <a:rPr lang="nb-NO" sz="2000">
                <a:solidFill>
                  <a:srgbClr val="000000"/>
                </a:solidFill>
                <a:latin typeface="Arial" pitchFamily="34" charset="0"/>
                <a:cs typeface="Arial" pitchFamily="34" charset="0"/>
              </a:rPr>
              <a:t>Programm</a:t>
            </a:r>
          </a:p>
        </p:txBody>
      </p:sp>
      <p:sp>
        <p:nvSpPr>
          <p:cNvPr id="26635" name="Rektangel 163"/>
          <p:cNvSpPr>
            <a:spLocks noChangeArrowheads="1"/>
          </p:cNvSpPr>
          <p:nvPr/>
        </p:nvSpPr>
        <p:spPr bwMode="auto">
          <a:xfrm>
            <a:off x="4364038" y="5405438"/>
            <a:ext cx="596900" cy="368300"/>
          </a:xfrm>
          <a:prstGeom prst="rect">
            <a:avLst/>
          </a:prstGeom>
          <a:solidFill>
            <a:srgbClr val="00B8FF"/>
          </a:solidFill>
          <a:ln w="19050" algn="ctr">
            <a:solidFill>
              <a:schemeClr val="tx1"/>
            </a:solidFill>
            <a:round/>
            <a:headEnd/>
            <a:tailEnd/>
          </a:ln>
        </p:spPr>
        <p:txBody>
          <a:bodyPr anchor="ctr"/>
          <a:lstStyle/>
          <a:p>
            <a:pPr algn="ctr" eaLnBrk="0" hangingPunct="0">
              <a:lnSpc>
                <a:spcPct val="81000"/>
              </a:lnSpc>
              <a:buClr>
                <a:srgbClr val="000000"/>
              </a:buClr>
              <a:buSzPct val="100000"/>
              <a:buFont typeface="Times"/>
              <a:buNone/>
            </a:pPr>
            <a:r>
              <a:rPr lang="nb-NO" sz="1100">
                <a:solidFill>
                  <a:schemeClr val="tx1"/>
                </a:solidFill>
              </a:rPr>
              <a:t>Klokke</a:t>
            </a:r>
          </a:p>
        </p:txBody>
      </p:sp>
      <p:grpSp>
        <p:nvGrpSpPr>
          <p:cNvPr id="26666" name="Gruppe 175"/>
          <p:cNvGrpSpPr>
            <a:grpSpLocks/>
          </p:cNvGrpSpPr>
          <p:nvPr/>
        </p:nvGrpSpPr>
        <p:grpSpPr bwMode="auto">
          <a:xfrm>
            <a:off x="3389313" y="2428875"/>
            <a:ext cx="438150" cy="1855788"/>
            <a:chOff x="3388659" y="2429435"/>
            <a:chExt cx="439270" cy="1855695"/>
          </a:xfrm>
        </p:grpSpPr>
        <p:sp>
          <p:nvSpPr>
            <p:cNvPr id="26642" name="Frihåndsform 169"/>
            <p:cNvSpPr>
              <a:spLocks/>
            </p:cNvSpPr>
            <p:nvPr/>
          </p:nvSpPr>
          <p:spPr bwMode="auto">
            <a:xfrm>
              <a:off x="3397624" y="2429435"/>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sp>
          <p:nvSpPr>
            <p:cNvPr id="26643" name="Frihåndsform 170"/>
            <p:cNvSpPr>
              <a:spLocks/>
            </p:cNvSpPr>
            <p:nvPr/>
          </p:nvSpPr>
          <p:spPr bwMode="auto">
            <a:xfrm>
              <a:off x="3388659" y="3048000"/>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sp>
          <p:nvSpPr>
            <p:cNvPr id="26644" name="Frihåndsform 171"/>
            <p:cNvSpPr>
              <a:spLocks/>
            </p:cNvSpPr>
            <p:nvPr/>
          </p:nvSpPr>
          <p:spPr bwMode="auto">
            <a:xfrm>
              <a:off x="3397624" y="3666565"/>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sp>
          <p:nvSpPr>
            <p:cNvPr id="26645" name="Frihåndsform 172"/>
            <p:cNvSpPr>
              <a:spLocks/>
            </p:cNvSpPr>
            <p:nvPr/>
          </p:nvSpPr>
          <p:spPr bwMode="auto">
            <a:xfrm>
              <a:off x="3397624" y="4285130"/>
              <a:ext cx="430305" cy="0"/>
            </a:xfrm>
            <a:custGeom>
              <a:avLst/>
              <a:gdLst>
                <a:gd name="T0" fmla="*/ 0 w 430305"/>
                <a:gd name="T1" fmla="*/ 430305 w 430305"/>
                <a:gd name="T2" fmla="*/ 0 60000 65536"/>
                <a:gd name="T3" fmla="*/ 0 60000 65536"/>
                <a:gd name="T4" fmla="*/ 0 w 430305"/>
                <a:gd name="T5" fmla="*/ 430305 w 430305"/>
              </a:gdLst>
              <a:ahLst/>
              <a:cxnLst>
                <a:cxn ang="T2">
                  <a:pos x="T0" y="0"/>
                </a:cxn>
                <a:cxn ang="T3">
                  <a:pos x="T1" y="0"/>
                </a:cxn>
              </a:cxnLst>
              <a:rect l="T4" t="0" r="T5" b="0"/>
              <a:pathLst>
                <a:path w="430305">
                  <a:moveTo>
                    <a:pt x="0" y="0"/>
                  </a:moveTo>
                  <a:lnTo>
                    <a:pt x="430305" y="0"/>
                  </a:lnTo>
                </a:path>
              </a:pathLst>
            </a:custGeom>
            <a:solidFill>
              <a:srgbClr val="00B8FF"/>
            </a:solidFill>
            <a:ln w="19050" cap="flat" cmpd="sng" algn="ctr">
              <a:solidFill>
                <a:schemeClr val="tx1"/>
              </a:solidFill>
              <a:prstDash val="solid"/>
              <a:round/>
              <a:headEnd type="none" w="med" len="med"/>
              <a:tailEnd type="none" w="med" len="med"/>
            </a:ln>
          </p:spPr>
          <p:txBody>
            <a:bodyPr/>
            <a:lstStyle/>
            <a:p>
              <a:endParaRPr lang="nb-NO"/>
            </a:p>
          </p:txBody>
        </p:sp>
      </p:grpSp>
      <p:sp>
        <p:nvSpPr>
          <p:cNvPr id="26637" name="TekstSylinder 176"/>
          <p:cNvSpPr txBox="1">
            <a:spLocks noChangeArrowheads="1"/>
          </p:cNvSpPr>
          <p:nvPr/>
        </p:nvSpPr>
        <p:spPr bwMode="auto">
          <a:xfrm rot="-5400000">
            <a:off x="4269582" y="3459956"/>
            <a:ext cx="1001712" cy="307975"/>
          </a:xfrm>
          <a:prstGeom prst="rect">
            <a:avLst/>
          </a:prstGeom>
          <a:noFill/>
          <a:ln w="9525">
            <a:noFill/>
            <a:miter lim="800000"/>
            <a:headEnd/>
            <a:tailEnd/>
          </a:ln>
        </p:spPr>
        <p:txBody>
          <a:bodyPr wrap="none">
            <a:spAutoFit/>
          </a:bodyPr>
          <a:lstStyle/>
          <a:p>
            <a:r>
              <a:rPr lang="nb-NO" sz="1400"/>
              <a:t>Spenninger</a:t>
            </a:r>
          </a:p>
        </p:txBody>
      </p:sp>
      <p:sp>
        <p:nvSpPr>
          <p:cNvPr id="26638" name="TekstSylinder 177"/>
          <p:cNvSpPr txBox="1">
            <a:spLocks noChangeArrowheads="1"/>
          </p:cNvSpPr>
          <p:nvPr/>
        </p:nvSpPr>
        <p:spPr bwMode="auto">
          <a:xfrm rot="-5400000">
            <a:off x="3490120" y="3459956"/>
            <a:ext cx="1001712" cy="307975"/>
          </a:xfrm>
          <a:prstGeom prst="rect">
            <a:avLst/>
          </a:prstGeom>
          <a:noFill/>
          <a:ln w="9525">
            <a:noFill/>
            <a:miter lim="800000"/>
            <a:headEnd/>
            <a:tailEnd/>
          </a:ln>
        </p:spPr>
        <p:txBody>
          <a:bodyPr wrap="none">
            <a:spAutoFit/>
          </a:bodyPr>
          <a:lstStyle/>
          <a:p>
            <a:r>
              <a:rPr lang="nb-NO" sz="1400"/>
              <a:t>Spenninger</a:t>
            </a:r>
          </a:p>
        </p:txBody>
      </p:sp>
      <p:sp>
        <p:nvSpPr>
          <p:cNvPr id="26639" name="TekstSylinder 178"/>
          <p:cNvSpPr txBox="1">
            <a:spLocks noChangeArrowheads="1"/>
          </p:cNvSpPr>
          <p:nvPr/>
        </p:nvSpPr>
        <p:spPr bwMode="auto">
          <a:xfrm>
            <a:off x="1460500" y="5926138"/>
            <a:ext cx="1657350" cy="461962"/>
          </a:xfrm>
          <a:prstGeom prst="rect">
            <a:avLst/>
          </a:prstGeom>
          <a:noFill/>
          <a:ln w="9525">
            <a:noFill/>
            <a:miter lim="800000"/>
            <a:headEnd/>
            <a:tailEnd/>
          </a:ln>
        </p:spPr>
        <p:txBody>
          <a:bodyPr wrap="none">
            <a:spAutoFit/>
          </a:bodyPr>
          <a:lstStyle/>
          <a:p>
            <a:r>
              <a:rPr lang="nb-NO" sz="1200">
                <a:solidFill>
                  <a:schemeClr val="tx1"/>
                </a:solidFill>
                <a:latin typeface="Arial" pitchFamily="34" charset="0"/>
                <a:cs typeface="Arial" pitchFamily="34" charset="0"/>
              </a:rPr>
              <a:t>Omformere fra fysisk </a:t>
            </a:r>
            <a:br>
              <a:rPr lang="nb-NO" sz="1200">
                <a:solidFill>
                  <a:schemeClr val="tx1"/>
                </a:solidFill>
                <a:latin typeface="Arial" pitchFamily="34" charset="0"/>
                <a:cs typeface="Arial" pitchFamily="34" charset="0"/>
              </a:rPr>
            </a:br>
            <a:r>
              <a:rPr lang="nb-NO" sz="1200">
                <a:solidFill>
                  <a:schemeClr val="tx1"/>
                </a:solidFill>
                <a:latin typeface="Arial" pitchFamily="34" charset="0"/>
                <a:cs typeface="Arial" pitchFamily="34" charset="0"/>
              </a:rPr>
              <a:t>størrelse til spenning</a:t>
            </a:r>
          </a:p>
        </p:txBody>
      </p:sp>
      <p:sp>
        <p:nvSpPr>
          <p:cNvPr id="26640" name="Frihåndsform 179"/>
          <p:cNvSpPr>
            <a:spLocks/>
          </p:cNvSpPr>
          <p:nvPr/>
        </p:nvSpPr>
        <p:spPr bwMode="auto">
          <a:xfrm>
            <a:off x="1568450" y="5872163"/>
            <a:ext cx="1676400" cy="546100"/>
          </a:xfrm>
          <a:custGeom>
            <a:avLst/>
            <a:gdLst>
              <a:gd name="T0" fmla="*/ 0 w 1676400"/>
              <a:gd name="T1" fmla="*/ 1206503 h 466165"/>
              <a:gd name="T2" fmla="*/ 1676400 w 1676400"/>
              <a:gd name="T3" fmla="*/ 1206503 h 466165"/>
              <a:gd name="T4" fmla="*/ 1676400 w 1676400"/>
              <a:gd name="T5" fmla="*/ 0 h 466165"/>
              <a:gd name="T6" fmla="*/ 0 60000 65536"/>
              <a:gd name="T7" fmla="*/ 0 60000 65536"/>
              <a:gd name="T8" fmla="*/ 0 60000 65536"/>
              <a:gd name="T9" fmla="*/ 0 w 1676400"/>
              <a:gd name="T10" fmla="*/ 0 h 466165"/>
              <a:gd name="T11" fmla="*/ 1676400 w 1676400"/>
              <a:gd name="T12" fmla="*/ 466165 h 466165"/>
            </a:gdLst>
            <a:ahLst/>
            <a:cxnLst>
              <a:cxn ang="T6">
                <a:pos x="T0" y="T1"/>
              </a:cxn>
              <a:cxn ang="T7">
                <a:pos x="T2" y="T3"/>
              </a:cxn>
              <a:cxn ang="T8">
                <a:pos x="T4" y="T5"/>
              </a:cxn>
            </a:cxnLst>
            <a:rect l="T9" t="T10" r="T11" b="T12"/>
            <a:pathLst>
              <a:path w="1676400" h="466165">
                <a:moveTo>
                  <a:pt x="0" y="466165"/>
                </a:moveTo>
                <a:lnTo>
                  <a:pt x="1676400" y="466165"/>
                </a:lnTo>
                <a:lnTo>
                  <a:pt x="1676400" y="0"/>
                </a:lnTo>
              </a:path>
            </a:pathLst>
          </a:custGeom>
          <a:noFill/>
          <a:ln w="19050" cap="flat" cmpd="sng" algn="ctr">
            <a:solidFill>
              <a:schemeClr val="tx1"/>
            </a:solidFill>
            <a:prstDash val="solid"/>
            <a:round/>
            <a:headEnd type="none" w="med" len="med"/>
            <a:tailEnd type="arrow" w="med" len="med"/>
          </a:ln>
        </p:spPr>
        <p:txBody>
          <a:bodyPr/>
          <a:lstStyle/>
          <a:p>
            <a:endParaRPr lang="nb-NO"/>
          </a:p>
        </p:txBody>
      </p:sp>
      <p:pic>
        <p:nvPicPr>
          <p:cNvPr id="118" name="Picture 4"/>
          <p:cNvPicPr>
            <a:picLocks noChangeAspect="1" noChangeArrowheads="1"/>
          </p:cNvPicPr>
          <p:nvPr/>
        </p:nvPicPr>
        <p:blipFill>
          <a:blip r:embed="rId2" cstate="print"/>
          <a:srcRect l="12299" t="15596" r="12669" b="11801"/>
          <a:stretch>
            <a:fillRect/>
          </a:stretch>
        </p:blipFill>
        <p:spPr bwMode="auto">
          <a:xfrm>
            <a:off x="3516313" y="1401763"/>
            <a:ext cx="2665412" cy="47672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2000"/>
                                        <p:tgtEl>
                                          <p:spTgt spid="1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5182" name="Picture 14" descr="http://www.scientificamerican.com/media/inline/touch-screens-redefine-the-market_1.jpg">
            <a:hlinkClick r:id="rId3"/>
          </p:cNvPr>
          <p:cNvPicPr>
            <a:picLocks noChangeAspect="1" noChangeArrowheads="1"/>
          </p:cNvPicPr>
          <p:nvPr/>
        </p:nvPicPr>
        <p:blipFill>
          <a:blip r:embed="rId4" cstate="print"/>
          <a:srcRect t="14018" b="14922"/>
          <a:stretch>
            <a:fillRect/>
          </a:stretch>
        </p:blipFill>
        <p:spPr bwMode="auto">
          <a:xfrm>
            <a:off x="6986588" y="5084763"/>
            <a:ext cx="1892300" cy="1344612"/>
          </a:xfrm>
          <a:prstGeom prst="rect">
            <a:avLst/>
          </a:prstGeom>
          <a:noFill/>
          <a:ln w="9525">
            <a:noFill/>
            <a:miter lim="800000"/>
            <a:headEnd/>
            <a:tailEnd/>
          </a:ln>
        </p:spPr>
      </p:pic>
      <p:sp>
        <p:nvSpPr>
          <p:cNvPr id="27651" name="Tittel 1"/>
          <p:cNvSpPr>
            <a:spLocks noGrp="1"/>
          </p:cNvSpPr>
          <p:nvPr>
            <p:ph type="title"/>
          </p:nvPr>
        </p:nvSpPr>
        <p:spPr>
          <a:xfrm rot="16200000">
            <a:off x="-2146300" y="2835274"/>
            <a:ext cx="6392863" cy="1141414"/>
          </a:xfrm>
        </p:spPr>
        <p:txBody>
          <a:bodyPr>
            <a:normAutofit/>
          </a:bodyPr>
          <a:lstStyle/>
          <a:p>
            <a:pPr algn="ctr"/>
            <a:r>
              <a:rPr lang="nb-NO" sz="2800" smtClean="0"/>
              <a:t>Hva brukes mikrokontrollere til?</a:t>
            </a:r>
          </a:p>
        </p:txBody>
      </p:sp>
      <p:sp>
        <p:nvSpPr>
          <p:cNvPr id="5" name="TekstSylinder 4"/>
          <p:cNvSpPr txBox="1">
            <a:spLocks noChangeArrowheads="1"/>
          </p:cNvSpPr>
          <p:nvPr/>
        </p:nvSpPr>
        <p:spPr bwMode="auto">
          <a:xfrm>
            <a:off x="1371600" y="223838"/>
            <a:ext cx="2863850" cy="6464300"/>
          </a:xfrm>
          <a:prstGeom prst="rect">
            <a:avLst/>
          </a:prstGeom>
          <a:noFill/>
          <a:ln w="9525">
            <a:noFill/>
            <a:miter lim="800000"/>
            <a:headEnd/>
            <a:tailEnd/>
          </a:ln>
        </p:spPr>
        <p:txBody>
          <a:bodyPr>
            <a:spAutoFit/>
          </a:bodyPr>
          <a:lstStyle/>
          <a:p>
            <a:pPr marL="246063" indent="-317500"/>
            <a:r>
              <a:rPr lang="nb-NO" sz="1800" b="1">
                <a:solidFill>
                  <a:schemeClr val="tx1"/>
                </a:solidFill>
              </a:rPr>
              <a:t>Kjøkken:</a:t>
            </a:r>
          </a:p>
          <a:p>
            <a:pPr marL="246063" indent="-317500">
              <a:buFont typeface="Arial" pitchFamily="34" charset="0"/>
              <a:buChar char="•"/>
            </a:pPr>
            <a:r>
              <a:rPr lang="nb-NO" sz="1800">
                <a:solidFill>
                  <a:schemeClr val="tx1"/>
                </a:solidFill>
              </a:rPr>
              <a:t>Mikrobølgeovnen</a:t>
            </a:r>
          </a:p>
          <a:p>
            <a:pPr marL="246063" indent="-317500">
              <a:buFont typeface="Arial" pitchFamily="34" charset="0"/>
              <a:buChar char="•"/>
            </a:pPr>
            <a:r>
              <a:rPr lang="nb-NO" sz="1800">
                <a:solidFill>
                  <a:schemeClr val="tx1"/>
                </a:solidFill>
              </a:rPr>
              <a:t>Komfyr, oppvaskmask.</a:t>
            </a:r>
          </a:p>
          <a:p>
            <a:pPr marL="246063" indent="-317500">
              <a:buFont typeface="Arial" pitchFamily="34" charset="0"/>
              <a:buChar char="•"/>
            </a:pPr>
            <a:r>
              <a:rPr lang="nb-NO" sz="1800">
                <a:solidFill>
                  <a:schemeClr val="tx1"/>
                </a:solidFill>
              </a:rPr>
              <a:t>Styring av lys</a:t>
            </a:r>
          </a:p>
          <a:p>
            <a:pPr marL="246063" indent="-317500">
              <a:buFont typeface="Arial" pitchFamily="34" charset="0"/>
              <a:buChar char="•"/>
            </a:pPr>
            <a:r>
              <a:rPr lang="nb-NO" sz="1800">
                <a:solidFill>
                  <a:schemeClr val="tx1"/>
                </a:solidFill>
              </a:rPr>
              <a:t>Kjøkkenmaskiner</a:t>
            </a:r>
            <a:br>
              <a:rPr lang="nb-NO" sz="1800">
                <a:solidFill>
                  <a:schemeClr val="tx1"/>
                </a:solidFill>
              </a:rPr>
            </a:br>
            <a:r>
              <a:rPr lang="nb-NO" sz="1800">
                <a:solidFill>
                  <a:schemeClr val="tx1"/>
                </a:solidFill>
              </a:rPr>
              <a:t>…</a:t>
            </a:r>
          </a:p>
          <a:p>
            <a:pPr marL="246063" indent="-317500"/>
            <a:r>
              <a:rPr lang="nb-NO" sz="1800" b="1">
                <a:solidFill>
                  <a:schemeClr val="tx1"/>
                </a:solidFill>
              </a:rPr>
              <a:t>Stue, fritidsrom:</a:t>
            </a:r>
          </a:p>
          <a:p>
            <a:pPr marL="246063" indent="-317500">
              <a:buFont typeface="Arial" pitchFamily="34" charset="0"/>
              <a:buChar char="•"/>
            </a:pPr>
            <a:r>
              <a:rPr lang="nb-NO" sz="1800">
                <a:solidFill>
                  <a:schemeClr val="tx1"/>
                </a:solidFill>
              </a:rPr>
              <a:t>TV, radio, video, DVD</a:t>
            </a:r>
          </a:p>
          <a:p>
            <a:pPr marL="246063" indent="-317500">
              <a:buFont typeface="Arial" pitchFamily="34" charset="0"/>
              <a:buChar char="•"/>
            </a:pPr>
            <a:r>
              <a:rPr lang="nb-NO" sz="1800">
                <a:solidFill>
                  <a:schemeClr val="tx1"/>
                </a:solidFill>
              </a:rPr>
              <a:t>Playstation</a:t>
            </a:r>
          </a:p>
          <a:p>
            <a:pPr marL="246063" indent="-317500">
              <a:buFont typeface="Arial" pitchFamily="34" charset="0"/>
              <a:buChar char="•"/>
            </a:pPr>
            <a:r>
              <a:rPr lang="nb-NO" sz="1800">
                <a:solidFill>
                  <a:schemeClr val="tx1"/>
                </a:solidFill>
              </a:rPr>
              <a:t>Stereoanlegg</a:t>
            </a:r>
          </a:p>
          <a:p>
            <a:pPr marL="246063" indent="-317500">
              <a:buFont typeface="Arial" pitchFamily="34" charset="0"/>
              <a:buChar char="•"/>
            </a:pPr>
            <a:r>
              <a:rPr lang="nb-NO" sz="1800">
                <a:solidFill>
                  <a:schemeClr val="tx1"/>
                </a:solidFill>
              </a:rPr>
              <a:t>Fjernkontroller</a:t>
            </a:r>
          </a:p>
          <a:p>
            <a:pPr marL="246063" indent="-317500">
              <a:buFont typeface="Arial" pitchFamily="34" charset="0"/>
              <a:buChar char="•"/>
            </a:pPr>
            <a:r>
              <a:rPr lang="nb-NO" sz="1800">
                <a:solidFill>
                  <a:schemeClr val="tx1"/>
                </a:solidFill>
              </a:rPr>
              <a:t>Oppvarming</a:t>
            </a:r>
          </a:p>
          <a:p>
            <a:pPr marL="246063" indent="-317500">
              <a:buFont typeface="Arial" pitchFamily="34" charset="0"/>
              <a:buChar char="•"/>
            </a:pPr>
            <a:r>
              <a:rPr lang="nb-NO" sz="1800">
                <a:solidFill>
                  <a:schemeClr val="tx1"/>
                </a:solidFill>
              </a:rPr>
              <a:t>Lysdemping</a:t>
            </a:r>
          </a:p>
          <a:p>
            <a:pPr marL="246063" indent="-317500">
              <a:buFont typeface="Arial" pitchFamily="34" charset="0"/>
              <a:buChar char="•"/>
            </a:pPr>
            <a:r>
              <a:rPr lang="nb-NO" sz="1800">
                <a:solidFill>
                  <a:schemeClr val="tx1"/>
                </a:solidFill>
              </a:rPr>
              <a:t>Telefon, mobil, trådløs</a:t>
            </a:r>
          </a:p>
          <a:p>
            <a:pPr marL="246063" indent="-317500">
              <a:buFont typeface="Arial" pitchFamily="34" charset="0"/>
              <a:buChar char="•"/>
            </a:pPr>
            <a:r>
              <a:rPr lang="nb-NO" sz="1800">
                <a:solidFill>
                  <a:schemeClr val="tx1"/>
                </a:solidFill>
              </a:rPr>
              <a:t>…</a:t>
            </a:r>
          </a:p>
          <a:p>
            <a:pPr marL="246063" indent="-317500"/>
            <a:r>
              <a:rPr lang="nb-NO" sz="1800" b="1">
                <a:solidFill>
                  <a:schemeClr val="tx1"/>
                </a:solidFill>
              </a:rPr>
              <a:t>Bad, vaskerom:</a:t>
            </a:r>
          </a:p>
          <a:p>
            <a:pPr marL="246063" indent="-317500">
              <a:buFont typeface="Arial" pitchFamily="34" charset="0"/>
              <a:buChar char="•"/>
            </a:pPr>
            <a:r>
              <a:rPr lang="nb-NO" sz="1800">
                <a:solidFill>
                  <a:schemeClr val="tx1"/>
                </a:solidFill>
              </a:rPr>
              <a:t>Vaskemaskin</a:t>
            </a:r>
          </a:p>
          <a:p>
            <a:pPr marL="246063" indent="-317500">
              <a:buFont typeface="Arial" pitchFamily="34" charset="0"/>
              <a:buChar char="•"/>
            </a:pPr>
            <a:r>
              <a:rPr lang="nb-NO" sz="1800">
                <a:solidFill>
                  <a:schemeClr val="tx1"/>
                </a:solidFill>
              </a:rPr>
              <a:t>Varmtvannstank</a:t>
            </a:r>
          </a:p>
          <a:p>
            <a:pPr marL="246063" indent="-317500">
              <a:buFont typeface="Arial" pitchFamily="34" charset="0"/>
              <a:buChar char="•"/>
            </a:pPr>
            <a:r>
              <a:rPr lang="nb-NO" sz="1800">
                <a:solidFill>
                  <a:schemeClr val="tx1"/>
                </a:solidFill>
              </a:rPr>
              <a:t>…</a:t>
            </a:r>
          </a:p>
          <a:p>
            <a:pPr marL="246063" indent="-317500"/>
            <a:r>
              <a:rPr lang="nb-NO" sz="1800" b="1">
                <a:solidFill>
                  <a:schemeClr val="tx1"/>
                </a:solidFill>
              </a:rPr>
              <a:t>Soverom, garasje:</a:t>
            </a:r>
          </a:p>
          <a:p>
            <a:pPr marL="246063" indent="-317500">
              <a:buFont typeface="Arial" pitchFamily="34" charset="0"/>
              <a:buChar char="•"/>
            </a:pPr>
            <a:r>
              <a:rPr lang="nb-NO" sz="1800">
                <a:solidFill>
                  <a:schemeClr val="tx1"/>
                </a:solidFill>
              </a:rPr>
              <a:t>Klokke, vekker</a:t>
            </a:r>
          </a:p>
          <a:p>
            <a:pPr marL="246063" indent="-317500">
              <a:buFont typeface="Arial" pitchFamily="34" charset="0"/>
              <a:buChar char="•"/>
            </a:pPr>
            <a:r>
              <a:rPr lang="nb-NO" sz="1800">
                <a:solidFill>
                  <a:schemeClr val="tx1"/>
                </a:solidFill>
              </a:rPr>
              <a:t>Garasjeåpner</a:t>
            </a:r>
          </a:p>
          <a:p>
            <a:pPr marL="246063" indent="-317500">
              <a:buFont typeface="Arial" pitchFamily="34" charset="0"/>
              <a:buChar char="•"/>
            </a:pPr>
            <a:r>
              <a:rPr lang="nb-NO" sz="1800">
                <a:solidFill>
                  <a:schemeClr val="tx1"/>
                </a:solidFill>
              </a:rPr>
              <a:t>…</a:t>
            </a:r>
          </a:p>
        </p:txBody>
      </p:sp>
      <p:pic>
        <p:nvPicPr>
          <p:cNvPr id="135170" name="Picture 2" descr="Oppvaskmaskin"/>
          <p:cNvPicPr>
            <a:picLocks noChangeAspect="1" noChangeArrowheads="1"/>
          </p:cNvPicPr>
          <p:nvPr/>
        </p:nvPicPr>
        <p:blipFill>
          <a:blip r:embed="rId5" cstate="print"/>
          <a:srcRect/>
          <a:stretch>
            <a:fillRect/>
          </a:stretch>
        </p:blipFill>
        <p:spPr bwMode="auto">
          <a:xfrm>
            <a:off x="7053263" y="311150"/>
            <a:ext cx="1911350" cy="1262063"/>
          </a:xfrm>
          <a:prstGeom prst="rect">
            <a:avLst/>
          </a:prstGeom>
          <a:noFill/>
          <a:ln w="9525">
            <a:noFill/>
            <a:miter lim="800000"/>
            <a:headEnd/>
            <a:tailEnd/>
          </a:ln>
        </p:spPr>
      </p:pic>
      <p:pic>
        <p:nvPicPr>
          <p:cNvPr id="135172" name="Picture 4" descr="http://www.homestore.no/upload_dir/shop/CS19-stor.wm.jpg"/>
          <p:cNvPicPr>
            <a:picLocks noChangeAspect="1" noChangeArrowheads="1"/>
          </p:cNvPicPr>
          <p:nvPr/>
        </p:nvPicPr>
        <p:blipFill>
          <a:blip r:embed="rId6" cstate="print"/>
          <a:srcRect b="61275"/>
          <a:stretch>
            <a:fillRect/>
          </a:stretch>
        </p:blipFill>
        <p:spPr bwMode="auto">
          <a:xfrm>
            <a:off x="4298950" y="314325"/>
            <a:ext cx="2667000" cy="1266825"/>
          </a:xfrm>
          <a:prstGeom prst="rect">
            <a:avLst/>
          </a:prstGeom>
          <a:noFill/>
          <a:ln w="9525">
            <a:noFill/>
            <a:miter lim="800000"/>
            <a:headEnd/>
            <a:tailEnd/>
          </a:ln>
        </p:spPr>
      </p:pic>
      <p:pic>
        <p:nvPicPr>
          <p:cNvPr id="135174" name="Picture 6" descr="http://brain.pan.e-merchant.com/6/0/00443106/l_00443106.jpg">
            <a:hlinkClick r:id="rId7"/>
          </p:cNvPr>
          <p:cNvPicPr>
            <a:picLocks noChangeAspect="1" noChangeArrowheads="1"/>
          </p:cNvPicPr>
          <p:nvPr/>
        </p:nvPicPr>
        <p:blipFill>
          <a:blip r:embed="rId8" cstate="print"/>
          <a:srcRect/>
          <a:stretch>
            <a:fillRect/>
          </a:stretch>
        </p:blipFill>
        <p:spPr bwMode="auto">
          <a:xfrm>
            <a:off x="6973888" y="1800225"/>
            <a:ext cx="1987550" cy="1763713"/>
          </a:xfrm>
          <a:prstGeom prst="rect">
            <a:avLst/>
          </a:prstGeom>
          <a:noFill/>
          <a:ln w="9525">
            <a:noFill/>
            <a:miter lim="800000"/>
            <a:headEnd/>
            <a:tailEnd/>
          </a:ln>
        </p:spPr>
      </p:pic>
      <p:pic>
        <p:nvPicPr>
          <p:cNvPr id="135176" name="Picture 8" descr="http://www.gorenje.no/imagelib/products-magnified/0cb91ef3e8a4535ce183e2476fe01e3a_87957_fp.jpg"/>
          <p:cNvPicPr>
            <a:picLocks noChangeAspect="1" noChangeArrowheads="1"/>
          </p:cNvPicPr>
          <p:nvPr/>
        </p:nvPicPr>
        <p:blipFill>
          <a:blip r:embed="rId9" cstate="print"/>
          <a:srcRect l="14143" r="3960" b="58342"/>
          <a:stretch>
            <a:fillRect/>
          </a:stretch>
        </p:blipFill>
        <p:spPr bwMode="auto">
          <a:xfrm>
            <a:off x="4410075" y="1735138"/>
            <a:ext cx="2354263" cy="1560512"/>
          </a:xfrm>
          <a:prstGeom prst="rect">
            <a:avLst/>
          </a:prstGeom>
          <a:noFill/>
          <a:ln w="9525">
            <a:noFill/>
            <a:miter lim="800000"/>
            <a:headEnd/>
            <a:tailEnd/>
          </a:ln>
        </p:spPr>
      </p:pic>
      <p:pic>
        <p:nvPicPr>
          <p:cNvPr id="135178" name="Picture 10" descr="http://www.idg.no/multimedia/archive/00042/WD_TV_Live_42162a.jpg">
            <a:hlinkClick r:id="rId10"/>
          </p:cNvPr>
          <p:cNvPicPr>
            <a:picLocks noChangeAspect="1" noChangeArrowheads="1"/>
          </p:cNvPicPr>
          <p:nvPr/>
        </p:nvPicPr>
        <p:blipFill>
          <a:blip r:embed="rId11" cstate="print"/>
          <a:srcRect/>
          <a:stretch>
            <a:fillRect/>
          </a:stretch>
        </p:blipFill>
        <p:spPr bwMode="auto">
          <a:xfrm>
            <a:off x="6986588" y="3656013"/>
            <a:ext cx="1941512" cy="1395412"/>
          </a:xfrm>
          <a:prstGeom prst="rect">
            <a:avLst/>
          </a:prstGeom>
          <a:noFill/>
          <a:ln w="9525">
            <a:noFill/>
            <a:miter lim="800000"/>
            <a:headEnd/>
            <a:tailEnd/>
          </a:ln>
        </p:spPr>
      </p:pic>
      <p:pic>
        <p:nvPicPr>
          <p:cNvPr id="135180" name="Picture 12" descr="http://www.arngren.net/TV-watch.estor.jpg">
            <a:hlinkClick r:id="rId12"/>
          </p:cNvPr>
          <p:cNvPicPr>
            <a:picLocks noChangeAspect="1" noChangeArrowheads="1"/>
          </p:cNvPicPr>
          <p:nvPr/>
        </p:nvPicPr>
        <p:blipFill>
          <a:blip r:embed="rId13" cstate="print"/>
          <a:srcRect/>
          <a:stretch>
            <a:fillRect/>
          </a:stretch>
        </p:blipFill>
        <p:spPr bwMode="auto">
          <a:xfrm>
            <a:off x="4211638" y="3384550"/>
            <a:ext cx="1492250" cy="1531938"/>
          </a:xfrm>
          <a:prstGeom prst="rect">
            <a:avLst/>
          </a:prstGeom>
          <a:noFill/>
          <a:ln w="9525">
            <a:noFill/>
            <a:miter lim="800000"/>
            <a:headEnd/>
            <a:tailEnd/>
          </a:ln>
        </p:spPr>
      </p:pic>
      <p:pic>
        <p:nvPicPr>
          <p:cNvPr id="135184" name="Picture 16" descr="http://www.biltema.no/ProductImages/44/large/44-3030_l.jpg">
            <a:hlinkClick r:id="rId14"/>
          </p:cNvPr>
          <p:cNvPicPr>
            <a:picLocks noChangeAspect="1" noChangeArrowheads="1"/>
          </p:cNvPicPr>
          <p:nvPr/>
        </p:nvPicPr>
        <p:blipFill>
          <a:blip r:embed="rId15" cstate="print"/>
          <a:srcRect/>
          <a:stretch>
            <a:fillRect/>
          </a:stretch>
        </p:blipFill>
        <p:spPr bwMode="auto">
          <a:xfrm>
            <a:off x="4278313" y="4960938"/>
            <a:ext cx="2501900" cy="1673225"/>
          </a:xfrm>
          <a:prstGeom prst="rect">
            <a:avLst/>
          </a:prstGeom>
          <a:noFill/>
          <a:ln w="9525">
            <a:noFill/>
            <a:miter lim="800000"/>
            <a:headEnd/>
            <a:tailEnd/>
          </a:ln>
        </p:spPr>
      </p:pic>
      <p:pic>
        <p:nvPicPr>
          <p:cNvPr id="135186" name="Picture 18" descr="http://3.bp.blogspot.com/-UBy3dbXBLv4/Tb8PmEIEqaI/AAAAAAAAABE/ZphXk7UQ0FE/s200/Sansae200_screenon_earphone.jpg">
            <a:hlinkClick r:id="rId16"/>
          </p:cNvPr>
          <p:cNvPicPr>
            <a:picLocks noChangeAspect="1" noChangeArrowheads="1"/>
          </p:cNvPicPr>
          <p:nvPr/>
        </p:nvPicPr>
        <p:blipFill>
          <a:blip r:embed="rId17" cstate="print"/>
          <a:srcRect l="11211" r="9091" b="5811"/>
          <a:stretch>
            <a:fillRect/>
          </a:stretch>
        </p:blipFill>
        <p:spPr bwMode="auto">
          <a:xfrm>
            <a:off x="5676900" y="3451225"/>
            <a:ext cx="1181100" cy="1397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172"/>
                                        </p:tgtEl>
                                        <p:attrNameLst>
                                          <p:attrName>style.visibility</p:attrName>
                                        </p:attrNameLst>
                                      </p:cBhvr>
                                      <p:to>
                                        <p:strVal val="visible"/>
                                      </p:to>
                                    </p:set>
                                    <p:animEffect transition="in" filter="fade">
                                      <p:cBhvr>
                                        <p:cTn id="7" dur="2000"/>
                                        <p:tgtEl>
                                          <p:spTgt spid="13517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5170"/>
                                        </p:tgtEl>
                                        <p:attrNameLst>
                                          <p:attrName>style.visibility</p:attrName>
                                        </p:attrNameLst>
                                      </p:cBhvr>
                                      <p:to>
                                        <p:strVal val="visible"/>
                                      </p:to>
                                    </p:set>
                                    <p:animEffect transition="in" filter="fade">
                                      <p:cBhvr>
                                        <p:cTn id="11" dur="1000"/>
                                        <p:tgtEl>
                                          <p:spTgt spid="13517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35176"/>
                                        </p:tgtEl>
                                        <p:attrNameLst>
                                          <p:attrName>style.visibility</p:attrName>
                                        </p:attrNameLst>
                                      </p:cBhvr>
                                      <p:to>
                                        <p:strVal val="visible"/>
                                      </p:to>
                                    </p:set>
                                    <p:animEffect transition="in" filter="fade">
                                      <p:cBhvr>
                                        <p:cTn id="15" dur="1000"/>
                                        <p:tgtEl>
                                          <p:spTgt spid="135176"/>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135174"/>
                                        </p:tgtEl>
                                        <p:attrNameLst>
                                          <p:attrName>style.visibility</p:attrName>
                                        </p:attrNameLst>
                                      </p:cBhvr>
                                      <p:to>
                                        <p:strVal val="visible"/>
                                      </p:to>
                                    </p:set>
                                    <p:animEffect transition="in" filter="fade">
                                      <p:cBhvr>
                                        <p:cTn id="19" dur="1000"/>
                                        <p:tgtEl>
                                          <p:spTgt spid="135174"/>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35180"/>
                                        </p:tgtEl>
                                        <p:attrNameLst>
                                          <p:attrName>style.visibility</p:attrName>
                                        </p:attrNameLst>
                                      </p:cBhvr>
                                      <p:to>
                                        <p:strVal val="visible"/>
                                      </p:to>
                                    </p:set>
                                    <p:animEffect transition="in" filter="fade">
                                      <p:cBhvr>
                                        <p:cTn id="23" dur="1000"/>
                                        <p:tgtEl>
                                          <p:spTgt spid="135180"/>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135186"/>
                                        </p:tgtEl>
                                        <p:attrNameLst>
                                          <p:attrName>style.visibility</p:attrName>
                                        </p:attrNameLst>
                                      </p:cBhvr>
                                      <p:to>
                                        <p:strVal val="visible"/>
                                      </p:to>
                                    </p:set>
                                    <p:animEffect transition="in" filter="fade">
                                      <p:cBhvr>
                                        <p:cTn id="27" dur="1000"/>
                                        <p:tgtEl>
                                          <p:spTgt spid="135186"/>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135178"/>
                                        </p:tgtEl>
                                        <p:attrNameLst>
                                          <p:attrName>style.visibility</p:attrName>
                                        </p:attrNameLst>
                                      </p:cBhvr>
                                      <p:to>
                                        <p:strVal val="visible"/>
                                      </p:to>
                                    </p:set>
                                    <p:animEffect transition="in" filter="fade">
                                      <p:cBhvr>
                                        <p:cTn id="31" dur="1000"/>
                                        <p:tgtEl>
                                          <p:spTgt spid="135178"/>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135184"/>
                                        </p:tgtEl>
                                        <p:attrNameLst>
                                          <p:attrName>style.visibility</p:attrName>
                                        </p:attrNameLst>
                                      </p:cBhvr>
                                      <p:to>
                                        <p:strVal val="visible"/>
                                      </p:to>
                                    </p:set>
                                    <p:animEffect transition="in" filter="fade">
                                      <p:cBhvr>
                                        <p:cTn id="35" dur="1000"/>
                                        <p:tgtEl>
                                          <p:spTgt spid="135184"/>
                                        </p:tgtEl>
                                      </p:cBhvr>
                                    </p:animEffect>
                                  </p:childTnLst>
                                </p:cTn>
                              </p:par>
                            </p:childTnLst>
                          </p:cTn>
                        </p:par>
                        <p:par>
                          <p:cTn id="36" fill="hold">
                            <p:stCondLst>
                              <p:cond delay="9000"/>
                            </p:stCondLst>
                            <p:childTnLst>
                              <p:par>
                                <p:cTn id="37" presetID="10" presetClass="entr" presetSubtype="0" fill="hold" nodeType="afterEffect">
                                  <p:stCondLst>
                                    <p:cond delay="0"/>
                                  </p:stCondLst>
                                  <p:childTnLst>
                                    <p:set>
                                      <p:cBhvr>
                                        <p:cTn id="38" dur="1" fill="hold">
                                          <p:stCondLst>
                                            <p:cond delay="0"/>
                                          </p:stCondLst>
                                        </p:cTn>
                                        <p:tgtEl>
                                          <p:spTgt spid="135182"/>
                                        </p:tgtEl>
                                        <p:attrNameLst>
                                          <p:attrName>style.visibility</p:attrName>
                                        </p:attrNameLst>
                                      </p:cBhvr>
                                      <p:to>
                                        <p:strVal val="visible"/>
                                      </p:to>
                                    </p:set>
                                    <p:animEffect transition="in" filter="fade">
                                      <p:cBhvr>
                                        <p:cTn id="39" dur="1000"/>
                                        <p:tgtEl>
                                          <p:spTgt spid="13518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1" end="1"/>
                                            </p:txEl>
                                          </p:spTgt>
                                        </p:tgtEl>
                                        <p:attrNameLst>
                                          <p:attrName>style.visibility</p:attrName>
                                        </p:attrNameLst>
                                      </p:cBhvr>
                                      <p:to>
                                        <p:strVal val="visible"/>
                                      </p:to>
                                    </p:set>
                                    <p:animEffect transition="in" filter="fade">
                                      <p:cBhvr>
                                        <p:cTn id="44" dur="2000"/>
                                        <p:tgtEl>
                                          <p:spTgt spid="5">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fade">
                                      <p:cBhvr>
                                        <p:cTn id="47" dur="2000"/>
                                        <p:tgtEl>
                                          <p:spTgt spid="5">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fade">
                                      <p:cBhvr>
                                        <p:cTn id="50" dur="2000"/>
                                        <p:tgtEl>
                                          <p:spTgt spid="5">
                                            <p:txEl>
                                              <p:pRg st="3" end="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5">
                                            <p:txEl>
                                              <p:pRg st="4" end="4"/>
                                            </p:txEl>
                                          </p:spTgt>
                                        </p:tgtEl>
                                        <p:attrNameLst>
                                          <p:attrName>style.visibility</p:attrName>
                                        </p:attrNameLst>
                                      </p:cBhvr>
                                      <p:to>
                                        <p:strVal val="visible"/>
                                      </p:to>
                                    </p:set>
                                    <p:animEffect transition="in" filter="fade">
                                      <p:cBhvr>
                                        <p:cTn id="53" dur="2000"/>
                                        <p:tgtEl>
                                          <p:spTgt spid="5">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6" end="6"/>
                                            </p:txEl>
                                          </p:spTgt>
                                        </p:tgtEl>
                                        <p:attrNameLst>
                                          <p:attrName>style.visibility</p:attrName>
                                        </p:attrNameLst>
                                      </p:cBhvr>
                                      <p:to>
                                        <p:strVal val="visible"/>
                                      </p:to>
                                    </p:set>
                                    <p:animEffect transition="in" filter="fade">
                                      <p:cBhvr>
                                        <p:cTn id="58" dur="2000"/>
                                        <p:tgtEl>
                                          <p:spTgt spid="5">
                                            <p:txEl>
                                              <p:pRg st="6" end="6"/>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Effect transition="in" filter="fade">
                                      <p:cBhvr>
                                        <p:cTn id="61" dur="2000"/>
                                        <p:tgtEl>
                                          <p:spTgt spid="5">
                                            <p:txEl>
                                              <p:pRg st="7" end="7"/>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5">
                                            <p:txEl>
                                              <p:pRg st="8" end="8"/>
                                            </p:txEl>
                                          </p:spTgt>
                                        </p:tgtEl>
                                        <p:attrNameLst>
                                          <p:attrName>style.visibility</p:attrName>
                                        </p:attrNameLst>
                                      </p:cBhvr>
                                      <p:to>
                                        <p:strVal val="visible"/>
                                      </p:to>
                                    </p:set>
                                    <p:animEffect transition="in" filter="fade">
                                      <p:cBhvr>
                                        <p:cTn id="64" dur="2000"/>
                                        <p:tgtEl>
                                          <p:spTgt spid="5">
                                            <p:txEl>
                                              <p:pRg st="8" end="8"/>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5">
                                            <p:txEl>
                                              <p:pRg st="9" end="9"/>
                                            </p:txEl>
                                          </p:spTgt>
                                        </p:tgtEl>
                                        <p:attrNameLst>
                                          <p:attrName>style.visibility</p:attrName>
                                        </p:attrNameLst>
                                      </p:cBhvr>
                                      <p:to>
                                        <p:strVal val="visible"/>
                                      </p:to>
                                    </p:set>
                                    <p:animEffect transition="in" filter="fade">
                                      <p:cBhvr>
                                        <p:cTn id="67" dur="2000"/>
                                        <p:tgtEl>
                                          <p:spTgt spid="5">
                                            <p:txEl>
                                              <p:pRg st="9" end="9"/>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5">
                                            <p:txEl>
                                              <p:pRg st="10" end="10"/>
                                            </p:txEl>
                                          </p:spTgt>
                                        </p:tgtEl>
                                        <p:attrNameLst>
                                          <p:attrName>style.visibility</p:attrName>
                                        </p:attrNameLst>
                                      </p:cBhvr>
                                      <p:to>
                                        <p:strVal val="visible"/>
                                      </p:to>
                                    </p:set>
                                    <p:animEffect transition="in" filter="fade">
                                      <p:cBhvr>
                                        <p:cTn id="70" dur="2000"/>
                                        <p:tgtEl>
                                          <p:spTgt spid="5">
                                            <p:txEl>
                                              <p:pRg st="10" end="10"/>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5">
                                            <p:txEl>
                                              <p:pRg st="11" end="11"/>
                                            </p:txEl>
                                          </p:spTgt>
                                        </p:tgtEl>
                                        <p:attrNameLst>
                                          <p:attrName>style.visibility</p:attrName>
                                        </p:attrNameLst>
                                      </p:cBhvr>
                                      <p:to>
                                        <p:strVal val="visible"/>
                                      </p:to>
                                    </p:set>
                                    <p:animEffect transition="in" filter="fade">
                                      <p:cBhvr>
                                        <p:cTn id="73" dur="2000"/>
                                        <p:tgtEl>
                                          <p:spTgt spid="5">
                                            <p:txEl>
                                              <p:pRg st="11" end="11"/>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5">
                                            <p:txEl>
                                              <p:pRg st="12" end="12"/>
                                            </p:txEl>
                                          </p:spTgt>
                                        </p:tgtEl>
                                        <p:attrNameLst>
                                          <p:attrName>style.visibility</p:attrName>
                                        </p:attrNameLst>
                                      </p:cBhvr>
                                      <p:to>
                                        <p:strVal val="visible"/>
                                      </p:to>
                                    </p:set>
                                    <p:animEffect transition="in" filter="fade">
                                      <p:cBhvr>
                                        <p:cTn id="76" dur="2000"/>
                                        <p:tgtEl>
                                          <p:spTgt spid="5">
                                            <p:txEl>
                                              <p:pRg st="12" end="12"/>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5">
                                            <p:txEl>
                                              <p:pRg st="13" end="13"/>
                                            </p:txEl>
                                          </p:spTgt>
                                        </p:tgtEl>
                                        <p:attrNameLst>
                                          <p:attrName>style.visibility</p:attrName>
                                        </p:attrNameLst>
                                      </p:cBhvr>
                                      <p:to>
                                        <p:strVal val="visible"/>
                                      </p:to>
                                    </p:set>
                                    <p:animEffect transition="in" filter="fade">
                                      <p:cBhvr>
                                        <p:cTn id="79" dur="2000"/>
                                        <p:tgtEl>
                                          <p:spTgt spid="5">
                                            <p:txEl>
                                              <p:pRg st="13" end="1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5">
                                            <p:txEl>
                                              <p:pRg st="15" end="15"/>
                                            </p:txEl>
                                          </p:spTgt>
                                        </p:tgtEl>
                                        <p:attrNameLst>
                                          <p:attrName>style.visibility</p:attrName>
                                        </p:attrNameLst>
                                      </p:cBhvr>
                                      <p:to>
                                        <p:strVal val="visible"/>
                                      </p:to>
                                    </p:set>
                                    <p:animEffect transition="in" filter="fade">
                                      <p:cBhvr>
                                        <p:cTn id="84" dur="2000"/>
                                        <p:tgtEl>
                                          <p:spTgt spid="5">
                                            <p:txEl>
                                              <p:pRg st="15" end="15"/>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5">
                                            <p:txEl>
                                              <p:pRg st="16" end="16"/>
                                            </p:txEl>
                                          </p:spTgt>
                                        </p:tgtEl>
                                        <p:attrNameLst>
                                          <p:attrName>style.visibility</p:attrName>
                                        </p:attrNameLst>
                                      </p:cBhvr>
                                      <p:to>
                                        <p:strVal val="visible"/>
                                      </p:to>
                                    </p:set>
                                    <p:animEffect transition="in" filter="fade">
                                      <p:cBhvr>
                                        <p:cTn id="87" dur="2000"/>
                                        <p:tgtEl>
                                          <p:spTgt spid="5">
                                            <p:txEl>
                                              <p:pRg st="16" end="16"/>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5">
                                            <p:txEl>
                                              <p:pRg st="17" end="17"/>
                                            </p:txEl>
                                          </p:spTgt>
                                        </p:tgtEl>
                                        <p:attrNameLst>
                                          <p:attrName>style.visibility</p:attrName>
                                        </p:attrNameLst>
                                      </p:cBhvr>
                                      <p:to>
                                        <p:strVal val="visible"/>
                                      </p:to>
                                    </p:set>
                                    <p:animEffect transition="in" filter="fade">
                                      <p:cBhvr>
                                        <p:cTn id="90" dur="2000"/>
                                        <p:tgtEl>
                                          <p:spTgt spid="5">
                                            <p:txEl>
                                              <p:pRg st="17" end="17"/>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5">
                                            <p:txEl>
                                              <p:pRg st="19" end="19"/>
                                            </p:txEl>
                                          </p:spTgt>
                                        </p:tgtEl>
                                        <p:attrNameLst>
                                          <p:attrName>style.visibility</p:attrName>
                                        </p:attrNameLst>
                                      </p:cBhvr>
                                      <p:to>
                                        <p:strVal val="visible"/>
                                      </p:to>
                                    </p:set>
                                    <p:animEffect transition="in" filter="fade">
                                      <p:cBhvr>
                                        <p:cTn id="95" dur="2000"/>
                                        <p:tgtEl>
                                          <p:spTgt spid="5">
                                            <p:txEl>
                                              <p:pRg st="19" end="19"/>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5">
                                            <p:txEl>
                                              <p:pRg st="20" end="20"/>
                                            </p:txEl>
                                          </p:spTgt>
                                        </p:tgtEl>
                                        <p:attrNameLst>
                                          <p:attrName>style.visibility</p:attrName>
                                        </p:attrNameLst>
                                      </p:cBhvr>
                                      <p:to>
                                        <p:strVal val="visible"/>
                                      </p:to>
                                    </p:set>
                                    <p:animEffect transition="in" filter="fade">
                                      <p:cBhvr>
                                        <p:cTn id="98" dur="2000"/>
                                        <p:tgtEl>
                                          <p:spTgt spid="5">
                                            <p:txEl>
                                              <p:pRg st="20" end="20"/>
                                            </p:tx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5">
                                            <p:txEl>
                                              <p:pRg st="21" end="21"/>
                                            </p:txEl>
                                          </p:spTgt>
                                        </p:tgtEl>
                                        <p:attrNameLst>
                                          <p:attrName>style.visibility</p:attrName>
                                        </p:attrNameLst>
                                      </p:cBhvr>
                                      <p:to>
                                        <p:strVal val="visible"/>
                                      </p:to>
                                    </p:set>
                                    <p:animEffect transition="in" filter="fade">
                                      <p:cBhvr>
                                        <p:cTn id="101" dur="2000"/>
                                        <p:tgtEl>
                                          <p:spTgt spid="5">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1133288" y="0"/>
            <a:ext cx="7767638" cy="1141413"/>
          </a:xfrm>
        </p:spPr>
        <p:txBody>
          <a:bodyPr/>
          <a:lstStyle/>
          <a:p>
            <a:pPr algn="ctr"/>
            <a:r>
              <a:rPr lang="nb-NO" dirty="0" smtClean="0"/>
              <a:t>Kjøp </a:t>
            </a:r>
            <a:r>
              <a:rPr lang="nb-NO" dirty="0" err="1" smtClean="0"/>
              <a:t>Arduino</a:t>
            </a:r>
            <a:r>
              <a:rPr lang="nb-NO" dirty="0" smtClean="0"/>
              <a:t> UNO</a:t>
            </a:r>
            <a:endParaRPr lang="nb-NO" dirty="0"/>
          </a:p>
        </p:txBody>
      </p:sp>
      <p:sp>
        <p:nvSpPr>
          <p:cNvPr id="3" name="Plassholder for innhold 2"/>
          <p:cNvSpPr>
            <a:spLocks noGrp="1"/>
          </p:cNvSpPr>
          <p:nvPr>
            <p:ph idx="1"/>
          </p:nvPr>
        </p:nvSpPr>
        <p:spPr>
          <a:xfrm>
            <a:off x="1079500" y="890649"/>
            <a:ext cx="7767638" cy="5402575"/>
          </a:xfrm>
        </p:spPr>
        <p:txBody>
          <a:bodyPr>
            <a:normAutofit lnSpcReduction="10000"/>
          </a:bodyPr>
          <a:lstStyle/>
          <a:p>
            <a:pPr>
              <a:lnSpc>
                <a:spcPct val="100000"/>
              </a:lnSpc>
            </a:pPr>
            <a:r>
              <a:rPr lang="nb-NO" sz="1800" b="1" dirty="0" err="1" smtClean="0"/>
              <a:t>Sparkfun</a:t>
            </a:r>
            <a:r>
              <a:rPr lang="nb-NO" sz="1800" b="1" dirty="0" smtClean="0"/>
              <a:t> (USA)</a:t>
            </a:r>
            <a:r>
              <a:rPr lang="nb-NO" sz="1800" dirty="0" smtClean="0"/>
              <a:t/>
            </a:r>
            <a:br>
              <a:rPr lang="nb-NO" sz="1800" dirty="0" smtClean="0"/>
            </a:br>
            <a:r>
              <a:rPr lang="nb-NO" sz="1800" dirty="0" err="1" smtClean="0">
                <a:solidFill>
                  <a:srgbClr val="0000FF"/>
                </a:solidFill>
              </a:rPr>
              <a:t>www.sparkfun.com</a:t>
            </a:r>
            <a:r>
              <a:rPr lang="nb-NO" sz="1800" dirty="0" smtClean="0">
                <a:solidFill>
                  <a:srgbClr val="0000FF"/>
                </a:solidFill>
              </a:rPr>
              <a:t>/ </a:t>
            </a:r>
            <a:br>
              <a:rPr lang="nb-NO" sz="1800" dirty="0" smtClean="0">
                <a:solidFill>
                  <a:srgbClr val="0000FF"/>
                </a:solidFill>
              </a:rPr>
            </a:br>
            <a:r>
              <a:rPr lang="nb-NO" sz="1800" dirty="0" smtClean="0">
                <a:solidFill>
                  <a:schemeClr val="tx1"/>
                </a:solidFill>
              </a:rPr>
              <a:t>Pris </a:t>
            </a:r>
            <a:r>
              <a:rPr lang="nb-NO" sz="1800" dirty="0" err="1" smtClean="0">
                <a:solidFill>
                  <a:schemeClr val="tx1"/>
                </a:solidFill>
              </a:rPr>
              <a:t>Arduino</a:t>
            </a:r>
            <a:r>
              <a:rPr lang="nb-NO" sz="1800" dirty="0" smtClean="0">
                <a:solidFill>
                  <a:schemeClr val="tx1"/>
                </a:solidFill>
              </a:rPr>
              <a:t> UNO:  (30$ ) 172,-  kr + frakt, MVA og toll</a:t>
            </a:r>
            <a:br>
              <a:rPr lang="nb-NO" sz="1800" dirty="0" smtClean="0">
                <a:solidFill>
                  <a:schemeClr val="tx1"/>
                </a:solidFill>
              </a:rPr>
            </a:br>
            <a:r>
              <a:rPr lang="nb-NO" sz="1800" dirty="0" smtClean="0">
                <a:solidFill>
                  <a:schemeClr val="tx1"/>
                </a:solidFill>
              </a:rPr>
              <a:t>Pris </a:t>
            </a:r>
            <a:r>
              <a:rPr lang="nb-NO" sz="1800" dirty="0" err="1" smtClean="0">
                <a:solidFill>
                  <a:schemeClr val="tx1"/>
                </a:solidFill>
              </a:rPr>
              <a:t>Sparkfun</a:t>
            </a:r>
            <a:r>
              <a:rPr lang="nb-NO" sz="1800" dirty="0" smtClean="0">
                <a:solidFill>
                  <a:schemeClr val="tx1"/>
                </a:solidFill>
              </a:rPr>
              <a:t> </a:t>
            </a:r>
            <a:r>
              <a:rPr lang="nb-NO" sz="1800" dirty="0" err="1" smtClean="0">
                <a:solidFill>
                  <a:schemeClr val="tx1"/>
                </a:solidFill>
              </a:rPr>
              <a:t>Inventor</a:t>
            </a:r>
            <a:r>
              <a:rPr lang="nb-NO" sz="1800" dirty="0" smtClean="0">
                <a:solidFill>
                  <a:schemeClr val="tx1"/>
                </a:solidFill>
              </a:rPr>
              <a:t> ’s </a:t>
            </a:r>
            <a:r>
              <a:rPr lang="nb-NO" sz="1800" dirty="0" err="1" smtClean="0">
                <a:solidFill>
                  <a:schemeClr val="tx1"/>
                </a:solidFill>
              </a:rPr>
              <a:t>kit</a:t>
            </a:r>
            <a:r>
              <a:rPr lang="nb-NO" sz="1800" dirty="0" smtClean="0">
                <a:solidFill>
                  <a:schemeClr val="tx1"/>
                </a:solidFill>
              </a:rPr>
              <a:t> V3.2:  (100$) 852,- kr + frakt, mva og toll</a:t>
            </a:r>
          </a:p>
          <a:p>
            <a:pPr>
              <a:lnSpc>
                <a:spcPct val="100000"/>
              </a:lnSpc>
            </a:pPr>
            <a:r>
              <a:rPr lang="nb-NO" sz="1800" b="1" smtClean="0">
                <a:solidFill>
                  <a:schemeClr val="tx1"/>
                </a:solidFill>
              </a:rPr>
              <a:t>Kjell &amp; Co </a:t>
            </a:r>
            <a:r>
              <a:rPr lang="nb-NO" sz="1800" b="1" dirty="0" smtClean="0">
                <a:solidFill>
                  <a:schemeClr val="tx1"/>
                </a:solidFill>
              </a:rPr>
              <a:t>(</a:t>
            </a:r>
            <a:r>
              <a:rPr lang="nb-NO" sz="1800" b="1" smtClean="0">
                <a:solidFill>
                  <a:schemeClr val="tx1"/>
                </a:solidFill>
              </a:rPr>
              <a:t>Norge)(2021)</a:t>
            </a:r>
            <a:r>
              <a:rPr lang="nb-NO" sz="1800" smtClean="0">
                <a:solidFill>
                  <a:schemeClr val="tx1"/>
                </a:solidFill>
              </a:rPr>
              <a:t/>
            </a:r>
            <a:br>
              <a:rPr lang="nb-NO" sz="1800" smtClean="0">
                <a:solidFill>
                  <a:schemeClr val="tx1"/>
                </a:solidFill>
              </a:rPr>
            </a:br>
            <a:r>
              <a:rPr lang="nb-NO" sz="1800" smtClean="0">
                <a:solidFill>
                  <a:schemeClr val="tx1"/>
                </a:solidFill>
              </a:rPr>
              <a:t>www.kjell.com</a:t>
            </a:r>
            <a:r>
              <a:rPr lang="nb-NO" sz="1800" dirty="0" smtClean="0">
                <a:solidFill>
                  <a:schemeClr val="tx1"/>
                </a:solidFill>
              </a:rPr>
              <a:t/>
            </a:r>
            <a:br>
              <a:rPr lang="nb-NO" sz="1800" dirty="0" smtClean="0">
                <a:solidFill>
                  <a:schemeClr val="tx1"/>
                </a:solidFill>
              </a:rPr>
            </a:br>
            <a:r>
              <a:rPr lang="nb-NO" sz="1800" dirty="0" smtClean="0">
                <a:solidFill>
                  <a:schemeClr val="tx1"/>
                </a:solidFill>
              </a:rPr>
              <a:t>Pris </a:t>
            </a:r>
            <a:r>
              <a:rPr lang="nb-NO" sz="1800" dirty="0" err="1" smtClean="0">
                <a:solidFill>
                  <a:schemeClr val="tx1"/>
                </a:solidFill>
              </a:rPr>
              <a:t>Arduino</a:t>
            </a:r>
            <a:r>
              <a:rPr lang="nb-NO" sz="1800" dirty="0" smtClean="0">
                <a:solidFill>
                  <a:schemeClr val="tx1"/>
                </a:solidFill>
              </a:rPr>
              <a:t> UNO</a:t>
            </a:r>
            <a:r>
              <a:rPr lang="nb-NO" sz="1800" smtClean="0">
                <a:solidFill>
                  <a:schemeClr val="tx1"/>
                </a:solidFill>
              </a:rPr>
              <a:t>:  300,00  </a:t>
            </a:r>
            <a:r>
              <a:rPr lang="nb-NO" sz="1800" dirty="0" smtClean="0">
                <a:solidFill>
                  <a:schemeClr val="tx1"/>
                </a:solidFill>
              </a:rPr>
              <a:t>kr inkl</a:t>
            </a:r>
            <a:r>
              <a:rPr lang="nb-NO" sz="1800" smtClean="0">
                <a:solidFill>
                  <a:schemeClr val="tx1"/>
                </a:solidFill>
              </a:rPr>
              <a:t>. MVA</a:t>
            </a:r>
            <a:br>
              <a:rPr lang="nb-NO" sz="1800" smtClean="0">
                <a:solidFill>
                  <a:schemeClr val="tx1"/>
                </a:solidFill>
              </a:rPr>
            </a:br>
            <a:r>
              <a:rPr lang="nb-NO" sz="1800" smtClean="0">
                <a:solidFill>
                  <a:schemeClr val="tx1"/>
                </a:solidFill>
              </a:rPr>
              <a:t>Pris Arduino UNO (kloke): 100,00kr. inkl. MVA</a:t>
            </a:r>
            <a:r>
              <a:rPr lang="nb-NO" sz="1800" dirty="0" smtClean="0">
                <a:solidFill>
                  <a:schemeClr val="tx1"/>
                </a:solidFill>
              </a:rPr>
              <a:t/>
            </a:r>
            <a:br>
              <a:rPr lang="nb-NO" sz="1800" dirty="0" smtClean="0">
                <a:solidFill>
                  <a:schemeClr val="tx1"/>
                </a:solidFill>
              </a:rPr>
            </a:br>
            <a:r>
              <a:rPr lang="nb-NO" sz="1800" smtClean="0">
                <a:solidFill>
                  <a:schemeClr val="tx1"/>
                </a:solidFill>
              </a:rPr>
              <a:t>Pris Arduino Starter kit:  899,- </a:t>
            </a:r>
            <a:r>
              <a:rPr lang="nb-NO" sz="1800" dirty="0" smtClean="0">
                <a:solidFill>
                  <a:schemeClr val="tx1"/>
                </a:solidFill>
              </a:rPr>
              <a:t>kr inkl. MVA</a:t>
            </a:r>
          </a:p>
          <a:p>
            <a:pPr>
              <a:lnSpc>
                <a:spcPct val="100000"/>
              </a:lnSpc>
            </a:pPr>
            <a:r>
              <a:rPr lang="nb-NO" sz="1800" b="1" smtClean="0">
                <a:solidFill>
                  <a:schemeClr val="tx1"/>
                </a:solidFill>
              </a:rPr>
              <a:t>Elkim </a:t>
            </a:r>
            <a:r>
              <a:rPr lang="nb-NO" sz="1800" b="1" dirty="0" smtClean="0">
                <a:solidFill>
                  <a:schemeClr val="tx1"/>
                </a:solidFill>
              </a:rPr>
              <a:t>(</a:t>
            </a:r>
            <a:r>
              <a:rPr lang="nb-NO" sz="1800" b="1" smtClean="0">
                <a:solidFill>
                  <a:schemeClr val="tx1"/>
                </a:solidFill>
              </a:rPr>
              <a:t>Norge)(2021)</a:t>
            </a:r>
            <a:r>
              <a:rPr lang="nb-NO" sz="1800" smtClean="0">
                <a:solidFill>
                  <a:schemeClr val="tx1"/>
                </a:solidFill>
              </a:rPr>
              <a:t/>
            </a:r>
            <a:br>
              <a:rPr lang="nb-NO" sz="1800" smtClean="0">
                <a:solidFill>
                  <a:schemeClr val="tx1"/>
                </a:solidFill>
              </a:rPr>
            </a:br>
            <a:r>
              <a:rPr lang="nb-NO" sz="1800" smtClean="0">
                <a:solidFill>
                  <a:schemeClr val="tx1"/>
                </a:solidFill>
              </a:rPr>
              <a:t>www.elkim.no</a:t>
            </a:r>
            <a:r>
              <a:rPr lang="nb-NO" sz="1800" dirty="0" smtClean="0">
                <a:solidFill>
                  <a:schemeClr val="tx1"/>
                </a:solidFill>
              </a:rPr>
              <a:t/>
            </a:r>
            <a:br>
              <a:rPr lang="nb-NO" sz="1800" dirty="0" smtClean="0">
                <a:solidFill>
                  <a:schemeClr val="tx1"/>
                </a:solidFill>
              </a:rPr>
            </a:br>
            <a:r>
              <a:rPr lang="nb-NO" sz="1800" dirty="0" smtClean="0">
                <a:solidFill>
                  <a:schemeClr val="tx1"/>
                </a:solidFill>
              </a:rPr>
              <a:t> Pris </a:t>
            </a:r>
            <a:r>
              <a:rPr lang="nb-NO" sz="1800" dirty="0" err="1" smtClean="0">
                <a:solidFill>
                  <a:schemeClr val="tx1"/>
                </a:solidFill>
              </a:rPr>
              <a:t>Arduino</a:t>
            </a:r>
            <a:r>
              <a:rPr lang="nb-NO" sz="1800" dirty="0" smtClean="0">
                <a:solidFill>
                  <a:schemeClr val="tx1"/>
                </a:solidFill>
              </a:rPr>
              <a:t> UNO</a:t>
            </a:r>
            <a:r>
              <a:rPr lang="nb-NO" sz="1800" smtClean="0">
                <a:solidFill>
                  <a:schemeClr val="tx1"/>
                </a:solidFill>
              </a:rPr>
              <a:t>:  115,00  </a:t>
            </a:r>
            <a:r>
              <a:rPr lang="nb-NO" sz="1800" dirty="0" smtClean="0">
                <a:solidFill>
                  <a:schemeClr val="tx1"/>
                </a:solidFill>
              </a:rPr>
              <a:t>kr inkl. MVA (kompatibelt kort)</a:t>
            </a:r>
          </a:p>
          <a:p>
            <a:pPr>
              <a:lnSpc>
                <a:spcPct val="100000"/>
              </a:lnSpc>
            </a:pPr>
            <a:r>
              <a:rPr lang="nb-NO" sz="1800" b="1" dirty="0" smtClean="0">
                <a:solidFill>
                  <a:schemeClr val="tx1"/>
                </a:solidFill>
              </a:rPr>
              <a:t>ELFA (</a:t>
            </a:r>
            <a:r>
              <a:rPr lang="nb-NO" sz="1800" b="1" smtClean="0">
                <a:solidFill>
                  <a:schemeClr val="tx1"/>
                </a:solidFill>
              </a:rPr>
              <a:t>Sverige/Norge)(2021)</a:t>
            </a:r>
            <a:r>
              <a:rPr lang="nb-NO" sz="1800" dirty="0" smtClean="0">
                <a:solidFill>
                  <a:schemeClr val="tx1"/>
                </a:solidFill>
              </a:rPr>
              <a:t/>
            </a:r>
            <a:br>
              <a:rPr lang="nb-NO" sz="1800" dirty="0" smtClean="0">
                <a:solidFill>
                  <a:schemeClr val="tx1"/>
                </a:solidFill>
              </a:rPr>
            </a:br>
            <a:r>
              <a:rPr lang="nb-NO" sz="1800" dirty="0" err="1" smtClean="0">
                <a:solidFill>
                  <a:srgbClr val="0000FF"/>
                </a:solidFill>
              </a:rPr>
              <a:t>www.elfa.se</a:t>
            </a:r>
            <a:r>
              <a:rPr lang="nb-NO" sz="1800" dirty="0" smtClean="0">
                <a:solidFill>
                  <a:schemeClr val="tx1"/>
                </a:solidFill>
              </a:rPr>
              <a:t/>
            </a:r>
            <a:br>
              <a:rPr lang="nb-NO" sz="1800" dirty="0" smtClean="0">
                <a:solidFill>
                  <a:schemeClr val="tx1"/>
                </a:solidFill>
              </a:rPr>
            </a:br>
            <a:r>
              <a:rPr lang="nb-NO" sz="1800" dirty="0" smtClean="0">
                <a:solidFill>
                  <a:schemeClr val="tx1"/>
                </a:solidFill>
              </a:rPr>
              <a:t>Pris </a:t>
            </a:r>
            <a:r>
              <a:rPr lang="nb-NO" sz="1800" dirty="0" err="1" smtClean="0">
                <a:solidFill>
                  <a:schemeClr val="tx1"/>
                </a:solidFill>
              </a:rPr>
              <a:t>Arduino</a:t>
            </a:r>
            <a:r>
              <a:rPr lang="nb-NO" sz="1800" dirty="0" smtClean="0">
                <a:solidFill>
                  <a:schemeClr val="tx1"/>
                </a:solidFill>
              </a:rPr>
              <a:t> Starter </a:t>
            </a:r>
            <a:r>
              <a:rPr lang="nb-NO" sz="1800" dirty="0" err="1" smtClean="0">
                <a:solidFill>
                  <a:schemeClr val="tx1"/>
                </a:solidFill>
              </a:rPr>
              <a:t>kit</a:t>
            </a:r>
            <a:r>
              <a:rPr lang="nb-NO" sz="1800" smtClean="0">
                <a:solidFill>
                  <a:schemeClr val="tx1"/>
                </a:solidFill>
              </a:rPr>
              <a:t>: 902,- </a:t>
            </a:r>
            <a:r>
              <a:rPr lang="nb-NO" sz="1800" dirty="0" smtClean="0">
                <a:solidFill>
                  <a:schemeClr val="tx1"/>
                </a:solidFill>
              </a:rPr>
              <a:t>kr</a:t>
            </a:r>
            <a:r>
              <a:rPr lang="nb-NO" sz="1800" smtClean="0">
                <a:solidFill>
                  <a:schemeClr val="tx1"/>
                </a:solidFill>
              </a:rPr>
              <a:t>. inkl. </a:t>
            </a:r>
            <a:r>
              <a:rPr lang="nb-NO" sz="1800" dirty="0" smtClean="0">
                <a:solidFill>
                  <a:schemeClr val="tx1"/>
                </a:solidFill>
              </a:rPr>
              <a:t>MVA</a:t>
            </a:r>
            <a:br>
              <a:rPr lang="nb-NO" sz="1800" dirty="0" smtClean="0">
                <a:solidFill>
                  <a:schemeClr val="tx1"/>
                </a:solidFill>
              </a:rPr>
            </a:br>
            <a:r>
              <a:rPr lang="nb-NO" sz="1800" dirty="0" smtClean="0">
                <a:solidFill>
                  <a:schemeClr val="tx1"/>
                </a:solidFill>
              </a:rPr>
              <a:t>Pris </a:t>
            </a:r>
            <a:r>
              <a:rPr lang="nb-NO" sz="1800" dirty="0" err="1" smtClean="0">
                <a:solidFill>
                  <a:schemeClr val="tx1"/>
                </a:solidFill>
              </a:rPr>
              <a:t>Arduino</a:t>
            </a:r>
            <a:r>
              <a:rPr lang="nb-NO" sz="1800" dirty="0" smtClean="0">
                <a:solidFill>
                  <a:schemeClr val="tx1"/>
                </a:solidFill>
              </a:rPr>
              <a:t> </a:t>
            </a:r>
            <a:r>
              <a:rPr lang="nb-NO" sz="1800" smtClean="0">
                <a:solidFill>
                  <a:schemeClr val="tx1"/>
                </a:solidFill>
              </a:rPr>
              <a:t>UNO 197,- </a:t>
            </a:r>
            <a:r>
              <a:rPr lang="nb-NO" sz="1800" dirty="0" smtClean="0">
                <a:solidFill>
                  <a:schemeClr val="tx1"/>
                </a:solidFill>
              </a:rPr>
              <a:t>kr</a:t>
            </a:r>
            <a:r>
              <a:rPr lang="nb-NO" sz="1800" smtClean="0">
                <a:solidFill>
                  <a:schemeClr val="tx1"/>
                </a:solidFill>
              </a:rPr>
              <a:t>. inkl. </a:t>
            </a:r>
            <a:r>
              <a:rPr lang="nb-NO" sz="1800" dirty="0" smtClean="0">
                <a:solidFill>
                  <a:schemeClr val="tx1"/>
                </a:solidFill>
              </a:rPr>
              <a:t>MVA</a:t>
            </a:r>
            <a:endParaRPr lang="nb-NO" sz="1800" dirty="0" smtClean="0"/>
          </a:p>
          <a:p>
            <a:pPr>
              <a:lnSpc>
                <a:spcPct val="100000"/>
              </a:lnSpc>
            </a:pPr>
            <a:r>
              <a:rPr lang="nb-NO" sz="1800" b="1" dirty="0" err="1" smtClean="0"/>
              <a:t>Deal</a:t>
            </a:r>
            <a:r>
              <a:rPr lang="nb-NO" sz="1800" b="1" dirty="0" smtClean="0"/>
              <a:t> </a:t>
            </a:r>
            <a:r>
              <a:rPr lang="nb-NO" sz="1800" b="1" dirty="0" err="1" smtClean="0"/>
              <a:t>Extream</a:t>
            </a:r>
            <a:r>
              <a:rPr lang="nb-NO" sz="1800" b="1" dirty="0" smtClean="0"/>
              <a:t> (Hong Kong)</a:t>
            </a:r>
            <a:r>
              <a:rPr lang="nb-NO" sz="1800" dirty="0" smtClean="0"/>
              <a:t/>
            </a:r>
            <a:br>
              <a:rPr lang="nb-NO" sz="1800" dirty="0" smtClean="0"/>
            </a:br>
            <a:r>
              <a:rPr lang="nb-NO" sz="1800" dirty="0" err="1" smtClean="0">
                <a:solidFill>
                  <a:srgbClr val="0000FF"/>
                </a:solidFill>
              </a:rPr>
              <a:t>www.dx.com</a:t>
            </a:r>
            <a:r>
              <a:rPr lang="nb-NO" sz="1800" dirty="0" smtClean="0">
                <a:solidFill>
                  <a:srgbClr val="0000FF"/>
                </a:solidFill>
              </a:rPr>
              <a:t>/ </a:t>
            </a:r>
            <a:r>
              <a:rPr lang="nb-NO" sz="1800" dirty="0" smtClean="0"/>
              <a:t/>
            </a:r>
            <a:br>
              <a:rPr lang="nb-NO" sz="1800" dirty="0" smtClean="0"/>
            </a:br>
            <a:r>
              <a:rPr lang="nb-NO" sz="1800" dirty="0" smtClean="0">
                <a:solidFill>
                  <a:schemeClr val="tx1"/>
                </a:solidFill>
              </a:rPr>
              <a:t>Pris </a:t>
            </a:r>
            <a:r>
              <a:rPr lang="nb-NO" sz="1800" dirty="0" err="1" smtClean="0">
                <a:solidFill>
                  <a:schemeClr val="tx1"/>
                </a:solidFill>
              </a:rPr>
              <a:t>Arduino</a:t>
            </a:r>
            <a:r>
              <a:rPr lang="nb-NO" sz="1800" dirty="0" smtClean="0">
                <a:solidFill>
                  <a:schemeClr val="tx1"/>
                </a:solidFill>
              </a:rPr>
              <a:t> UNO:  kr. 39,70,-  kr + mva  (+ ev. toll)</a:t>
            </a:r>
            <a:br>
              <a:rPr lang="nb-NO" sz="1800" dirty="0" smtClean="0">
                <a:solidFill>
                  <a:schemeClr val="tx1"/>
                </a:solidFill>
              </a:rPr>
            </a:br>
            <a:endParaRPr lang="nb-NO" sz="1800"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fontScale="90000"/>
          </a:bodyPr>
          <a:lstStyle/>
          <a:p>
            <a:pPr algn="ctr"/>
            <a:r>
              <a:rPr lang="nb-NO" smtClean="0"/>
              <a:t>Kort gjennomgang av Sparkfun inventors kit med tilleggskomponenter</a:t>
            </a:r>
            <a:endParaRPr lang="nb-NO"/>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arkFun Inventor's Kit - V3.2"/>
          <p:cNvPicPr>
            <a:picLocks noChangeAspect="1" noChangeArrowheads="1"/>
          </p:cNvPicPr>
          <p:nvPr/>
        </p:nvPicPr>
        <p:blipFill>
          <a:blip r:embed="rId2" cstate="print"/>
          <a:srcRect/>
          <a:stretch>
            <a:fillRect/>
          </a:stretch>
        </p:blipFill>
        <p:spPr bwMode="auto">
          <a:xfrm>
            <a:off x="2091805" y="909923"/>
            <a:ext cx="5715000" cy="5715000"/>
          </a:xfrm>
          <a:prstGeom prst="rect">
            <a:avLst/>
          </a:prstGeom>
          <a:noFill/>
        </p:spPr>
      </p:pic>
      <p:sp>
        <p:nvSpPr>
          <p:cNvPr id="2" name="Tittel 1"/>
          <p:cNvSpPr>
            <a:spLocks noGrp="1"/>
          </p:cNvSpPr>
          <p:nvPr>
            <p:ph type="title"/>
          </p:nvPr>
        </p:nvSpPr>
        <p:spPr/>
        <p:txBody>
          <a:bodyPr>
            <a:normAutofit fontScale="90000"/>
          </a:bodyPr>
          <a:lstStyle/>
          <a:p>
            <a:pPr algn="ctr"/>
            <a:r>
              <a:rPr lang="nb-NO" dirty="0" err="1" smtClean="0"/>
              <a:t>Sparkfun</a:t>
            </a:r>
            <a:r>
              <a:rPr lang="nb-NO" dirty="0" smtClean="0"/>
              <a:t> </a:t>
            </a:r>
            <a:r>
              <a:rPr lang="nb-NO" dirty="0" err="1" smtClean="0"/>
              <a:t>Arduino</a:t>
            </a:r>
            <a:r>
              <a:rPr lang="nb-NO" dirty="0" smtClean="0"/>
              <a:t> </a:t>
            </a:r>
            <a:r>
              <a:rPr lang="nb-NO" dirty="0" err="1" smtClean="0"/>
              <a:t>Inventor’s</a:t>
            </a:r>
            <a:r>
              <a:rPr lang="nb-NO" dirty="0" smtClean="0"/>
              <a:t> </a:t>
            </a:r>
            <a:r>
              <a:rPr lang="nb-NO" dirty="0" err="1" smtClean="0"/>
              <a:t>kit</a:t>
            </a:r>
            <a:r>
              <a:rPr lang="nb-NO" dirty="0" smtClean="0"/>
              <a:t> V3.2</a:t>
            </a:r>
            <a:endParaRPr lang="nb-NO" dirty="0"/>
          </a:p>
        </p:txBody>
      </p:sp>
      <p:sp>
        <p:nvSpPr>
          <p:cNvPr id="5" name="TekstSylinder 4"/>
          <p:cNvSpPr txBox="1">
            <a:spLocks noChangeArrowheads="1"/>
          </p:cNvSpPr>
          <p:nvPr/>
        </p:nvSpPr>
        <p:spPr bwMode="auto">
          <a:xfrm>
            <a:off x="4078540" y="6255591"/>
            <a:ext cx="2073003" cy="369332"/>
          </a:xfrm>
          <a:prstGeom prst="rect">
            <a:avLst/>
          </a:prstGeom>
          <a:noFill/>
          <a:ln w="9525">
            <a:noFill/>
            <a:miter lim="800000"/>
            <a:headEnd/>
            <a:tailEnd/>
          </a:ln>
        </p:spPr>
        <p:txBody>
          <a:bodyPr wrap="none">
            <a:spAutoFit/>
          </a:bodyPr>
          <a:lstStyle/>
          <a:p>
            <a:r>
              <a:rPr lang="nb-NO" dirty="0" err="1">
                <a:solidFill>
                  <a:schemeClr val="tx1"/>
                </a:solidFill>
              </a:rPr>
              <a:t>Sparkfun</a:t>
            </a:r>
            <a:r>
              <a:rPr lang="nb-NO" dirty="0">
                <a:solidFill>
                  <a:schemeClr val="tx1"/>
                </a:solidFill>
              </a:rPr>
              <a:t> pris:100</a:t>
            </a:r>
            <a:r>
              <a:rPr lang="nb-NO">
                <a:solidFill>
                  <a:schemeClr val="tx1"/>
                </a:solidFill>
              </a:rPr>
              <a:t>$ </a:t>
            </a:r>
            <a:endParaRPr lang="nb-NO" dirty="0">
              <a:solidFill>
                <a:schemeClr val="tx1"/>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Utstyr</a:t>
            </a:r>
            <a:endParaRPr lang="nb-NO"/>
          </a:p>
        </p:txBody>
      </p:sp>
      <p:sp>
        <p:nvSpPr>
          <p:cNvPr id="3" name="Plassholder for innhold 2"/>
          <p:cNvSpPr>
            <a:spLocks noGrp="1"/>
          </p:cNvSpPr>
          <p:nvPr>
            <p:ph idx="1"/>
          </p:nvPr>
        </p:nvSpPr>
        <p:spPr>
          <a:xfrm>
            <a:off x="1194628" y="1344350"/>
            <a:ext cx="7407404" cy="4781813"/>
          </a:xfrm>
        </p:spPr>
        <p:txBody>
          <a:bodyPr>
            <a:normAutofit fontScale="92500" lnSpcReduction="10000"/>
          </a:bodyPr>
          <a:lstStyle/>
          <a:p>
            <a:pPr>
              <a:buNone/>
            </a:pPr>
            <a:r>
              <a:rPr lang="nb-NO" smtClean="0"/>
              <a:t>Utstyr Skolelab</a:t>
            </a:r>
          </a:p>
          <a:p>
            <a:r>
              <a:rPr lang="nb-NO" smtClean="0"/>
              <a:t>30 stk Arbeidshefter</a:t>
            </a:r>
          </a:p>
          <a:p>
            <a:r>
              <a:rPr lang="nb-NO" smtClean="0"/>
              <a:t>25 stk Arduino med koblingsbrett</a:t>
            </a:r>
          </a:p>
          <a:p>
            <a:r>
              <a:rPr lang="nb-NO" smtClean="0"/>
              <a:t>25 stk USB-kabel</a:t>
            </a:r>
          </a:p>
          <a:p>
            <a:r>
              <a:rPr lang="nb-NO" smtClean="0"/>
              <a:t>25 sett med komponenter </a:t>
            </a:r>
            <a:br>
              <a:rPr lang="nb-NO" smtClean="0"/>
            </a:br>
            <a:r>
              <a:rPr lang="nb-NO" sz="1800" smtClean="0"/>
              <a:t>(Display, BMP280, TMP36, LED, 2x10kOhm, jumpers)</a:t>
            </a:r>
          </a:p>
          <a:p>
            <a:r>
              <a:rPr lang="nb-NO" smtClean="0"/>
              <a:t>13 PowerBanks </a:t>
            </a:r>
            <a:endParaRPr lang="nb-NO" smtClean="0"/>
          </a:p>
          <a:p>
            <a:r>
              <a:rPr lang="nb-NO" smtClean="0"/>
              <a:t>Ark med de vanligste kommandoene</a:t>
            </a:r>
          </a:p>
          <a:p>
            <a:r>
              <a:rPr lang="nb-NO" smtClean="0"/>
              <a:t>Ark med inkludering av display og sensor</a:t>
            </a:r>
            <a:endParaRPr lang="nb-NO" smtClean="0"/>
          </a:p>
          <a:p>
            <a:pPr>
              <a:spcBef>
                <a:spcPts val="1200"/>
              </a:spcBef>
              <a:buNone/>
            </a:pPr>
            <a:r>
              <a:rPr lang="nb-NO" smtClean="0"/>
              <a:t>Utstyr NAROM</a:t>
            </a:r>
          </a:p>
          <a:p>
            <a:r>
              <a:rPr lang="nb-NO" smtClean="0"/>
              <a:t>2 stk. Multimeter</a:t>
            </a:r>
          </a:p>
          <a:p>
            <a:r>
              <a:rPr lang="nb-NO" smtClean="0"/>
              <a:t>25 stk 9V batteri</a:t>
            </a:r>
          </a:p>
          <a:p>
            <a:r>
              <a:rPr lang="nb-NO" smtClean="0"/>
              <a:t>Jumpere</a:t>
            </a:r>
          </a:p>
          <a:p>
            <a:endParaRPr lang="nb-NO"/>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28606"/>
            <a:ext cx="7407404" cy="792688"/>
          </a:xfrm>
        </p:spPr>
        <p:txBody>
          <a:bodyPr>
            <a:normAutofit fontScale="90000"/>
          </a:bodyPr>
          <a:lstStyle/>
          <a:p>
            <a:r>
              <a:rPr lang="nb-NO" smtClean="0"/>
              <a:t>Sparkfun Arduino Inventor’s kit V4.1</a:t>
            </a:r>
            <a:endParaRPr lang="nb-NO"/>
          </a:p>
        </p:txBody>
      </p:sp>
      <p:pic>
        <p:nvPicPr>
          <p:cNvPr id="1026" name="Picture 2" descr="SparkFun Inventor's Kit - v4.1"/>
          <p:cNvPicPr>
            <a:picLocks noChangeAspect="1" noChangeArrowheads="1"/>
          </p:cNvPicPr>
          <p:nvPr/>
        </p:nvPicPr>
        <p:blipFill>
          <a:blip r:embed="rId2"/>
          <a:srcRect l="2112" t="14072" r="1657" b="11683"/>
          <a:stretch>
            <a:fillRect/>
          </a:stretch>
        </p:blipFill>
        <p:spPr bwMode="auto">
          <a:xfrm>
            <a:off x="1458996" y="1021294"/>
            <a:ext cx="7143036" cy="5511074"/>
          </a:xfrm>
          <a:prstGeom prst="rect">
            <a:avLst/>
          </a:prstGeom>
          <a:noFill/>
        </p:spPr>
      </p:pic>
      <p:sp>
        <p:nvSpPr>
          <p:cNvPr id="5" name="TekstSylinder 4"/>
          <p:cNvSpPr txBox="1">
            <a:spLocks noChangeArrowheads="1"/>
          </p:cNvSpPr>
          <p:nvPr/>
        </p:nvSpPr>
        <p:spPr bwMode="auto">
          <a:xfrm>
            <a:off x="4078540" y="6255591"/>
            <a:ext cx="2073003" cy="369332"/>
          </a:xfrm>
          <a:prstGeom prst="rect">
            <a:avLst/>
          </a:prstGeom>
          <a:noFill/>
          <a:ln w="9525">
            <a:noFill/>
            <a:miter lim="800000"/>
            <a:headEnd/>
            <a:tailEnd/>
          </a:ln>
        </p:spPr>
        <p:txBody>
          <a:bodyPr wrap="none">
            <a:spAutoFit/>
          </a:bodyPr>
          <a:lstStyle/>
          <a:p>
            <a:r>
              <a:rPr lang="nb-NO" dirty="0" err="1">
                <a:solidFill>
                  <a:schemeClr val="tx1"/>
                </a:solidFill>
              </a:rPr>
              <a:t>Sparkfun</a:t>
            </a:r>
            <a:r>
              <a:rPr lang="nb-NO" dirty="0">
                <a:solidFill>
                  <a:schemeClr val="tx1"/>
                </a:solidFill>
              </a:rPr>
              <a:t> pris:100</a:t>
            </a:r>
            <a:r>
              <a:rPr lang="nb-NO">
                <a:solidFill>
                  <a:schemeClr val="tx1"/>
                </a:solidFill>
              </a:rPr>
              <a:t>$ </a:t>
            </a:r>
            <a:endParaRPr lang="nb-NO"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0"/>
            <a:ext cx="7407404" cy="730204"/>
          </a:xfrm>
        </p:spPr>
        <p:txBody>
          <a:bodyPr>
            <a:normAutofit/>
          </a:bodyPr>
          <a:lstStyle/>
          <a:p>
            <a:pPr algn="ctr"/>
            <a:r>
              <a:rPr lang="nb-NO" smtClean="0"/>
              <a:t>Arduino starter kit</a:t>
            </a:r>
            <a:endParaRPr lang="nb-NO"/>
          </a:p>
        </p:txBody>
      </p:sp>
      <p:pic>
        <p:nvPicPr>
          <p:cNvPr id="107522" name="Picture 2"/>
          <p:cNvPicPr>
            <a:picLocks noChangeAspect="1" noChangeArrowheads="1"/>
          </p:cNvPicPr>
          <p:nvPr/>
        </p:nvPicPr>
        <p:blipFill>
          <a:blip r:embed="rId2"/>
          <a:srcRect/>
          <a:stretch>
            <a:fillRect/>
          </a:stretch>
        </p:blipFill>
        <p:spPr bwMode="auto">
          <a:xfrm>
            <a:off x="1345931" y="2917518"/>
            <a:ext cx="7353827" cy="3561522"/>
          </a:xfrm>
          <a:prstGeom prst="rect">
            <a:avLst/>
          </a:prstGeom>
          <a:noFill/>
          <a:ln w="9525">
            <a:noFill/>
            <a:miter lim="800000"/>
            <a:headEnd/>
            <a:tailEnd/>
          </a:ln>
          <a:effectLst/>
        </p:spPr>
      </p:pic>
      <p:pic>
        <p:nvPicPr>
          <p:cNvPr id="107523" name="Picture 3"/>
          <p:cNvPicPr>
            <a:picLocks noChangeAspect="1" noChangeArrowheads="1"/>
          </p:cNvPicPr>
          <p:nvPr/>
        </p:nvPicPr>
        <p:blipFill>
          <a:blip r:embed="rId3"/>
          <a:srcRect/>
          <a:stretch>
            <a:fillRect/>
          </a:stretch>
        </p:blipFill>
        <p:spPr bwMode="auto">
          <a:xfrm>
            <a:off x="3651710" y="868352"/>
            <a:ext cx="2764785" cy="1938322"/>
          </a:xfrm>
          <a:prstGeom prst="rect">
            <a:avLst/>
          </a:prstGeom>
          <a:noFill/>
          <a:ln w="9525">
            <a:noFill/>
            <a:miter lim="800000"/>
            <a:headEnd/>
            <a:tailEnd/>
          </a:ln>
          <a:effectLst/>
        </p:spPr>
      </p:pic>
      <p:sp>
        <p:nvSpPr>
          <p:cNvPr id="6" name="TekstSylinder 5"/>
          <p:cNvSpPr txBox="1">
            <a:spLocks noChangeArrowheads="1"/>
          </p:cNvSpPr>
          <p:nvPr/>
        </p:nvSpPr>
        <p:spPr bwMode="auto">
          <a:xfrm>
            <a:off x="4078540" y="6440257"/>
            <a:ext cx="1680140" cy="369332"/>
          </a:xfrm>
          <a:prstGeom prst="rect">
            <a:avLst/>
          </a:prstGeom>
          <a:noFill/>
          <a:ln w="9525">
            <a:noFill/>
            <a:miter lim="800000"/>
            <a:headEnd/>
            <a:tailEnd/>
          </a:ln>
        </p:spPr>
        <p:txBody>
          <a:bodyPr wrap="none">
            <a:spAutoFit/>
          </a:bodyPr>
          <a:lstStyle/>
          <a:p>
            <a:r>
              <a:rPr lang="nb-NO" smtClean="0">
                <a:solidFill>
                  <a:schemeClr val="tx1"/>
                </a:solidFill>
              </a:rPr>
              <a:t>ELFA 946,- NOK </a:t>
            </a:r>
            <a:endParaRPr lang="nb-NO"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fade">
                                      <p:cBhvr>
                                        <p:cTn id="7" dur="2000"/>
                                        <p:tgtEl>
                                          <p:spTgt spid="1075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522"/>
                                        </p:tgtEl>
                                        <p:attrNameLst>
                                          <p:attrName>style.visibility</p:attrName>
                                        </p:attrNameLst>
                                      </p:cBhvr>
                                      <p:to>
                                        <p:strVal val="visible"/>
                                      </p:to>
                                    </p:set>
                                    <p:animEffect transition="in" filter="fade">
                                      <p:cBhvr>
                                        <p:cTn id="12" dur="2000"/>
                                        <p:tgtEl>
                                          <p:spTgt spid="107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2644277" y="313899"/>
            <a:ext cx="4575389" cy="1050878"/>
          </a:xfrm>
        </p:spPr>
        <p:txBody>
          <a:bodyPr>
            <a:normAutofit fontScale="90000"/>
          </a:bodyPr>
          <a:lstStyle/>
          <a:p>
            <a:pPr algn="ctr">
              <a:lnSpc>
                <a:spcPct val="100000"/>
              </a:lnSpc>
            </a:pPr>
            <a:r>
              <a:rPr lang="nb-NO" dirty="0" smtClean="0"/>
              <a:t>Komponenter</a:t>
            </a:r>
            <a:br>
              <a:rPr lang="nb-NO" dirty="0" smtClean="0"/>
            </a:br>
            <a:r>
              <a:rPr lang="nb-NO" sz="2400" dirty="0" smtClean="0"/>
              <a:t>Gjennomgang av komponentene</a:t>
            </a:r>
            <a:endParaRPr lang="nb-NO" sz="2400" dirty="0"/>
          </a:p>
        </p:txBody>
      </p:sp>
      <p:pic>
        <p:nvPicPr>
          <p:cNvPr id="3" name="Picture 3"/>
          <p:cNvPicPr>
            <a:picLocks noChangeAspect="1" noChangeArrowheads="1"/>
          </p:cNvPicPr>
          <p:nvPr/>
        </p:nvPicPr>
        <p:blipFill>
          <a:blip r:embed="rId2" cstate="print"/>
          <a:srcRect/>
          <a:stretch>
            <a:fillRect/>
          </a:stretch>
        </p:blipFill>
        <p:spPr bwMode="auto">
          <a:xfrm>
            <a:off x="1434579" y="1501253"/>
            <a:ext cx="3249012" cy="5020458"/>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l="-762" t="-269" r="-784" b="-568"/>
          <a:stretch>
            <a:fillRect/>
          </a:stretch>
        </p:blipFill>
        <p:spPr bwMode="auto">
          <a:xfrm>
            <a:off x="5008728" y="1473958"/>
            <a:ext cx="3338772" cy="511791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1079500" y="21127"/>
            <a:ext cx="7767638" cy="688558"/>
          </a:xfrm>
        </p:spPr>
        <p:txBody>
          <a:bodyPr/>
          <a:lstStyle/>
          <a:p>
            <a:pPr algn="ctr"/>
            <a:r>
              <a:rPr lang="nb-NO" dirty="0" smtClean="0"/>
              <a:t>Montering</a:t>
            </a:r>
            <a:endParaRPr lang="nb-NO" dirty="0"/>
          </a:p>
        </p:txBody>
      </p:sp>
      <p:sp>
        <p:nvSpPr>
          <p:cNvPr id="4" name="Plassholder for bunntekst 3"/>
          <p:cNvSpPr>
            <a:spLocks noGrp="1"/>
          </p:cNvSpPr>
          <p:nvPr>
            <p:ph type="ftr" idx="4294967295"/>
          </p:nvPr>
        </p:nvSpPr>
        <p:spPr>
          <a:xfrm>
            <a:off x="1066800" y="6248400"/>
            <a:ext cx="2890838" cy="452438"/>
          </a:xfrm>
          <a:prstGeom prst="rect">
            <a:avLst/>
          </a:prstGeom>
        </p:spPr>
        <p:txBody>
          <a:bodyPr/>
          <a:lstStyle/>
          <a:p>
            <a:pPr>
              <a:defRPr/>
            </a:pPr>
            <a:r>
              <a:rPr lang="en-GB" smtClean="0"/>
              <a:t>www.skolelab.ntnu.no/</a:t>
            </a:r>
            <a:endParaRPr lang="en-GB"/>
          </a:p>
        </p:txBody>
      </p:sp>
      <p:pic>
        <p:nvPicPr>
          <p:cNvPr id="2050" name="Picture 2"/>
          <p:cNvPicPr>
            <a:picLocks noChangeAspect="1" noChangeArrowheads="1"/>
          </p:cNvPicPr>
          <p:nvPr/>
        </p:nvPicPr>
        <p:blipFill>
          <a:blip r:embed="rId2" cstate="print"/>
          <a:srcRect/>
          <a:stretch>
            <a:fillRect/>
          </a:stretch>
        </p:blipFill>
        <p:spPr bwMode="auto">
          <a:xfrm>
            <a:off x="968991" y="646840"/>
            <a:ext cx="7765576" cy="560909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lnSpc>
                <a:spcPct val="100000"/>
              </a:lnSpc>
            </a:pPr>
            <a:r>
              <a:rPr lang="nb-NO" dirty="0" smtClean="0"/>
              <a:t>Montering</a:t>
            </a:r>
            <a:endParaRPr lang="nb-NO" sz="2400" dirty="0"/>
          </a:p>
        </p:txBody>
      </p:sp>
      <p:pic>
        <p:nvPicPr>
          <p:cNvPr id="1026" name="Picture 2"/>
          <p:cNvPicPr>
            <a:picLocks noChangeAspect="1" noChangeArrowheads="1"/>
          </p:cNvPicPr>
          <p:nvPr/>
        </p:nvPicPr>
        <p:blipFill>
          <a:blip r:embed="rId2" cstate="print"/>
          <a:srcRect/>
          <a:stretch>
            <a:fillRect/>
          </a:stretch>
        </p:blipFill>
        <p:spPr bwMode="auto">
          <a:xfrm>
            <a:off x="1912819" y="538519"/>
            <a:ext cx="6000750" cy="556260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9517" r="35672" b="57913"/>
          <a:stretch>
            <a:fillRect/>
          </a:stretch>
        </p:blipFill>
        <p:spPr bwMode="auto">
          <a:xfrm>
            <a:off x="1023582" y="442983"/>
            <a:ext cx="7733505" cy="5504639"/>
          </a:xfrm>
          <a:prstGeom prst="rect">
            <a:avLst/>
          </a:prstGeom>
          <a:noFill/>
          <a:ln w="9525">
            <a:noFill/>
            <a:miter lim="800000"/>
            <a:headEnd/>
            <a:tailEnd/>
          </a:ln>
        </p:spPr>
      </p:pic>
      <p:grpSp>
        <p:nvGrpSpPr>
          <p:cNvPr id="3" name="Gruppe 37"/>
          <p:cNvGrpSpPr/>
          <p:nvPr/>
        </p:nvGrpSpPr>
        <p:grpSpPr>
          <a:xfrm>
            <a:off x="3179927" y="1719618"/>
            <a:ext cx="4462819" cy="2647666"/>
            <a:chOff x="3179927" y="1719618"/>
            <a:chExt cx="4462819" cy="2647666"/>
          </a:xfrm>
        </p:grpSpPr>
        <p:cxnSp>
          <p:nvCxnSpPr>
            <p:cNvPr id="8" name="Rett linje 7"/>
            <p:cNvCxnSpPr/>
            <p:nvPr/>
          </p:nvCxnSpPr>
          <p:spPr bwMode="auto">
            <a:xfrm>
              <a:off x="7069540" y="171961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9" name="Rett linje 8"/>
            <p:cNvCxnSpPr/>
            <p:nvPr/>
          </p:nvCxnSpPr>
          <p:spPr bwMode="auto">
            <a:xfrm>
              <a:off x="6919415" y="181515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0" name="Rett linje 9"/>
            <p:cNvCxnSpPr/>
            <p:nvPr/>
          </p:nvCxnSpPr>
          <p:spPr bwMode="auto">
            <a:xfrm>
              <a:off x="6782937" y="188339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1" name="Rett linje 10"/>
            <p:cNvCxnSpPr/>
            <p:nvPr/>
          </p:nvCxnSpPr>
          <p:spPr bwMode="auto">
            <a:xfrm>
              <a:off x="6632812" y="195163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2" name="Rett linje 11"/>
            <p:cNvCxnSpPr/>
            <p:nvPr/>
          </p:nvCxnSpPr>
          <p:spPr bwMode="auto">
            <a:xfrm>
              <a:off x="6509982" y="204716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3" name="Rett linje 12"/>
            <p:cNvCxnSpPr/>
            <p:nvPr/>
          </p:nvCxnSpPr>
          <p:spPr bwMode="auto">
            <a:xfrm>
              <a:off x="6400800" y="212905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4" name="Rett linje 13"/>
            <p:cNvCxnSpPr/>
            <p:nvPr/>
          </p:nvCxnSpPr>
          <p:spPr bwMode="auto">
            <a:xfrm>
              <a:off x="6237027" y="219729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5" name="Rett linje 14"/>
            <p:cNvCxnSpPr/>
            <p:nvPr/>
          </p:nvCxnSpPr>
          <p:spPr bwMode="auto">
            <a:xfrm>
              <a:off x="6086901" y="226552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6" name="Rett linje 15"/>
            <p:cNvCxnSpPr/>
            <p:nvPr/>
          </p:nvCxnSpPr>
          <p:spPr bwMode="auto">
            <a:xfrm>
              <a:off x="5964071" y="236106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7" name="Rett linje 16"/>
            <p:cNvCxnSpPr/>
            <p:nvPr/>
          </p:nvCxnSpPr>
          <p:spPr bwMode="auto">
            <a:xfrm>
              <a:off x="5813946" y="241565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8" name="Rett linje 17"/>
            <p:cNvCxnSpPr/>
            <p:nvPr/>
          </p:nvCxnSpPr>
          <p:spPr bwMode="auto">
            <a:xfrm>
              <a:off x="5691116" y="251118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19" name="Rett linje 18"/>
            <p:cNvCxnSpPr/>
            <p:nvPr/>
          </p:nvCxnSpPr>
          <p:spPr bwMode="auto">
            <a:xfrm>
              <a:off x="5554638" y="259307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0" name="Rett linje 19"/>
            <p:cNvCxnSpPr/>
            <p:nvPr/>
          </p:nvCxnSpPr>
          <p:spPr bwMode="auto">
            <a:xfrm>
              <a:off x="5431809" y="267496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1" name="Rett linje 20"/>
            <p:cNvCxnSpPr/>
            <p:nvPr/>
          </p:nvCxnSpPr>
          <p:spPr bwMode="auto">
            <a:xfrm>
              <a:off x="5295331" y="274320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2" name="Rett linje 21"/>
            <p:cNvCxnSpPr/>
            <p:nvPr/>
          </p:nvCxnSpPr>
          <p:spPr bwMode="auto">
            <a:xfrm>
              <a:off x="5186149" y="28523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3" name="Rett linje 22"/>
            <p:cNvCxnSpPr/>
            <p:nvPr/>
          </p:nvCxnSpPr>
          <p:spPr bwMode="auto">
            <a:xfrm>
              <a:off x="5008728" y="292062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4" name="Rett linje 23"/>
            <p:cNvCxnSpPr/>
            <p:nvPr/>
          </p:nvCxnSpPr>
          <p:spPr bwMode="auto">
            <a:xfrm>
              <a:off x="4872250" y="298886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5" name="Rett linje 24"/>
            <p:cNvCxnSpPr/>
            <p:nvPr/>
          </p:nvCxnSpPr>
          <p:spPr bwMode="auto">
            <a:xfrm>
              <a:off x="4763068" y="3070747"/>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6" name="Rett linje 25"/>
            <p:cNvCxnSpPr/>
            <p:nvPr/>
          </p:nvCxnSpPr>
          <p:spPr bwMode="auto">
            <a:xfrm>
              <a:off x="4626590" y="315263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7" name="Rett linje 26"/>
            <p:cNvCxnSpPr/>
            <p:nvPr/>
          </p:nvCxnSpPr>
          <p:spPr bwMode="auto">
            <a:xfrm>
              <a:off x="4490113" y="323452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8" name="Rett linje 27"/>
            <p:cNvCxnSpPr/>
            <p:nvPr/>
          </p:nvCxnSpPr>
          <p:spPr bwMode="auto">
            <a:xfrm>
              <a:off x="4367283" y="328911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29" name="Rett linje 28"/>
            <p:cNvCxnSpPr/>
            <p:nvPr/>
          </p:nvCxnSpPr>
          <p:spPr bwMode="auto">
            <a:xfrm>
              <a:off x="4217157" y="338464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0" name="Rett linje 29"/>
            <p:cNvCxnSpPr/>
            <p:nvPr/>
          </p:nvCxnSpPr>
          <p:spPr bwMode="auto">
            <a:xfrm>
              <a:off x="4080680" y="343923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1" name="Rett linje 30"/>
            <p:cNvCxnSpPr/>
            <p:nvPr/>
          </p:nvCxnSpPr>
          <p:spPr bwMode="auto">
            <a:xfrm>
              <a:off x="3930554" y="353477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2" name="Rett linje 31"/>
            <p:cNvCxnSpPr/>
            <p:nvPr/>
          </p:nvCxnSpPr>
          <p:spPr bwMode="auto">
            <a:xfrm>
              <a:off x="3794077" y="360301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3" name="Rett linje 32"/>
            <p:cNvCxnSpPr/>
            <p:nvPr/>
          </p:nvCxnSpPr>
          <p:spPr bwMode="auto">
            <a:xfrm>
              <a:off x="3657599" y="368489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4" name="Rett linje 33"/>
            <p:cNvCxnSpPr/>
            <p:nvPr/>
          </p:nvCxnSpPr>
          <p:spPr bwMode="auto">
            <a:xfrm>
              <a:off x="3521121" y="37667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5" name="Rett linje 34"/>
            <p:cNvCxnSpPr/>
            <p:nvPr/>
          </p:nvCxnSpPr>
          <p:spPr bwMode="auto">
            <a:xfrm>
              <a:off x="3398291" y="384867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6" name="Rett linje 35"/>
            <p:cNvCxnSpPr/>
            <p:nvPr/>
          </p:nvCxnSpPr>
          <p:spPr bwMode="auto">
            <a:xfrm>
              <a:off x="3275461" y="394420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37" name="Rett linje 36"/>
            <p:cNvCxnSpPr/>
            <p:nvPr/>
          </p:nvCxnSpPr>
          <p:spPr bwMode="auto">
            <a:xfrm>
              <a:off x="3179927" y="403973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grpSp>
        <p:nvGrpSpPr>
          <p:cNvPr id="5" name="Gruppe 43"/>
          <p:cNvGrpSpPr/>
          <p:nvPr/>
        </p:nvGrpSpPr>
        <p:grpSpPr>
          <a:xfrm>
            <a:off x="4080681" y="2306473"/>
            <a:ext cx="4039738" cy="2292823"/>
            <a:chOff x="4080681" y="2306473"/>
            <a:chExt cx="4039738" cy="2292823"/>
          </a:xfrm>
        </p:grpSpPr>
        <p:cxnSp>
          <p:nvCxnSpPr>
            <p:cNvPr id="40" name="Rett linje 39"/>
            <p:cNvCxnSpPr/>
            <p:nvPr/>
          </p:nvCxnSpPr>
          <p:spPr bwMode="auto">
            <a:xfrm flipV="1">
              <a:off x="4080681" y="2306473"/>
              <a:ext cx="3889612" cy="2224584"/>
            </a:xfrm>
            <a:prstGeom prst="line">
              <a:avLst/>
            </a:prstGeom>
            <a:solidFill>
              <a:srgbClr val="00B8FF"/>
            </a:solidFill>
            <a:ln w="38100" cap="flat" cmpd="sng" algn="ctr">
              <a:solidFill>
                <a:srgbClr val="0000FF"/>
              </a:solidFill>
              <a:prstDash val="solid"/>
              <a:round/>
              <a:headEnd type="none" w="med" len="med"/>
              <a:tailEnd type="none" w="med" len="med"/>
            </a:ln>
            <a:effectLst/>
          </p:spPr>
        </p:cxnSp>
        <p:cxnSp>
          <p:nvCxnSpPr>
            <p:cNvPr id="43" name="Rett linje 42"/>
            <p:cNvCxnSpPr/>
            <p:nvPr/>
          </p:nvCxnSpPr>
          <p:spPr bwMode="auto">
            <a:xfrm flipV="1">
              <a:off x="4230807" y="2374712"/>
              <a:ext cx="3889612" cy="2224584"/>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grpSp>
        <p:nvGrpSpPr>
          <p:cNvPr id="7" name="Gruppe 44"/>
          <p:cNvGrpSpPr/>
          <p:nvPr/>
        </p:nvGrpSpPr>
        <p:grpSpPr>
          <a:xfrm>
            <a:off x="2169993" y="1146412"/>
            <a:ext cx="4462819" cy="2647666"/>
            <a:chOff x="3179927" y="1719618"/>
            <a:chExt cx="4462819" cy="2647666"/>
          </a:xfrm>
        </p:grpSpPr>
        <p:cxnSp>
          <p:nvCxnSpPr>
            <p:cNvPr id="46" name="Rett linje 45"/>
            <p:cNvCxnSpPr/>
            <p:nvPr/>
          </p:nvCxnSpPr>
          <p:spPr bwMode="auto">
            <a:xfrm>
              <a:off x="7069540" y="171961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47" name="Rett linje 46"/>
            <p:cNvCxnSpPr/>
            <p:nvPr/>
          </p:nvCxnSpPr>
          <p:spPr bwMode="auto">
            <a:xfrm>
              <a:off x="6919415" y="181515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48" name="Rett linje 47"/>
            <p:cNvCxnSpPr/>
            <p:nvPr/>
          </p:nvCxnSpPr>
          <p:spPr bwMode="auto">
            <a:xfrm>
              <a:off x="6782937" y="188339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49" name="Rett linje 48"/>
            <p:cNvCxnSpPr/>
            <p:nvPr/>
          </p:nvCxnSpPr>
          <p:spPr bwMode="auto">
            <a:xfrm>
              <a:off x="6632812" y="195163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0" name="Rett linje 49"/>
            <p:cNvCxnSpPr/>
            <p:nvPr/>
          </p:nvCxnSpPr>
          <p:spPr bwMode="auto">
            <a:xfrm>
              <a:off x="6509982" y="204716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1" name="Rett linje 50"/>
            <p:cNvCxnSpPr/>
            <p:nvPr/>
          </p:nvCxnSpPr>
          <p:spPr bwMode="auto">
            <a:xfrm>
              <a:off x="6400800" y="212905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2" name="Rett linje 51"/>
            <p:cNvCxnSpPr/>
            <p:nvPr/>
          </p:nvCxnSpPr>
          <p:spPr bwMode="auto">
            <a:xfrm>
              <a:off x="6237027" y="219729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3" name="Rett linje 52"/>
            <p:cNvCxnSpPr/>
            <p:nvPr/>
          </p:nvCxnSpPr>
          <p:spPr bwMode="auto">
            <a:xfrm>
              <a:off x="6086901" y="226552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4" name="Rett linje 53"/>
            <p:cNvCxnSpPr/>
            <p:nvPr/>
          </p:nvCxnSpPr>
          <p:spPr bwMode="auto">
            <a:xfrm>
              <a:off x="5964071" y="236106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5" name="Rett linje 54"/>
            <p:cNvCxnSpPr/>
            <p:nvPr/>
          </p:nvCxnSpPr>
          <p:spPr bwMode="auto">
            <a:xfrm>
              <a:off x="5813946" y="241565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6" name="Rett linje 55"/>
            <p:cNvCxnSpPr/>
            <p:nvPr/>
          </p:nvCxnSpPr>
          <p:spPr bwMode="auto">
            <a:xfrm>
              <a:off x="5691116" y="2511189"/>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7" name="Rett linje 56"/>
            <p:cNvCxnSpPr/>
            <p:nvPr/>
          </p:nvCxnSpPr>
          <p:spPr bwMode="auto">
            <a:xfrm>
              <a:off x="5554638" y="259307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8" name="Rett linje 57"/>
            <p:cNvCxnSpPr/>
            <p:nvPr/>
          </p:nvCxnSpPr>
          <p:spPr bwMode="auto">
            <a:xfrm>
              <a:off x="5431809" y="267496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59" name="Rett linje 58"/>
            <p:cNvCxnSpPr/>
            <p:nvPr/>
          </p:nvCxnSpPr>
          <p:spPr bwMode="auto">
            <a:xfrm>
              <a:off x="5295331" y="274320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0" name="Rett linje 59"/>
            <p:cNvCxnSpPr/>
            <p:nvPr/>
          </p:nvCxnSpPr>
          <p:spPr bwMode="auto">
            <a:xfrm>
              <a:off x="5186149" y="28523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1" name="Rett linje 60"/>
            <p:cNvCxnSpPr/>
            <p:nvPr/>
          </p:nvCxnSpPr>
          <p:spPr bwMode="auto">
            <a:xfrm>
              <a:off x="5008728" y="2920622"/>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2" name="Rett linje 61"/>
            <p:cNvCxnSpPr/>
            <p:nvPr/>
          </p:nvCxnSpPr>
          <p:spPr bwMode="auto">
            <a:xfrm>
              <a:off x="4872250" y="298886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3" name="Rett linje 62"/>
            <p:cNvCxnSpPr/>
            <p:nvPr/>
          </p:nvCxnSpPr>
          <p:spPr bwMode="auto">
            <a:xfrm>
              <a:off x="4763068" y="3070747"/>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4" name="Rett linje 63"/>
            <p:cNvCxnSpPr/>
            <p:nvPr/>
          </p:nvCxnSpPr>
          <p:spPr bwMode="auto">
            <a:xfrm>
              <a:off x="4626590" y="315263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5" name="Rett linje 64"/>
            <p:cNvCxnSpPr/>
            <p:nvPr/>
          </p:nvCxnSpPr>
          <p:spPr bwMode="auto">
            <a:xfrm>
              <a:off x="4490113" y="323452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6" name="Rett linje 65"/>
            <p:cNvCxnSpPr/>
            <p:nvPr/>
          </p:nvCxnSpPr>
          <p:spPr bwMode="auto">
            <a:xfrm>
              <a:off x="4367283" y="328911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7" name="Rett linje 66"/>
            <p:cNvCxnSpPr/>
            <p:nvPr/>
          </p:nvCxnSpPr>
          <p:spPr bwMode="auto">
            <a:xfrm>
              <a:off x="4217157" y="3384645"/>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8" name="Rett linje 67"/>
            <p:cNvCxnSpPr/>
            <p:nvPr/>
          </p:nvCxnSpPr>
          <p:spPr bwMode="auto">
            <a:xfrm>
              <a:off x="4080680" y="343923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69" name="Rett linje 68"/>
            <p:cNvCxnSpPr/>
            <p:nvPr/>
          </p:nvCxnSpPr>
          <p:spPr bwMode="auto">
            <a:xfrm>
              <a:off x="3930554" y="3534771"/>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0" name="Rett linje 69"/>
            <p:cNvCxnSpPr/>
            <p:nvPr/>
          </p:nvCxnSpPr>
          <p:spPr bwMode="auto">
            <a:xfrm>
              <a:off x="3794077" y="360301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1" name="Rett linje 70"/>
            <p:cNvCxnSpPr/>
            <p:nvPr/>
          </p:nvCxnSpPr>
          <p:spPr bwMode="auto">
            <a:xfrm>
              <a:off x="3657599" y="3684896"/>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2" name="Rett linje 71"/>
            <p:cNvCxnSpPr/>
            <p:nvPr/>
          </p:nvCxnSpPr>
          <p:spPr bwMode="auto">
            <a:xfrm>
              <a:off x="3521121" y="3766783"/>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3" name="Rett linje 72"/>
            <p:cNvCxnSpPr/>
            <p:nvPr/>
          </p:nvCxnSpPr>
          <p:spPr bwMode="auto">
            <a:xfrm>
              <a:off x="3398291" y="3848670"/>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4" name="Rett linje 73"/>
            <p:cNvCxnSpPr/>
            <p:nvPr/>
          </p:nvCxnSpPr>
          <p:spPr bwMode="auto">
            <a:xfrm>
              <a:off x="3275461" y="3944204"/>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cxnSp>
          <p:nvCxnSpPr>
            <p:cNvPr id="75" name="Rett linje 74"/>
            <p:cNvCxnSpPr/>
            <p:nvPr/>
          </p:nvCxnSpPr>
          <p:spPr bwMode="auto">
            <a:xfrm>
              <a:off x="3179927" y="4039738"/>
              <a:ext cx="573206" cy="327546"/>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grpSp>
        <p:nvGrpSpPr>
          <p:cNvPr id="38" name="Gruppe 75"/>
          <p:cNvGrpSpPr/>
          <p:nvPr/>
        </p:nvGrpSpPr>
        <p:grpSpPr>
          <a:xfrm>
            <a:off x="1651379" y="914401"/>
            <a:ext cx="4039738" cy="2292823"/>
            <a:chOff x="4080681" y="2306473"/>
            <a:chExt cx="4039738" cy="2292823"/>
          </a:xfrm>
        </p:grpSpPr>
        <p:cxnSp>
          <p:nvCxnSpPr>
            <p:cNvPr id="77" name="Rett linje 76"/>
            <p:cNvCxnSpPr/>
            <p:nvPr/>
          </p:nvCxnSpPr>
          <p:spPr bwMode="auto">
            <a:xfrm flipV="1">
              <a:off x="4080681" y="2306473"/>
              <a:ext cx="3889612" cy="2224584"/>
            </a:xfrm>
            <a:prstGeom prst="line">
              <a:avLst/>
            </a:prstGeom>
            <a:solidFill>
              <a:srgbClr val="00B8FF"/>
            </a:solidFill>
            <a:ln w="38100" cap="flat" cmpd="sng" algn="ctr">
              <a:solidFill>
                <a:srgbClr val="0000FF"/>
              </a:solidFill>
              <a:prstDash val="solid"/>
              <a:round/>
              <a:headEnd type="none" w="med" len="med"/>
              <a:tailEnd type="none" w="med" len="med"/>
            </a:ln>
            <a:effectLst/>
          </p:spPr>
        </p:cxnSp>
        <p:cxnSp>
          <p:nvCxnSpPr>
            <p:cNvPr id="78" name="Rett linje 77"/>
            <p:cNvCxnSpPr/>
            <p:nvPr/>
          </p:nvCxnSpPr>
          <p:spPr bwMode="auto">
            <a:xfrm flipV="1">
              <a:off x="4230807" y="2374712"/>
              <a:ext cx="3889612" cy="2224584"/>
            </a:xfrm>
            <a:prstGeom prst="line">
              <a:avLst/>
            </a:prstGeom>
            <a:solidFill>
              <a:srgbClr val="00B8FF"/>
            </a:solidFill>
            <a:ln w="38100" cap="flat" cmpd="sng" algn="ctr">
              <a:solidFill>
                <a:srgbClr val="FF0000"/>
              </a:solidFill>
              <a:prstDash val="solid"/>
              <a:round/>
              <a:headEnd type="none" w="med" len="med"/>
              <a:tailEnd type="none" w="med" len="med"/>
            </a:ln>
            <a:effectLst/>
          </p:spPr>
        </p:cxnSp>
      </p:grpSp>
      <p:pic>
        <p:nvPicPr>
          <p:cNvPr id="79" name="Picture 2"/>
          <p:cNvPicPr>
            <a:picLocks noChangeAspect="1" noChangeArrowheads="1"/>
          </p:cNvPicPr>
          <p:nvPr/>
        </p:nvPicPr>
        <p:blipFill>
          <a:blip r:embed="rId3" cstate="print"/>
          <a:srcRect/>
          <a:stretch>
            <a:fillRect/>
          </a:stretch>
        </p:blipFill>
        <p:spPr bwMode="auto">
          <a:xfrm>
            <a:off x="761361" y="203651"/>
            <a:ext cx="4405005" cy="223929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20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79500" y="1"/>
            <a:ext cx="7767638" cy="818866"/>
          </a:xfrm>
        </p:spPr>
        <p:txBody>
          <a:bodyPr/>
          <a:lstStyle/>
          <a:p>
            <a:pPr algn="ctr"/>
            <a:r>
              <a:rPr lang="nb-NO" dirty="0" smtClean="0"/>
              <a:t>Koblingsbrett</a:t>
            </a:r>
            <a:endParaRPr lang="nb-NO" dirty="0"/>
          </a:p>
        </p:txBody>
      </p:sp>
      <p:pic>
        <p:nvPicPr>
          <p:cNvPr id="1026" name="Picture 2"/>
          <p:cNvPicPr>
            <a:picLocks noChangeAspect="1" noChangeArrowheads="1"/>
          </p:cNvPicPr>
          <p:nvPr/>
        </p:nvPicPr>
        <p:blipFill>
          <a:blip r:embed="rId2" cstate="print"/>
          <a:srcRect/>
          <a:stretch>
            <a:fillRect/>
          </a:stretch>
        </p:blipFill>
        <p:spPr bwMode="auto">
          <a:xfrm>
            <a:off x="1487606" y="873812"/>
            <a:ext cx="6414448" cy="578445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2466856" y="245660"/>
            <a:ext cx="4575389" cy="1050878"/>
          </a:xfrm>
        </p:spPr>
        <p:txBody>
          <a:bodyPr>
            <a:normAutofit fontScale="90000"/>
          </a:bodyPr>
          <a:lstStyle/>
          <a:p>
            <a:pPr algn="ctr">
              <a:lnSpc>
                <a:spcPct val="100000"/>
              </a:lnSpc>
            </a:pPr>
            <a:r>
              <a:rPr lang="nb-NO" dirty="0" smtClean="0"/>
              <a:t>Komponenter</a:t>
            </a:r>
            <a:br>
              <a:rPr lang="nb-NO" dirty="0" smtClean="0"/>
            </a:br>
            <a:r>
              <a:rPr lang="nb-NO" sz="2400" dirty="0" smtClean="0"/>
              <a:t>Gjennomgang av komponentene</a:t>
            </a:r>
            <a:endParaRPr lang="nb-NO" sz="2400" dirty="0"/>
          </a:p>
        </p:txBody>
      </p:sp>
      <p:pic>
        <p:nvPicPr>
          <p:cNvPr id="3074" name="Picture 2"/>
          <p:cNvPicPr>
            <a:picLocks noChangeAspect="1" noChangeArrowheads="1"/>
          </p:cNvPicPr>
          <p:nvPr/>
        </p:nvPicPr>
        <p:blipFill>
          <a:blip r:embed="rId2" cstate="print"/>
          <a:srcRect/>
          <a:stretch>
            <a:fillRect/>
          </a:stretch>
        </p:blipFill>
        <p:spPr bwMode="auto">
          <a:xfrm>
            <a:off x="4845880" y="1662402"/>
            <a:ext cx="3992983" cy="198155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849626" y="1665032"/>
            <a:ext cx="3962346" cy="1991079"/>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894125" y="3958704"/>
            <a:ext cx="3951755" cy="2005368"/>
          </a:xfrm>
          <a:prstGeom prst="rect">
            <a:avLst/>
          </a:prstGeom>
          <a:noFill/>
          <a:ln w="9525">
            <a:noFill/>
            <a:miter lim="800000"/>
            <a:headEnd/>
            <a:tailEnd/>
          </a:ln>
        </p:spPr>
      </p:pic>
      <p:pic>
        <p:nvPicPr>
          <p:cNvPr id="40961" name="Picture 1"/>
          <p:cNvPicPr>
            <a:picLocks noChangeAspect="1" noChangeArrowheads="1"/>
          </p:cNvPicPr>
          <p:nvPr/>
        </p:nvPicPr>
        <p:blipFill>
          <a:blip r:embed="rId5"/>
          <a:srcRect t="47886"/>
          <a:stretch>
            <a:fillRect/>
          </a:stretch>
        </p:blipFill>
        <p:spPr bwMode="auto">
          <a:xfrm>
            <a:off x="5204972" y="4087185"/>
            <a:ext cx="3603170" cy="180561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2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40961"/>
                                        </p:tgtEl>
                                        <p:attrNameLst>
                                          <p:attrName>style.visibility</p:attrName>
                                        </p:attrNameLst>
                                      </p:cBhvr>
                                      <p:to>
                                        <p:strVal val="visible"/>
                                      </p:to>
                                    </p:set>
                                    <p:animEffect transition="in" filter="fade">
                                      <p:cBhvr>
                                        <p:cTn id="18" dur="2000"/>
                                        <p:tgtEl>
                                          <p:spTgt spid="40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1079500" y="163769"/>
            <a:ext cx="7767638" cy="914401"/>
          </a:xfrm>
        </p:spPr>
        <p:txBody>
          <a:bodyPr>
            <a:normAutofit fontScale="90000"/>
          </a:bodyPr>
          <a:lstStyle/>
          <a:p>
            <a:pPr algn="ctr">
              <a:lnSpc>
                <a:spcPct val="100000"/>
              </a:lnSpc>
            </a:pPr>
            <a:r>
              <a:rPr lang="nb-NO" dirty="0" smtClean="0"/>
              <a:t>Komponenter</a:t>
            </a:r>
            <a:br>
              <a:rPr lang="nb-NO" dirty="0" smtClean="0"/>
            </a:br>
            <a:r>
              <a:rPr lang="nb-NO" sz="2400" dirty="0" smtClean="0"/>
              <a:t>Resistanser</a:t>
            </a:r>
            <a:endParaRPr lang="nb-NO" sz="2400" dirty="0"/>
          </a:p>
        </p:txBody>
      </p:sp>
      <p:pic>
        <p:nvPicPr>
          <p:cNvPr id="5123" name="Picture 3"/>
          <p:cNvPicPr>
            <a:picLocks noChangeAspect="1" noChangeArrowheads="1"/>
          </p:cNvPicPr>
          <p:nvPr/>
        </p:nvPicPr>
        <p:blipFill>
          <a:blip r:embed="rId2" cstate="print"/>
          <a:srcRect/>
          <a:stretch>
            <a:fillRect/>
          </a:stretch>
        </p:blipFill>
        <p:spPr bwMode="auto">
          <a:xfrm>
            <a:off x="1774209" y="2087073"/>
            <a:ext cx="6197130" cy="46009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6106" t="20973" r="51258" b="7527"/>
          <a:stretch>
            <a:fillRect/>
          </a:stretch>
        </p:blipFill>
        <p:spPr bwMode="auto">
          <a:xfrm>
            <a:off x="955344" y="355147"/>
            <a:ext cx="1910687" cy="1610131"/>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l="9640" t="19471" r="52041" b="7343"/>
          <a:stretch>
            <a:fillRect/>
          </a:stretch>
        </p:blipFill>
        <p:spPr bwMode="auto">
          <a:xfrm>
            <a:off x="7028597" y="368489"/>
            <a:ext cx="1746913" cy="165576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fade">
                                      <p:cBhvr>
                                        <p:cTn id="15"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2234372" y="3154195"/>
            <a:ext cx="6858000" cy="549610"/>
          </a:xfrm>
        </p:spPr>
        <p:txBody>
          <a:bodyPr>
            <a:normAutofit/>
          </a:bodyPr>
          <a:lstStyle/>
          <a:p>
            <a:pPr algn="ctr"/>
            <a:r>
              <a:rPr lang="nb-NO" sz="2800" smtClean="0"/>
              <a:t>Koding av motstander med fire ringer</a:t>
            </a:r>
            <a:endParaRPr lang="nb-NO" sz="2800"/>
          </a:p>
        </p:txBody>
      </p:sp>
      <p:pic>
        <p:nvPicPr>
          <p:cNvPr id="7170" name="Picture 2"/>
          <p:cNvPicPr>
            <a:picLocks noChangeAspect="1" noChangeArrowheads="1"/>
          </p:cNvPicPr>
          <p:nvPr/>
        </p:nvPicPr>
        <p:blipFill>
          <a:blip r:embed="rId2"/>
          <a:srcRect/>
          <a:stretch>
            <a:fillRect/>
          </a:stretch>
        </p:blipFill>
        <p:spPr bwMode="auto">
          <a:xfrm>
            <a:off x="1577662" y="1494344"/>
            <a:ext cx="7392473" cy="509546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1729102" y="160986"/>
            <a:ext cx="3067050" cy="933450"/>
          </a:xfrm>
          <a:prstGeom prst="rect">
            <a:avLst/>
          </a:prstGeom>
          <a:noFill/>
          <a:ln w="9525">
            <a:noFill/>
            <a:miter lim="800000"/>
            <a:headEnd/>
            <a:tailEnd/>
          </a:ln>
          <a:effectLst/>
        </p:spPr>
      </p:pic>
      <p:sp>
        <p:nvSpPr>
          <p:cNvPr id="6" name="TekstSylinder 5"/>
          <p:cNvSpPr txBox="1"/>
          <p:nvPr/>
        </p:nvSpPr>
        <p:spPr>
          <a:xfrm>
            <a:off x="2659487" y="971124"/>
            <a:ext cx="971741" cy="523220"/>
          </a:xfrm>
          <a:prstGeom prst="rect">
            <a:avLst/>
          </a:prstGeom>
          <a:noFill/>
        </p:spPr>
        <p:txBody>
          <a:bodyPr wrap="none" rtlCol="0">
            <a:spAutoFit/>
          </a:bodyPr>
          <a:lstStyle/>
          <a:p>
            <a:r>
              <a:rPr lang="nb-NO" sz="2800" smtClean="0"/>
              <a:t>220</a:t>
            </a:r>
            <a:r>
              <a:rPr lang="el-GR" sz="2800" smtClean="0"/>
              <a:t>Ω</a:t>
            </a:r>
            <a:endParaRPr lang="nb-NO" sz="2800"/>
          </a:p>
        </p:txBody>
      </p:sp>
      <p:pic>
        <p:nvPicPr>
          <p:cNvPr id="7172" name="Picture 4"/>
          <p:cNvPicPr>
            <a:picLocks noChangeAspect="1" noChangeArrowheads="1"/>
          </p:cNvPicPr>
          <p:nvPr/>
        </p:nvPicPr>
        <p:blipFill>
          <a:blip r:embed="rId4"/>
          <a:srcRect/>
          <a:stretch>
            <a:fillRect/>
          </a:stretch>
        </p:blipFill>
        <p:spPr bwMode="auto">
          <a:xfrm>
            <a:off x="5051738" y="179034"/>
            <a:ext cx="3200400" cy="962025"/>
          </a:xfrm>
          <a:prstGeom prst="rect">
            <a:avLst/>
          </a:prstGeom>
          <a:noFill/>
          <a:ln w="9525">
            <a:noFill/>
            <a:miter lim="800000"/>
            <a:headEnd/>
            <a:tailEnd/>
          </a:ln>
          <a:effectLst/>
        </p:spPr>
      </p:pic>
      <p:sp>
        <p:nvSpPr>
          <p:cNvPr id="8" name="TekstSylinder 7"/>
          <p:cNvSpPr txBox="1"/>
          <p:nvPr/>
        </p:nvSpPr>
        <p:spPr>
          <a:xfrm>
            <a:off x="6111639" y="971124"/>
            <a:ext cx="952505" cy="523220"/>
          </a:xfrm>
          <a:prstGeom prst="rect">
            <a:avLst/>
          </a:prstGeom>
          <a:noFill/>
        </p:spPr>
        <p:txBody>
          <a:bodyPr wrap="none" rtlCol="0">
            <a:spAutoFit/>
          </a:bodyPr>
          <a:lstStyle/>
          <a:p>
            <a:r>
              <a:rPr lang="nb-NO" sz="2800" smtClean="0"/>
              <a:t>10k</a:t>
            </a:r>
            <a:r>
              <a:rPr lang="el-GR" sz="2800" smtClean="0"/>
              <a:t>Ω</a:t>
            </a:r>
            <a:endParaRPr lang="nb-NO"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2000"/>
                                        <p:tgtEl>
                                          <p:spTgt spid="717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fade">
                                      <p:cBhvr>
                                        <p:cTn id="20" dur="2000"/>
                                        <p:tgtEl>
                                          <p:spTgt spid="717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Bruk et Ohm-meter</a:t>
            </a:r>
            <a:endParaRPr lang="nb-NO"/>
          </a:p>
        </p:txBody>
      </p:sp>
      <p:pic>
        <p:nvPicPr>
          <p:cNvPr id="8194" name="Picture 2" descr="Digital Multimeter 6000 Counts Backlight AC/DC Ammeter Voltmeter Ohm Meter-  US$21.99 online shopping | cesdeals.com"/>
          <p:cNvPicPr>
            <a:picLocks noChangeAspect="1" noChangeArrowheads="1"/>
          </p:cNvPicPr>
          <p:nvPr/>
        </p:nvPicPr>
        <p:blipFill>
          <a:blip r:embed="rId2"/>
          <a:srcRect/>
          <a:stretch>
            <a:fillRect/>
          </a:stretch>
        </p:blipFill>
        <p:spPr bwMode="auto">
          <a:xfrm>
            <a:off x="2100286" y="1288849"/>
            <a:ext cx="5446734" cy="54467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27682" y="110328"/>
            <a:ext cx="7242650" cy="951358"/>
          </a:xfrm>
        </p:spPr>
        <p:txBody>
          <a:bodyPr/>
          <a:lstStyle/>
          <a:p>
            <a:pPr algn="ctr"/>
            <a:r>
              <a:rPr lang="nb-NO" smtClean="0"/>
              <a:t>Program 08.11.21</a:t>
            </a:r>
            <a:endParaRPr lang="nb-NO" dirty="0"/>
          </a:p>
        </p:txBody>
      </p:sp>
      <p:sp>
        <p:nvSpPr>
          <p:cNvPr id="14" name="Plassholder for innhold 2"/>
          <p:cNvSpPr>
            <a:spLocks noGrp="1"/>
          </p:cNvSpPr>
          <p:nvPr>
            <p:ph idx="1"/>
          </p:nvPr>
        </p:nvSpPr>
        <p:spPr>
          <a:xfrm>
            <a:off x="1327682" y="1061686"/>
            <a:ext cx="7242650" cy="5385153"/>
          </a:xfrm>
        </p:spPr>
        <p:txBody>
          <a:bodyPr>
            <a:normAutofit fontScale="92500" lnSpcReduction="10000"/>
          </a:bodyPr>
          <a:lstStyle/>
          <a:p>
            <a:pPr>
              <a:spcBef>
                <a:spcPts val="1200"/>
              </a:spcBef>
              <a:spcAft>
                <a:spcPts val="600"/>
              </a:spcAft>
              <a:buNone/>
              <a:tabLst>
                <a:tab pos="1884363" algn="l"/>
              </a:tabLst>
            </a:pPr>
            <a:r>
              <a:rPr lang="nb-NO" sz="1800" smtClean="0"/>
              <a:t>08.45 – 09.30	Velkommen, praktisk og </a:t>
            </a:r>
            <a:r>
              <a:rPr lang="nb-NO" sz="1800" b="1" smtClean="0"/>
              <a:t>forventninger</a:t>
            </a:r>
          </a:p>
          <a:p>
            <a:pPr>
              <a:spcBef>
                <a:spcPts val="1200"/>
              </a:spcBef>
              <a:spcAft>
                <a:spcPts val="600"/>
              </a:spcAft>
              <a:buNone/>
              <a:tabLst>
                <a:tab pos="1884363" algn="l"/>
              </a:tabLst>
            </a:pPr>
            <a:r>
              <a:rPr lang="nb-NO" sz="1800" smtClean="0"/>
              <a:t>09:30 – 10:15 	</a:t>
            </a:r>
            <a:r>
              <a:rPr lang="nb-NO" sz="1800" b="1" smtClean="0"/>
              <a:t>Økt 1</a:t>
            </a:r>
            <a:r>
              <a:rPr lang="nb-NO" sz="1800" smtClean="0"/>
              <a:t> Bli kjent med Arduino og programverktøy</a:t>
            </a:r>
          </a:p>
          <a:p>
            <a:pPr>
              <a:spcBef>
                <a:spcPts val="1200"/>
              </a:spcBef>
              <a:spcAft>
                <a:spcPts val="600"/>
              </a:spcAft>
              <a:buNone/>
              <a:tabLst>
                <a:tab pos="1884363" algn="l"/>
              </a:tabLst>
            </a:pPr>
            <a:r>
              <a:rPr lang="nb-NO" sz="1800" smtClean="0"/>
              <a:t>10:15 – 10:30	Vaffel og kaffepause</a:t>
            </a:r>
          </a:p>
          <a:p>
            <a:pPr>
              <a:spcBef>
                <a:spcPts val="1200"/>
              </a:spcBef>
              <a:spcAft>
                <a:spcPts val="600"/>
              </a:spcAft>
              <a:buNone/>
              <a:tabLst>
                <a:tab pos="1884363" algn="l"/>
              </a:tabLst>
            </a:pPr>
            <a:r>
              <a:rPr lang="nb-NO" sz="1800" smtClean="0"/>
              <a:t>10:30 – 12:30	</a:t>
            </a:r>
            <a:r>
              <a:rPr lang="nb-NO" sz="1800" b="1" smtClean="0"/>
              <a:t>Økt 2 </a:t>
            </a:r>
            <a:r>
              <a:rPr lang="nb-NO" sz="1800" smtClean="0"/>
              <a:t>Fra blinkende lysdiode til rakettnedtelling, bruk</a:t>
            </a:r>
            <a:br>
              <a:rPr lang="nb-NO" sz="1800" smtClean="0"/>
            </a:br>
            <a:r>
              <a:rPr lang="nb-NO" sz="1800" smtClean="0"/>
              <a:t>	av OLED-display. Avlesning av analoge porter,</a:t>
            </a:r>
            <a:br>
              <a:rPr lang="nb-NO" sz="1800" smtClean="0"/>
            </a:br>
            <a:r>
              <a:rPr lang="nb-NO" sz="1800" smtClean="0"/>
              <a:t>	framstilling av voltmeter og termometer.</a:t>
            </a:r>
          </a:p>
          <a:p>
            <a:pPr>
              <a:spcBef>
                <a:spcPts val="1200"/>
              </a:spcBef>
              <a:spcAft>
                <a:spcPts val="600"/>
              </a:spcAft>
              <a:buNone/>
              <a:tabLst>
                <a:tab pos="1884363" algn="l"/>
              </a:tabLst>
            </a:pPr>
            <a:r>
              <a:rPr lang="nb-NO" sz="1800" smtClean="0"/>
              <a:t>12:30 – 13:15	Lunsj i kantina Havblikk</a:t>
            </a:r>
          </a:p>
          <a:p>
            <a:pPr>
              <a:spcBef>
                <a:spcPts val="1200"/>
              </a:spcBef>
              <a:spcAft>
                <a:spcPts val="600"/>
              </a:spcAft>
              <a:buNone/>
              <a:tabLst>
                <a:tab pos="1884363" algn="l"/>
              </a:tabLst>
            </a:pPr>
            <a:r>
              <a:rPr lang="nb-NO" sz="1800" smtClean="0"/>
              <a:t>13:15 – 14:15 	</a:t>
            </a:r>
            <a:r>
              <a:rPr lang="nb-NO" sz="1800" b="1" smtClean="0"/>
              <a:t>Økt 3 </a:t>
            </a:r>
            <a:r>
              <a:rPr lang="nb-NO" sz="1800" smtClean="0"/>
              <a:t>Bruk av trykksensor og måling av lufttrykk.</a:t>
            </a:r>
            <a:br>
              <a:rPr lang="nb-NO" sz="1800" smtClean="0"/>
            </a:br>
            <a:r>
              <a:rPr lang="nb-NO" sz="1800" smtClean="0"/>
              <a:t>	Avlesning av utskrift av lufttrykk.</a:t>
            </a:r>
          </a:p>
          <a:p>
            <a:pPr>
              <a:spcBef>
                <a:spcPts val="1200"/>
              </a:spcBef>
              <a:spcAft>
                <a:spcPts val="600"/>
              </a:spcAft>
              <a:buNone/>
              <a:tabLst>
                <a:tab pos="1884363" algn="l"/>
              </a:tabLst>
            </a:pPr>
            <a:r>
              <a:rPr lang="nb-NO" sz="1800" smtClean="0"/>
              <a:t>14:15 – 14:30	Kaffepause</a:t>
            </a:r>
          </a:p>
          <a:p>
            <a:pPr>
              <a:spcBef>
                <a:spcPts val="1200"/>
              </a:spcBef>
              <a:spcAft>
                <a:spcPts val="600"/>
              </a:spcAft>
              <a:buNone/>
              <a:tabLst>
                <a:tab pos="1884363" algn="l"/>
              </a:tabLst>
            </a:pPr>
            <a:r>
              <a:rPr lang="nb-NO" sz="1800" smtClean="0"/>
              <a:t>14:30 – 15:30	</a:t>
            </a:r>
            <a:r>
              <a:rPr lang="nb-NO" sz="1800" b="1" smtClean="0"/>
              <a:t>Økt 4</a:t>
            </a:r>
            <a:r>
              <a:rPr lang="nb-NO" sz="1800" smtClean="0"/>
              <a:t> Omregning fra lufttrykk til høyde, </a:t>
            </a:r>
            <a:br>
              <a:rPr lang="nb-NO" sz="1800" smtClean="0"/>
            </a:br>
            <a:r>
              <a:rPr lang="nb-NO" sz="1800" smtClean="0"/>
              <a:t>	kalibrering av høydemåleren.</a:t>
            </a:r>
          </a:p>
          <a:p>
            <a:pPr>
              <a:spcBef>
                <a:spcPts val="1200"/>
              </a:spcBef>
              <a:spcAft>
                <a:spcPts val="600"/>
              </a:spcAft>
              <a:buNone/>
              <a:tabLst>
                <a:tab pos="1884363" algn="l"/>
              </a:tabLst>
            </a:pPr>
            <a:r>
              <a:rPr lang="nb-NO" sz="1800" smtClean="0"/>
              <a:t>15:45 – 16:30	</a:t>
            </a:r>
            <a:r>
              <a:rPr lang="nb-NO" sz="1800" b="1" smtClean="0"/>
              <a:t>Oppsummering</a:t>
            </a:r>
            <a:r>
              <a:rPr lang="nb-NO" sz="1800" smtClean="0"/>
              <a:t>, refleksjon og diskusjon om</a:t>
            </a:r>
            <a:br>
              <a:rPr lang="nb-NO" sz="1800" smtClean="0"/>
            </a:br>
            <a:r>
              <a:rPr lang="nb-NO" sz="1800" smtClean="0"/>
              <a:t>	hvordan ta erfaringene inn i klasserommet</a:t>
            </a:r>
            <a:endParaRPr lang="nb-NO" sz="1800" dirty="0"/>
          </a:p>
        </p:txBody>
      </p:sp>
    </p:spTree>
    <p:extLst>
      <p:ext uri="{BB962C8B-B14F-4D97-AF65-F5344CB8AC3E}">
        <p14:creationId xmlns="" xmlns:p14="http://schemas.microsoft.com/office/powerpoint/2010/main" val="33068870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tel 1"/>
          <p:cNvSpPr>
            <a:spLocks noGrp="1"/>
          </p:cNvSpPr>
          <p:nvPr>
            <p:ph type="title"/>
          </p:nvPr>
        </p:nvSpPr>
        <p:spPr>
          <a:xfrm>
            <a:off x="4913194" y="327542"/>
            <a:ext cx="3933944" cy="1078177"/>
          </a:xfrm>
        </p:spPr>
        <p:txBody>
          <a:bodyPr/>
          <a:lstStyle/>
          <a:p>
            <a:pPr algn="ctr">
              <a:lnSpc>
                <a:spcPct val="100000"/>
              </a:lnSpc>
            </a:pPr>
            <a:r>
              <a:rPr lang="nb-NO" dirty="0" smtClean="0"/>
              <a:t>Komponenter</a:t>
            </a:r>
            <a:br>
              <a:rPr lang="nb-NO" dirty="0" smtClean="0"/>
            </a:br>
            <a:r>
              <a:rPr lang="nb-NO" sz="2400" dirty="0" smtClean="0"/>
              <a:t>Input (Sensorer)</a:t>
            </a:r>
            <a:endParaRPr lang="nb-NO" sz="2400" dirty="0"/>
          </a:p>
        </p:txBody>
      </p:sp>
      <p:pic>
        <p:nvPicPr>
          <p:cNvPr id="4100" name="Picture 4"/>
          <p:cNvPicPr>
            <a:picLocks noChangeAspect="1" noChangeArrowheads="1"/>
          </p:cNvPicPr>
          <p:nvPr/>
        </p:nvPicPr>
        <p:blipFill>
          <a:blip r:embed="rId2" cstate="print"/>
          <a:srcRect/>
          <a:stretch>
            <a:fillRect/>
          </a:stretch>
        </p:blipFill>
        <p:spPr bwMode="auto">
          <a:xfrm>
            <a:off x="1001973" y="2230840"/>
            <a:ext cx="3810000" cy="1905000"/>
          </a:xfrm>
          <a:prstGeom prst="rect">
            <a:avLst/>
          </a:prstGeom>
          <a:noFill/>
          <a:ln w="9525">
            <a:noFill/>
            <a:miter lim="800000"/>
            <a:headEnd/>
            <a:tailEnd/>
          </a:ln>
        </p:spPr>
      </p:pic>
      <p:pic>
        <p:nvPicPr>
          <p:cNvPr id="4102" name="Picture 6"/>
          <p:cNvPicPr>
            <a:picLocks noChangeAspect="1" noChangeArrowheads="1"/>
          </p:cNvPicPr>
          <p:nvPr/>
        </p:nvPicPr>
        <p:blipFill>
          <a:blip r:embed="rId3" cstate="print"/>
          <a:srcRect/>
          <a:stretch>
            <a:fillRect/>
          </a:stretch>
        </p:blipFill>
        <p:spPr bwMode="auto">
          <a:xfrm>
            <a:off x="1029270" y="4164629"/>
            <a:ext cx="3810000" cy="2295525"/>
          </a:xfrm>
          <a:prstGeom prst="rect">
            <a:avLst/>
          </a:prstGeom>
          <a:noFill/>
          <a:ln w="9525">
            <a:noFill/>
            <a:miter lim="800000"/>
            <a:headEnd/>
            <a:tailEnd/>
          </a:ln>
        </p:spPr>
      </p:pic>
      <p:pic>
        <p:nvPicPr>
          <p:cNvPr id="4103" name="Picture 7"/>
          <p:cNvPicPr>
            <a:picLocks noChangeAspect="1" noChangeArrowheads="1"/>
          </p:cNvPicPr>
          <p:nvPr/>
        </p:nvPicPr>
        <p:blipFill>
          <a:blip r:embed="rId4" cstate="print"/>
          <a:srcRect/>
          <a:stretch>
            <a:fillRect/>
          </a:stretch>
        </p:blipFill>
        <p:spPr bwMode="auto">
          <a:xfrm>
            <a:off x="4931889" y="1616052"/>
            <a:ext cx="3838575" cy="1933575"/>
          </a:xfrm>
          <a:prstGeom prst="rect">
            <a:avLst/>
          </a:prstGeom>
          <a:noFill/>
          <a:ln w="9525">
            <a:noFill/>
            <a:miter lim="800000"/>
            <a:headEnd/>
            <a:tailEnd/>
          </a:ln>
        </p:spPr>
      </p:pic>
      <p:pic>
        <p:nvPicPr>
          <p:cNvPr id="12" name="Picture 3"/>
          <p:cNvPicPr>
            <a:picLocks noChangeAspect="1" noChangeArrowheads="1"/>
          </p:cNvPicPr>
          <p:nvPr/>
        </p:nvPicPr>
        <p:blipFill>
          <a:blip r:embed="rId5" cstate="print"/>
          <a:srcRect/>
          <a:stretch>
            <a:fillRect/>
          </a:stretch>
        </p:blipFill>
        <p:spPr bwMode="auto">
          <a:xfrm>
            <a:off x="1001972" y="256677"/>
            <a:ext cx="3810000" cy="1895475"/>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4968234" y="3593627"/>
            <a:ext cx="3787019" cy="228855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fade">
                                      <p:cBhvr>
                                        <p:cTn id="12" dur="2000"/>
                                        <p:tgtEl>
                                          <p:spTgt spid="4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20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2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tel 1"/>
          <p:cNvSpPr>
            <a:spLocks noGrp="1"/>
          </p:cNvSpPr>
          <p:nvPr>
            <p:ph type="title"/>
          </p:nvPr>
        </p:nvSpPr>
        <p:spPr>
          <a:xfrm>
            <a:off x="2729552" y="395785"/>
            <a:ext cx="3933944" cy="1078177"/>
          </a:xfrm>
        </p:spPr>
        <p:txBody>
          <a:bodyPr/>
          <a:lstStyle/>
          <a:p>
            <a:pPr algn="ctr">
              <a:lnSpc>
                <a:spcPct val="100000"/>
              </a:lnSpc>
            </a:pPr>
            <a:r>
              <a:rPr lang="nb-NO" dirty="0" smtClean="0"/>
              <a:t>Komponenter</a:t>
            </a:r>
            <a:br>
              <a:rPr lang="nb-NO" dirty="0" smtClean="0"/>
            </a:br>
            <a:r>
              <a:rPr lang="nb-NO" sz="2400" dirty="0" smtClean="0"/>
              <a:t>Output (</a:t>
            </a:r>
            <a:r>
              <a:rPr lang="nb-NO" sz="2400" dirty="0" err="1" smtClean="0"/>
              <a:t>Aktuatorer</a:t>
            </a:r>
            <a:r>
              <a:rPr lang="nb-NO" sz="2400" dirty="0" smtClean="0"/>
              <a:t>)</a:t>
            </a:r>
            <a:endParaRPr lang="nb-NO" sz="2400" dirty="0"/>
          </a:p>
        </p:txBody>
      </p:sp>
      <p:pic>
        <p:nvPicPr>
          <p:cNvPr id="5122" name="Picture 2"/>
          <p:cNvPicPr>
            <a:picLocks noChangeAspect="1" noChangeArrowheads="1"/>
          </p:cNvPicPr>
          <p:nvPr/>
        </p:nvPicPr>
        <p:blipFill>
          <a:blip r:embed="rId2" cstate="print"/>
          <a:srcRect/>
          <a:stretch>
            <a:fillRect/>
          </a:stretch>
        </p:blipFill>
        <p:spPr bwMode="auto">
          <a:xfrm>
            <a:off x="1047680" y="3759419"/>
            <a:ext cx="3800475" cy="19050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918880" y="1748437"/>
            <a:ext cx="3810000" cy="1914525"/>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1033391" y="1762055"/>
            <a:ext cx="3829050" cy="1914525"/>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4900472" y="3736786"/>
            <a:ext cx="3819525" cy="2305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5083941" y="3594909"/>
            <a:ext cx="3857625" cy="2343150"/>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a:stretch>
            <a:fillRect/>
          </a:stretch>
        </p:blipFill>
        <p:spPr bwMode="auto">
          <a:xfrm>
            <a:off x="5088703" y="1534168"/>
            <a:ext cx="3848100" cy="1933575"/>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a:stretch>
            <a:fillRect/>
          </a:stretch>
        </p:blipFill>
        <p:spPr bwMode="auto">
          <a:xfrm>
            <a:off x="1049607" y="4014009"/>
            <a:ext cx="3819525" cy="1924050"/>
          </a:xfrm>
          <a:prstGeom prst="rect">
            <a:avLst/>
          </a:prstGeom>
          <a:noFill/>
          <a:ln w="9525">
            <a:noFill/>
            <a:miter lim="800000"/>
            <a:headEnd/>
            <a:tailEnd/>
          </a:ln>
        </p:spPr>
      </p:pic>
      <p:sp>
        <p:nvSpPr>
          <p:cNvPr id="10" name="Tittel 1"/>
          <p:cNvSpPr>
            <a:spLocks noGrp="1"/>
          </p:cNvSpPr>
          <p:nvPr>
            <p:ph type="title"/>
          </p:nvPr>
        </p:nvSpPr>
        <p:spPr>
          <a:xfrm>
            <a:off x="2729552" y="191068"/>
            <a:ext cx="3933944" cy="1078177"/>
          </a:xfrm>
        </p:spPr>
        <p:txBody>
          <a:bodyPr/>
          <a:lstStyle/>
          <a:p>
            <a:pPr algn="ctr">
              <a:lnSpc>
                <a:spcPct val="100000"/>
              </a:lnSpc>
            </a:pPr>
            <a:r>
              <a:rPr lang="nb-NO" dirty="0" smtClean="0"/>
              <a:t>Komponenter</a:t>
            </a:r>
            <a:br>
              <a:rPr lang="nb-NO" dirty="0" smtClean="0"/>
            </a:br>
            <a:r>
              <a:rPr lang="nb-NO" sz="2400" dirty="0" smtClean="0"/>
              <a:t>Output (</a:t>
            </a:r>
            <a:r>
              <a:rPr lang="nb-NO" sz="2400" dirty="0" err="1" smtClean="0"/>
              <a:t>Aktuatorer</a:t>
            </a:r>
            <a:r>
              <a:rPr lang="nb-NO" sz="2400" dirty="0" smtClean="0"/>
              <a:t>)</a:t>
            </a:r>
            <a:endParaRPr lang="nb-NO" sz="2400" dirty="0"/>
          </a:p>
        </p:txBody>
      </p:sp>
      <p:grpSp>
        <p:nvGrpSpPr>
          <p:cNvPr id="2" name="Gruppe 12"/>
          <p:cNvGrpSpPr/>
          <p:nvPr/>
        </p:nvGrpSpPr>
        <p:grpSpPr>
          <a:xfrm>
            <a:off x="993737" y="1534168"/>
            <a:ext cx="3876675" cy="2343150"/>
            <a:chOff x="791216" y="1534168"/>
            <a:chExt cx="3876675" cy="2343150"/>
          </a:xfrm>
        </p:grpSpPr>
        <p:pic>
          <p:nvPicPr>
            <p:cNvPr id="6146" name="Picture 2"/>
            <p:cNvPicPr>
              <a:picLocks noChangeAspect="1" noChangeArrowheads="1"/>
            </p:cNvPicPr>
            <p:nvPr/>
          </p:nvPicPr>
          <p:blipFill>
            <a:blip r:embed="rId5" cstate="print"/>
            <a:srcRect/>
            <a:stretch>
              <a:fillRect/>
            </a:stretch>
          </p:blipFill>
          <p:spPr bwMode="auto">
            <a:xfrm>
              <a:off x="791216" y="1534168"/>
              <a:ext cx="3876675" cy="2343150"/>
            </a:xfrm>
            <a:prstGeom prst="rect">
              <a:avLst/>
            </a:prstGeom>
            <a:noFill/>
            <a:ln w="9525">
              <a:noFill/>
              <a:miter lim="800000"/>
              <a:headEnd/>
              <a:tailEnd/>
            </a:ln>
          </p:spPr>
        </p:pic>
        <p:sp>
          <p:nvSpPr>
            <p:cNvPr id="11" name="TekstSylinder 10"/>
            <p:cNvSpPr txBox="1"/>
            <p:nvPr/>
          </p:nvSpPr>
          <p:spPr>
            <a:xfrm>
              <a:off x="914400" y="3302758"/>
              <a:ext cx="1268104" cy="461665"/>
            </a:xfrm>
            <a:prstGeom prst="rect">
              <a:avLst/>
            </a:prstGeom>
            <a:noFill/>
          </p:spPr>
          <p:txBody>
            <a:bodyPr wrap="none" rtlCol="0">
              <a:spAutoFit/>
            </a:bodyPr>
            <a:lstStyle/>
            <a:p>
              <a:r>
                <a:rPr lang="nb-NO" dirty="0" smtClean="0">
                  <a:solidFill>
                    <a:schemeClr val="tx1"/>
                  </a:solidFill>
                </a:rPr>
                <a:t>JZC-11F</a:t>
              </a:r>
            </a:p>
          </p:txBody>
        </p:sp>
        <p:sp>
          <p:nvSpPr>
            <p:cNvPr id="12" name="TekstSylinder 11"/>
            <p:cNvSpPr txBox="1"/>
            <p:nvPr/>
          </p:nvSpPr>
          <p:spPr>
            <a:xfrm>
              <a:off x="873456" y="2006221"/>
              <a:ext cx="1035540" cy="646331"/>
            </a:xfrm>
            <a:prstGeom prst="rect">
              <a:avLst/>
            </a:prstGeom>
            <a:noFill/>
          </p:spPr>
          <p:txBody>
            <a:bodyPr wrap="none" rtlCol="0">
              <a:spAutoFit/>
            </a:bodyPr>
            <a:lstStyle/>
            <a:p>
              <a:r>
                <a:rPr lang="nb-NO" sz="1800" dirty="0" smtClean="0">
                  <a:solidFill>
                    <a:schemeClr val="tx1"/>
                  </a:solidFill>
                </a:rPr>
                <a:t>30V-10A</a:t>
              </a:r>
              <a:br>
                <a:rPr lang="nb-NO" sz="1800" dirty="0" smtClean="0">
                  <a:solidFill>
                    <a:schemeClr val="tx1"/>
                  </a:solidFill>
                </a:rPr>
              </a:br>
              <a:r>
                <a:rPr lang="nb-NO" sz="1800" dirty="0" smtClean="0">
                  <a:solidFill>
                    <a:schemeClr val="tx1"/>
                  </a:solidFill>
                </a:rPr>
                <a:t>230V-5A</a:t>
              </a:r>
            </a:p>
          </p:txBody>
        </p:sp>
      </p:gr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27" name="AutoShape 3" descr="Bilderesultat for BMP180">
            <a:hlinkClick r:id="rId2"/>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1029" name="AutoShape 5" descr="Bilderesultat for BMP180">
            <a:hlinkClick r:id="rId2"/>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1035" name="Picture 11" descr="0.96 Inch I2C IIC Serial 128 x 64 OLED LCD LED Skjerm Modul For Arduino">
            <a:hlinkClick r:id="rId3" tooltip="0.96 Inch I2C IIC Serial 128 x 64 OLED LCD LED Skjerm Modul For Arduino"/>
          </p:cNvPr>
          <p:cNvPicPr>
            <a:picLocks noChangeAspect="1" noChangeArrowheads="1"/>
          </p:cNvPicPr>
          <p:nvPr/>
        </p:nvPicPr>
        <p:blipFill>
          <a:blip r:embed="rId4"/>
          <a:srcRect/>
          <a:stretch>
            <a:fillRect/>
          </a:stretch>
        </p:blipFill>
        <p:spPr bwMode="auto">
          <a:xfrm>
            <a:off x="5623213" y="949036"/>
            <a:ext cx="3124200" cy="3124201"/>
          </a:xfrm>
          <a:prstGeom prst="rect">
            <a:avLst/>
          </a:prstGeom>
          <a:noFill/>
        </p:spPr>
      </p:pic>
      <p:pic>
        <p:nvPicPr>
          <p:cNvPr id="9" name="Picture 4"/>
          <p:cNvPicPr>
            <a:picLocks noChangeAspect="1" noChangeArrowheads="1"/>
          </p:cNvPicPr>
          <p:nvPr/>
        </p:nvPicPr>
        <p:blipFill>
          <a:blip r:embed="rId5" cstate="print"/>
          <a:srcRect/>
          <a:stretch>
            <a:fillRect/>
          </a:stretch>
        </p:blipFill>
        <p:spPr bwMode="auto">
          <a:xfrm>
            <a:off x="1194628" y="1417638"/>
            <a:ext cx="3829050" cy="1914525"/>
          </a:xfrm>
          <a:prstGeom prst="rect">
            <a:avLst/>
          </a:prstGeom>
          <a:noFill/>
          <a:ln w="9525">
            <a:noFill/>
            <a:miter lim="800000"/>
            <a:headEnd/>
            <a:tailEnd/>
          </a:ln>
        </p:spPr>
      </p:pic>
      <p:pic>
        <p:nvPicPr>
          <p:cNvPr id="10" name="Picture 7"/>
          <p:cNvPicPr>
            <a:picLocks noChangeAspect="1" noChangeArrowheads="1"/>
          </p:cNvPicPr>
          <p:nvPr/>
        </p:nvPicPr>
        <p:blipFill>
          <a:blip r:embed="rId6" cstate="print"/>
          <a:srcRect/>
          <a:stretch>
            <a:fillRect/>
          </a:stretch>
        </p:blipFill>
        <p:spPr bwMode="auto">
          <a:xfrm>
            <a:off x="1194628" y="3470906"/>
            <a:ext cx="3354170" cy="1689570"/>
          </a:xfrm>
          <a:prstGeom prst="rect">
            <a:avLst/>
          </a:prstGeom>
          <a:noFill/>
          <a:ln w="9525">
            <a:noFill/>
            <a:miter lim="800000"/>
            <a:headEnd/>
            <a:tailEnd/>
          </a:ln>
        </p:spPr>
      </p:pic>
      <p:sp>
        <p:nvSpPr>
          <p:cNvPr id="2" name="Tittel 1"/>
          <p:cNvSpPr>
            <a:spLocks noGrp="1"/>
          </p:cNvSpPr>
          <p:nvPr>
            <p:ph type="title"/>
          </p:nvPr>
        </p:nvSpPr>
        <p:spPr/>
        <p:txBody>
          <a:bodyPr/>
          <a:lstStyle/>
          <a:p>
            <a:pPr algn="ctr"/>
            <a:r>
              <a:rPr lang="nb-NO" smtClean="0"/>
              <a:t>Trykkmåler og display</a:t>
            </a:r>
            <a:endParaRPr lang="nb-NO"/>
          </a:p>
        </p:txBody>
      </p:sp>
      <p:pic>
        <p:nvPicPr>
          <p:cNvPr id="54274" name="Picture 2" descr="BMP280 Pressure Sensor in Pakistan"/>
          <p:cNvPicPr>
            <a:picLocks noChangeAspect="1" noChangeArrowheads="1"/>
          </p:cNvPicPr>
          <p:nvPr/>
        </p:nvPicPr>
        <p:blipFill>
          <a:blip r:embed="rId7"/>
          <a:srcRect/>
          <a:stretch>
            <a:fillRect/>
          </a:stretch>
        </p:blipFill>
        <p:spPr bwMode="auto">
          <a:xfrm>
            <a:off x="4868449" y="3960704"/>
            <a:ext cx="4068871" cy="2288740"/>
          </a:xfrm>
          <a:prstGeom prst="rect">
            <a:avLst/>
          </a:prstGeom>
          <a:noFill/>
        </p:spPr>
      </p:pic>
      <p:sp>
        <p:nvSpPr>
          <p:cNvPr id="11" name="TekstSylinder 10"/>
          <p:cNvSpPr txBox="1"/>
          <p:nvPr/>
        </p:nvSpPr>
        <p:spPr>
          <a:xfrm>
            <a:off x="6830749" y="5970850"/>
            <a:ext cx="976549" cy="369332"/>
          </a:xfrm>
          <a:prstGeom prst="rect">
            <a:avLst/>
          </a:prstGeom>
          <a:noFill/>
        </p:spPr>
        <p:txBody>
          <a:bodyPr wrap="none" rtlCol="0">
            <a:spAutoFit/>
          </a:bodyPr>
          <a:lstStyle/>
          <a:p>
            <a:r>
              <a:rPr lang="nb-NO" smtClean="0"/>
              <a:t>BMP280</a:t>
            </a:r>
            <a:endParaRPr lang="nb-NO"/>
          </a:p>
        </p:txBody>
      </p:sp>
      <p:sp>
        <p:nvSpPr>
          <p:cNvPr id="12" name="TekstSylinder 11"/>
          <p:cNvSpPr txBox="1"/>
          <p:nvPr/>
        </p:nvSpPr>
        <p:spPr>
          <a:xfrm>
            <a:off x="6628447" y="3470906"/>
            <a:ext cx="1007007" cy="369332"/>
          </a:xfrm>
          <a:prstGeom prst="rect">
            <a:avLst/>
          </a:prstGeom>
          <a:solidFill>
            <a:schemeClr val="bg1"/>
          </a:solidFill>
        </p:spPr>
        <p:txBody>
          <a:bodyPr wrap="none" rtlCol="0">
            <a:spAutoFit/>
          </a:bodyPr>
          <a:lstStyle/>
          <a:p>
            <a:r>
              <a:rPr lang="nb-NO" smtClean="0"/>
              <a:t>SSD1306</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5"/>
                                        </p:tgtEl>
                                        <p:attrNameLst>
                                          <p:attrName>style.visibility</p:attrName>
                                        </p:attrNameLst>
                                      </p:cBhvr>
                                      <p:to>
                                        <p:strVal val="visible"/>
                                      </p:to>
                                    </p:set>
                                    <p:animEffect transition="in" filter="fade">
                                      <p:cBhvr>
                                        <p:cTn id="17" dur="2000"/>
                                        <p:tgtEl>
                                          <p:spTgt spid="103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4274"/>
                                        </p:tgtEl>
                                        <p:attrNameLst>
                                          <p:attrName>style.visibility</p:attrName>
                                        </p:attrNameLst>
                                      </p:cBhvr>
                                      <p:to>
                                        <p:strVal val="visible"/>
                                      </p:to>
                                    </p:set>
                                    <p:animEffect transition="in" filter="fade">
                                      <p:cBhvr>
                                        <p:cTn id="25" dur="2000"/>
                                        <p:tgtEl>
                                          <p:spTgt spid="5427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alpha-crucis.com/1061-1007-thickbox/arduino-uno-smd.jpg"/>
          <p:cNvPicPr>
            <a:picLocks noChangeAspect="1" noChangeArrowheads="1"/>
          </p:cNvPicPr>
          <p:nvPr/>
        </p:nvPicPr>
        <p:blipFill>
          <a:blip r:embed="rId2" cstate="print"/>
          <a:srcRect t="13770" b="13224"/>
          <a:stretch>
            <a:fillRect/>
          </a:stretch>
        </p:blipFill>
        <p:spPr bwMode="auto">
          <a:xfrm>
            <a:off x="1968489" y="1473958"/>
            <a:ext cx="6243851" cy="4558352"/>
          </a:xfrm>
          <a:prstGeom prst="rect">
            <a:avLst/>
          </a:prstGeom>
          <a:noFill/>
        </p:spPr>
      </p:pic>
      <p:sp>
        <p:nvSpPr>
          <p:cNvPr id="2" name="Tittel 1"/>
          <p:cNvSpPr>
            <a:spLocks noGrp="1"/>
          </p:cNvSpPr>
          <p:nvPr>
            <p:ph type="title"/>
          </p:nvPr>
        </p:nvSpPr>
        <p:spPr>
          <a:xfrm>
            <a:off x="1079500" y="382138"/>
            <a:ext cx="7767638" cy="655092"/>
          </a:xfrm>
        </p:spPr>
        <p:txBody>
          <a:bodyPr/>
          <a:lstStyle/>
          <a:p>
            <a:pPr algn="ctr"/>
            <a:r>
              <a:rPr lang="nb-NO" dirty="0" err="1" smtClean="0"/>
              <a:t>Arduino</a:t>
            </a:r>
            <a:r>
              <a:rPr lang="nb-NO" dirty="0" smtClean="0"/>
              <a:t> UNO</a:t>
            </a:r>
            <a:endParaRPr lang="nb-NO" dirty="0"/>
          </a:p>
        </p:txBody>
      </p:sp>
      <p:sp>
        <p:nvSpPr>
          <p:cNvPr id="6" name="Rektangel 5"/>
          <p:cNvSpPr/>
          <p:nvPr/>
        </p:nvSpPr>
        <p:spPr bwMode="auto">
          <a:xfrm>
            <a:off x="5100604" y="5076967"/>
            <a:ext cx="1405719" cy="84616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7" name="TekstSylinder 6"/>
          <p:cNvSpPr txBox="1"/>
          <p:nvPr/>
        </p:nvSpPr>
        <p:spPr>
          <a:xfrm>
            <a:off x="4847500" y="5933762"/>
            <a:ext cx="774571" cy="369332"/>
          </a:xfrm>
          <a:prstGeom prst="rect">
            <a:avLst/>
          </a:prstGeom>
          <a:noFill/>
        </p:spPr>
        <p:txBody>
          <a:bodyPr wrap="none" rtlCol="0">
            <a:spAutoFit/>
          </a:bodyPr>
          <a:lstStyle/>
          <a:p>
            <a:r>
              <a:rPr lang="nb-NO" sz="1800" dirty="0" smtClean="0">
                <a:solidFill>
                  <a:schemeClr val="tx1"/>
                </a:solidFill>
              </a:rPr>
              <a:t>Power</a:t>
            </a:r>
          </a:p>
        </p:txBody>
      </p:sp>
      <p:sp>
        <p:nvSpPr>
          <p:cNvPr id="8" name="Rektangel 7"/>
          <p:cNvSpPr/>
          <p:nvPr/>
        </p:nvSpPr>
        <p:spPr bwMode="auto">
          <a:xfrm>
            <a:off x="4336329" y="1569493"/>
            <a:ext cx="3603009" cy="81886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9" name="TekstSylinder 8"/>
          <p:cNvSpPr txBox="1"/>
          <p:nvPr/>
        </p:nvSpPr>
        <p:spPr>
          <a:xfrm>
            <a:off x="4868592" y="1132763"/>
            <a:ext cx="2435282" cy="369332"/>
          </a:xfrm>
          <a:prstGeom prst="rect">
            <a:avLst/>
          </a:prstGeom>
          <a:noFill/>
        </p:spPr>
        <p:txBody>
          <a:bodyPr wrap="none" rtlCol="0">
            <a:spAutoFit/>
          </a:bodyPr>
          <a:lstStyle/>
          <a:p>
            <a:r>
              <a:rPr lang="nb-NO" sz="1800" dirty="0" smtClean="0">
                <a:solidFill>
                  <a:schemeClr val="tx1"/>
                </a:solidFill>
              </a:rPr>
              <a:t>Digitale inn og utganger</a:t>
            </a:r>
          </a:p>
        </p:txBody>
      </p:sp>
      <p:sp>
        <p:nvSpPr>
          <p:cNvPr id="12" name="Rektangel 11"/>
          <p:cNvSpPr/>
          <p:nvPr/>
        </p:nvSpPr>
        <p:spPr bwMode="auto">
          <a:xfrm>
            <a:off x="6519972" y="5076968"/>
            <a:ext cx="1446662" cy="84616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3" name="TekstSylinder 12"/>
          <p:cNvSpPr txBox="1"/>
          <p:nvPr/>
        </p:nvSpPr>
        <p:spPr>
          <a:xfrm>
            <a:off x="6700352" y="6027003"/>
            <a:ext cx="1107996" cy="646331"/>
          </a:xfrm>
          <a:prstGeom prst="rect">
            <a:avLst/>
          </a:prstGeom>
          <a:noFill/>
        </p:spPr>
        <p:txBody>
          <a:bodyPr wrap="none" rtlCol="0">
            <a:spAutoFit/>
          </a:bodyPr>
          <a:lstStyle/>
          <a:p>
            <a:pPr algn="ctr"/>
            <a:r>
              <a:rPr lang="nb-NO" sz="1800" dirty="0" smtClean="0">
                <a:solidFill>
                  <a:schemeClr val="tx1"/>
                </a:solidFill>
              </a:rPr>
              <a:t>Analoge</a:t>
            </a:r>
            <a:br>
              <a:rPr lang="nb-NO" sz="1800" dirty="0" smtClean="0">
                <a:solidFill>
                  <a:schemeClr val="tx1"/>
                </a:solidFill>
              </a:rPr>
            </a:br>
            <a:r>
              <a:rPr lang="nb-NO" sz="1800" dirty="0" smtClean="0">
                <a:solidFill>
                  <a:schemeClr val="tx1"/>
                </a:solidFill>
              </a:rPr>
              <a:t>innganger</a:t>
            </a:r>
          </a:p>
        </p:txBody>
      </p:sp>
      <p:sp>
        <p:nvSpPr>
          <p:cNvPr id="14" name="TekstSylinder 13"/>
          <p:cNvSpPr txBox="1"/>
          <p:nvPr/>
        </p:nvSpPr>
        <p:spPr>
          <a:xfrm>
            <a:off x="1661367" y="1910686"/>
            <a:ext cx="633507" cy="369332"/>
          </a:xfrm>
          <a:prstGeom prst="rect">
            <a:avLst/>
          </a:prstGeom>
          <a:noFill/>
        </p:spPr>
        <p:txBody>
          <a:bodyPr wrap="none" rtlCol="0">
            <a:spAutoFit/>
          </a:bodyPr>
          <a:lstStyle/>
          <a:p>
            <a:r>
              <a:rPr lang="nb-NO" sz="1800" dirty="0" smtClean="0">
                <a:solidFill>
                  <a:schemeClr val="tx1"/>
                </a:solidFill>
              </a:rPr>
              <a:t>USB</a:t>
            </a:r>
          </a:p>
        </p:txBody>
      </p:sp>
      <p:sp>
        <p:nvSpPr>
          <p:cNvPr id="15" name="TekstSylinder 14"/>
          <p:cNvSpPr txBox="1"/>
          <p:nvPr/>
        </p:nvSpPr>
        <p:spPr>
          <a:xfrm>
            <a:off x="1115457" y="4981432"/>
            <a:ext cx="1133644" cy="646331"/>
          </a:xfrm>
          <a:prstGeom prst="rect">
            <a:avLst/>
          </a:prstGeom>
          <a:noFill/>
        </p:spPr>
        <p:txBody>
          <a:bodyPr wrap="none" rtlCol="0">
            <a:spAutoFit/>
          </a:bodyPr>
          <a:lstStyle/>
          <a:p>
            <a:pPr algn="ctr"/>
            <a:r>
              <a:rPr lang="nb-NO" sz="1800" dirty="0" smtClean="0">
                <a:solidFill>
                  <a:schemeClr val="tx1"/>
                </a:solidFill>
              </a:rPr>
              <a:t>Batteri- </a:t>
            </a:r>
          </a:p>
          <a:p>
            <a:pPr algn="ctr"/>
            <a:r>
              <a:rPr lang="nb-NO" sz="1800" dirty="0" smtClean="0">
                <a:solidFill>
                  <a:schemeClr val="tx1"/>
                </a:solidFill>
              </a:rPr>
              <a:t>eliminator</a:t>
            </a:r>
          </a:p>
        </p:txBody>
      </p:sp>
      <p:sp>
        <p:nvSpPr>
          <p:cNvPr id="17" name="Pil mot venstre og høyre 16"/>
          <p:cNvSpPr/>
          <p:nvPr/>
        </p:nvSpPr>
        <p:spPr bwMode="auto">
          <a:xfrm>
            <a:off x="1002553" y="2612572"/>
            <a:ext cx="914400" cy="510639"/>
          </a:xfrm>
          <a:prstGeom prst="lef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grpSp>
        <p:nvGrpSpPr>
          <p:cNvPr id="3" name="Gruppe 26"/>
          <p:cNvGrpSpPr/>
          <p:nvPr/>
        </p:nvGrpSpPr>
        <p:grpSpPr>
          <a:xfrm>
            <a:off x="5370010" y="5783283"/>
            <a:ext cx="545342" cy="828568"/>
            <a:chOff x="5032475" y="5783283"/>
            <a:chExt cx="545342" cy="828568"/>
          </a:xfrm>
        </p:grpSpPr>
        <p:cxnSp>
          <p:nvCxnSpPr>
            <p:cNvPr id="21" name="Rett linje 20"/>
            <p:cNvCxnSpPr/>
            <p:nvPr/>
          </p:nvCxnSpPr>
          <p:spPr bwMode="auto">
            <a:xfrm>
              <a:off x="5332021" y="5783283"/>
              <a:ext cx="0" cy="403761"/>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23" name="Ellipse 22"/>
            <p:cNvSpPr/>
            <p:nvPr/>
          </p:nvSpPr>
          <p:spPr bwMode="auto">
            <a:xfrm>
              <a:off x="5284516" y="6187051"/>
              <a:ext cx="106878" cy="106878"/>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4" name="TekstSylinder 23"/>
            <p:cNvSpPr txBox="1"/>
            <p:nvPr/>
          </p:nvSpPr>
          <p:spPr>
            <a:xfrm>
              <a:off x="5032475" y="6242519"/>
              <a:ext cx="545342" cy="369332"/>
            </a:xfrm>
            <a:prstGeom prst="rect">
              <a:avLst/>
            </a:prstGeom>
            <a:noFill/>
          </p:spPr>
          <p:txBody>
            <a:bodyPr wrap="none" rtlCol="0">
              <a:spAutoFit/>
            </a:bodyPr>
            <a:lstStyle/>
            <a:p>
              <a:r>
                <a:rPr lang="nb-NO" sz="1800" dirty="0" smtClean="0">
                  <a:solidFill>
                    <a:schemeClr val="tx1"/>
                  </a:solidFill>
                </a:rPr>
                <a:t>+5v</a:t>
              </a:r>
            </a:p>
          </p:txBody>
        </p:sp>
      </p:grpSp>
      <p:grpSp>
        <p:nvGrpSpPr>
          <p:cNvPr id="4" name="Gruppe 25"/>
          <p:cNvGrpSpPr/>
          <p:nvPr/>
        </p:nvGrpSpPr>
        <p:grpSpPr>
          <a:xfrm>
            <a:off x="5868777" y="5783283"/>
            <a:ext cx="415498" cy="828568"/>
            <a:chOff x="5531242" y="5783283"/>
            <a:chExt cx="415498" cy="828568"/>
          </a:xfrm>
        </p:grpSpPr>
        <p:sp>
          <p:nvSpPr>
            <p:cNvPr id="18" name="Frihåndsform 17"/>
            <p:cNvSpPr/>
            <p:nvPr/>
          </p:nvSpPr>
          <p:spPr bwMode="auto">
            <a:xfrm>
              <a:off x="5747657" y="5783283"/>
              <a:ext cx="0" cy="486888"/>
            </a:xfrm>
            <a:custGeom>
              <a:avLst/>
              <a:gdLst>
                <a:gd name="connsiteX0" fmla="*/ 0 w 0"/>
                <a:gd name="connsiteY0" fmla="*/ 0 h 486888"/>
                <a:gd name="connsiteX1" fmla="*/ 0 w 0"/>
                <a:gd name="connsiteY1" fmla="*/ 486888 h 486888"/>
                <a:gd name="connsiteX2" fmla="*/ 0 w 0"/>
                <a:gd name="connsiteY2" fmla="*/ 486888 h 486888"/>
                <a:gd name="connsiteX3" fmla="*/ 0 w 0"/>
                <a:gd name="connsiteY3" fmla="*/ 486888 h 486888"/>
              </a:gdLst>
              <a:ahLst/>
              <a:cxnLst>
                <a:cxn ang="0">
                  <a:pos x="connsiteX0" y="connsiteY0"/>
                </a:cxn>
                <a:cxn ang="0">
                  <a:pos x="connsiteX1" y="connsiteY1"/>
                </a:cxn>
                <a:cxn ang="0">
                  <a:pos x="connsiteX2" y="connsiteY2"/>
                </a:cxn>
                <a:cxn ang="0">
                  <a:pos x="connsiteX3" y="connsiteY3"/>
                </a:cxn>
              </a:cxnLst>
              <a:rect l="l" t="t" r="r" b="b"/>
              <a:pathLst>
                <a:path h="486888">
                  <a:moveTo>
                    <a:pt x="0" y="0"/>
                  </a:moveTo>
                  <a:lnTo>
                    <a:pt x="0" y="486888"/>
                  </a:lnTo>
                  <a:lnTo>
                    <a:pt x="0" y="486888"/>
                  </a:lnTo>
                  <a:lnTo>
                    <a:pt x="0" y="486888"/>
                  </a:lnTo>
                </a:path>
              </a:pathLst>
            </a:cu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9" name="Frihåndsform 18"/>
            <p:cNvSpPr/>
            <p:nvPr/>
          </p:nvSpPr>
          <p:spPr bwMode="auto">
            <a:xfrm>
              <a:off x="5593278" y="6270171"/>
              <a:ext cx="308758" cy="0"/>
            </a:xfrm>
            <a:custGeom>
              <a:avLst/>
              <a:gdLst>
                <a:gd name="connsiteX0" fmla="*/ 0 w 308758"/>
                <a:gd name="connsiteY0" fmla="*/ 0 h 0"/>
                <a:gd name="connsiteX1" fmla="*/ 0 w 308758"/>
                <a:gd name="connsiteY1" fmla="*/ 0 h 0"/>
                <a:gd name="connsiteX2" fmla="*/ 130628 w 308758"/>
                <a:gd name="connsiteY2" fmla="*/ 0 h 0"/>
                <a:gd name="connsiteX3" fmla="*/ 130628 w 308758"/>
                <a:gd name="connsiteY3" fmla="*/ 0 h 0"/>
                <a:gd name="connsiteX4" fmla="*/ 237506 w 308758"/>
                <a:gd name="connsiteY4" fmla="*/ 0 h 0"/>
                <a:gd name="connsiteX5" fmla="*/ 308758 w 308758"/>
                <a:gd name="connsiteY5" fmla="*/ 0 h 0"/>
                <a:gd name="connsiteX6" fmla="*/ 308758 w 308758"/>
                <a:gd name="connsiteY6"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758">
                  <a:moveTo>
                    <a:pt x="0" y="0"/>
                  </a:moveTo>
                  <a:lnTo>
                    <a:pt x="0" y="0"/>
                  </a:lnTo>
                  <a:lnTo>
                    <a:pt x="130628" y="0"/>
                  </a:lnTo>
                  <a:lnTo>
                    <a:pt x="130628" y="0"/>
                  </a:lnTo>
                  <a:lnTo>
                    <a:pt x="237506" y="0"/>
                  </a:lnTo>
                  <a:lnTo>
                    <a:pt x="308758" y="0"/>
                  </a:lnTo>
                  <a:lnTo>
                    <a:pt x="308758" y="0"/>
                  </a:lnTo>
                </a:path>
              </a:pathLst>
            </a:cu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5" name="TekstSylinder 24"/>
            <p:cNvSpPr txBox="1"/>
            <p:nvPr/>
          </p:nvSpPr>
          <p:spPr>
            <a:xfrm>
              <a:off x="5531242" y="6242519"/>
              <a:ext cx="415498" cy="369332"/>
            </a:xfrm>
            <a:prstGeom prst="rect">
              <a:avLst/>
            </a:prstGeom>
            <a:noFill/>
          </p:spPr>
          <p:txBody>
            <a:bodyPr wrap="none" rtlCol="0">
              <a:spAutoFit/>
            </a:bodyPr>
            <a:lstStyle/>
            <a:p>
              <a:r>
                <a:rPr lang="nb-NO" sz="1800" dirty="0" smtClean="0">
                  <a:solidFill>
                    <a:schemeClr val="tx1"/>
                  </a:solidFill>
                </a:rPr>
                <a:t>0v</a:t>
              </a:r>
            </a:p>
          </p:txBody>
        </p:sp>
      </p:grpSp>
      <p:grpSp>
        <p:nvGrpSpPr>
          <p:cNvPr id="5" name="Gruppe 51"/>
          <p:cNvGrpSpPr/>
          <p:nvPr/>
        </p:nvGrpSpPr>
        <p:grpSpPr>
          <a:xfrm>
            <a:off x="7308351" y="1200150"/>
            <a:ext cx="1637403" cy="1181100"/>
            <a:chOff x="6970816" y="1200150"/>
            <a:chExt cx="1637403" cy="1181100"/>
          </a:xfrm>
        </p:grpSpPr>
        <p:sp>
          <p:nvSpPr>
            <p:cNvPr id="50" name="Ellipse 49"/>
            <p:cNvSpPr/>
            <p:nvPr/>
          </p:nvSpPr>
          <p:spPr bwMode="auto">
            <a:xfrm>
              <a:off x="7962903" y="1559718"/>
              <a:ext cx="511968" cy="51196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8" name="Likebent trekant 27"/>
            <p:cNvSpPr/>
            <p:nvPr/>
          </p:nvSpPr>
          <p:spPr bwMode="auto">
            <a:xfrm rot="10800000">
              <a:off x="8075221" y="1674421"/>
              <a:ext cx="296883" cy="296883"/>
            </a:xfrm>
            <a:prstGeom prst="triangl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9" name="Frihåndsform 28"/>
            <p:cNvSpPr/>
            <p:nvPr/>
          </p:nvSpPr>
          <p:spPr bwMode="auto">
            <a:xfrm>
              <a:off x="6970816" y="1294410"/>
              <a:ext cx="1246909" cy="522515"/>
            </a:xfrm>
            <a:custGeom>
              <a:avLst/>
              <a:gdLst>
                <a:gd name="connsiteX0" fmla="*/ 0 w 1246909"/>
                <a:gd name="connsiteY0" fmla="*/ 522515 h 522515"/>
                <a:gd name="connsiteX1" fmla="*/ 0 w 1246909"/>
                <a:gd name="connsiteY1" fmla="*/ 0 h 522515"/>
                <a:gd name="connsiteX2" fmla="*/ 1246909 w 1246909"/>
                <a:gd name="connsiteY2" fmla="*/ 0 h 522515"/>
                <a:gd name="connsiteX3" fmla="*/ 1246909 w 1246909"/>
                <a:gd name="connsiteY3" fmla="*/ 380011 h 522515"/>
              </a:gdLst>
              <a:ahLst/>
              <a:cxnLst>
                <a:cxn ang="0">
                  <a:pos x="connsiteX0" y="connsiteY0"/>
                </a:cxn>
                <a:cxn ang="0">
                  <a:pos x="connsiteX1" y="connsiteY1"/>
                </a:cxn>
                <a:cxn ang="0">
                  <a:pos x="connsiteX2" y="connsiteY2"/>
                </a:cxn>
                <a:cxn ang="0">
                  <a:pos x="connsiteX3" y="connsiteY3"/>
                </a:cxn>
              </a:cxnLst>
              <a:rect l="l" t="t" r="r" b="b"/>
              <a:pathLst>
                <a:path w="1246909" h="522515">
                  <a:moveTo>
                    <a:pt x="0" y="522515"/>
                  </a:moveTo>
                  <a:lnTo>
                    <a:pt x="0" y="0"/>
                  </a:lnTo>
                  <a:lnTo>
                    <a:pt x="1246909" y="0"/>
                  </a:lnTo>
                  <a:lnTo>
                    <a:pt x="1246909" y="380011"/>
                  </a:ln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cxnSp>
          <p:nvCxnSpPr>
            <p:cNvPr id="31" name="Rett linje 30"/>
            <p:cNvCxnSpPr/>
            <p:nvPr/>
          </p:nvCxnSpPr>
          <p:spPr bwMode="auto">
            <a:xfrm flipV="1">
              <a:off x="8070056" y="1971306"/>
              <a:ext cx="313923" cy="513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3" name="Rett linje 32"/>
            <p:cNvCxnSpPr>
              <a:stCxn id="28" idx="0"/>
            </p:cNvCxnSpPr>
            <p:nvPr/>
          </p:nvCxnSpPr>
          <p:spPr bwMode="auto">
            <a:xfrm>
              <a:off x="8223662" y="1971304"/>
              <a:ext cx="5938" cy="403761"/>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42" name="Rett linje 41"/>
            <p:cNvCxnSpPr/>
            <p:nvPr/>
          </p:nvCxnSpPr>
          <p:spPr bwMode="auto">
            <a:xfrm>
              <a:off x="8036719" y="2381250"/>
              <a:ext cx="376237" cy="0"/>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44" name="Rett linje 43"/>
            <p:cNvCxnSpPr/>
            <p:nvPr/>
          </p:nvCxnSpPr>
          <p:spPr bwMode="auto">
            <a:xfrm flipV="1">
              <a:off x="8391525" y="1666875"/>
              <a:ext cx="216694" cy="80964"/>
            </a:xfrm>
            <a:prstGeom prst="line">
              <a:avLst/>
            </a:prstGeom>
            <a:solidFill>
              <a:srgbClr val="00B8FF"/>
            </a:solidFill>
            <a:ln w="9525" cap="flat" cmpd="sng" algn="ctr">
              <a:solidFill>
                <a:schemeClr val="tx1"/>
              </a:solidFill>
              <a:prstDash val="solid"/>
              <a:round/>
              <a:headEnd type="none" w="med" len="med"/>
              <a:tailEnd type="triangle" w="med" len="med"/>
            </a:ln>
            <a:effectLst/>
          </p:spPr>
        </p:cxnSp>
        <p:cxnSp>
          <p:nvCxnSpPr>
            <p:cNvPr id="48" name="Rett linje 47"/>
            <p:cNvCxnSpPr/>
            <p:nvPr/>
          </p:nvCxnSpPr>
          <p:spPr bwMode="auto">
            <a:xfrm flipV="1">
              <a:off x="8351043" y="1754981"/>
              <a:ext cx="216694" cy="80964"/>
            </a:xfrm>
            <a:prstGeom prst="line">
              <a:avLst/>
            </a:prstGeom>
            <a:solidFill>
              <a:srgbClr val="00B8FF"/>
            </a:solidFill>
            <a:ln w="9525" cap="flat" cmpd="sng" algn="ctr">
              <a:solidFill>
                <a:schemeClr val="tx1"/>
              </a:solidFill>
              <a:prstDash val="solid"/>
              <a:round/>
              <a:headEnd type="none" w="med" len="med"/>
              <a:tailEnd type="triangle" w="med" len="med"/>
            </a:ln>
            <a:effectLst/>
          </p:spPr>
        </p:cxnSp>
        <p:cxnSp>
          <p:nvCxnSpPr>
            <p:cNvPr id="49" name="Rett linje 48"/>
            <p:cNvCxnSpPr/>
            <p:nvPr/>
          </p:nvCxnSpPr>
          <p:spPr bwMode="auto">
            <a:xfrm flipV="1">
              <a:off x="8315325" y="1840706"/>
              <a:ext cx="216694" cy="80964"/>
            </a:xfrm>
            <a:prstGeom prst="line">
              <a:avLst/>
            </a:prstGeom>
            <a:solidFill>
              <a:srgbClr val="00B8FF"/>
            </a:solidFill>
            <a:ln w="9525" cap="flat" cmpd="sng" algn="ctr">
              <a:solidFill>
                <a:schemeClr val="tx1"/>
              </a:solidFill>
              <a:prstDash val="solid"/>
              <a:round/>
              <a:headEnd type="none" w="med" len="med"/>
              <a:tailEnd type="triangle" w="med" len="med"/>
            </a:ln>
            <a:effectLst/>
          </p:spPr>
        </p:cxnSp>
        <p:sp>
          <p:nvSpPr>
            <p:cNvPr id="51" name="Rektangel 50"/>
            <p:cNvSpPr/>
            <p:nvPr/>
          </p:nvSpPr>
          <p:spPr bwMode="auto">
            <a:xfrm>
              <a:off x="7448550" y="1200150"/>
              <a:ext cx="409575" cy="180975"/>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20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0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2" grpId="0" animBg="1"/>
      <p:bldP spid="13" grpId="0"/>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smtClean="0"/>
              <a:t>Kva skal vi gjøre i dag?</a:t>
            </a:r>
            <a:endParaRPr lang="nb-NO"/>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3708765" cy="1143000"/>
          </a:xfrm>
        </p:spPr>
        <p:txBody>
          <a:bodyPr/>
          <a:lstStyle/>
          <a:p>
            <a:pPr algn="ctr"/>
            <a:r>
              <a:rPr lang="nb-NO" smtClean="0"/>
              <a:t>Oppgaver</a:t>
            </a:r>
            <a:endParaRPr lang="nb-NO"/>
          </a:p>
        </p:txBody>
      </p:sp>
      <p:sp>
        <p:nvSpPr>
          <p:cNvPr id="3" name="Plassholder for innhold 2"/>
          <p:cNvSpPr>
            <a:spLocks noGrp="1"/>
          </p:cNvSpPr>
          <p:nvPr>
            <p:ph idx="1"/>
          </p:nvPr>
        </p:nvSpPr>
        <p:spPr>
          <a:xfrm>
            <a:off x="932811" y="1600200"/>
            <a:ext cx="4535177" cy="4525963"/>
          </a:xfrm>
        </p:spPr>
        <p:txBody>
          <a:bodyPr/>
          <a:lstStyle/>
          <a:p>
            <a:r>
              <a:rPr lang="nb-NO" sz="2800" b="1" smtClean="0"/>
              <a:t>Innledning</a:t>
            </a:r>
            <a:r>
              <a:rPr lang="nb-NO" smtClean="0"/>
              <a:t/>
            </a:r>
            <a:br>
              <a:rPr lang="nb-NO" smtClean="0"/>
            </a:br>
            <a:r>
              <a:rPr lang="nb-NO" sz="1800" smtClean="0"/>
              <a:t>- Litt om fagfornyelsen og læreplanmål</a:t>
            </a:r>
          </a:p>
          <a:p>
            <a:r>
              <a:rPr lang="nb-NO" b="1" smtClean="0"/>
              <a:t>Bakgrunn</a:t>
            </a:r>
            <a:r>
              <a:rPr lang="nb-NO" sz="1800" smtClean="0"/>
              <a:t/>
            </a:r>
            <a:br>
              <a:rPr lang="nb-NO" sz="1800" smtClean="0"/>
            </a:br>
            <a:r>
              <a:rPr lang="nb-NO" sz="1800" smtClean="0"/>
              <a:t>- Litt om Arduino</a:t>
            </a:r>
            <a:br>
              <a:rPr lang="nb-NO" sz="1800" smtClean="0"/>
            </a:br>
            <a:r>
              <a:rPr lang="nb-NO" sz="1800" smtClean="0"/>
              <a:t>- Litt om byggesettet</a:t>
            </a:r>
          </a:p>
          <a:p>
            <a:r>
              <a:rPr lang="nb-NO" b="1" smtClean="0"/>
              <a:t>Programmering</a:t>
            </a:r>
            <a:r>
              <a:rPr lang="nb-NO" sz="1800" smtClean="0"/>
              <a:t/>
            </a:r>
            <a:br>
              <a:rPr lang="nb-NO" sz="1800" smtClean="0"/>
            </a:br>
            <a:r>
              <a:rPr lang="nb-NO" sz="1800" smtClean="0"/>
              <a:t>- Grunnleggende programstruktur </a:t>
            </a:r>
            <a:br>
              <a:rPr lang="nb-NO" sz="1800" smtClean="0"/>
            </a:br>
            <a:r>
              <a:rPr lang="nb-NO" sz="1800" smtClean="0"/>
              <a:t>- Viktige komandoer</a:t>
            </a:r>
          </a:p>
          <a:p>
            <a:r>
              <a:rPr lang="nb-NO" b="1" smtClean="0"/>
              <a:t>Oppgavesamling</a:t>
            </a:r>
            <a:r>
              <a:rPr lang="nb-NO" sz="1800" smtClean="0"/>
              <a:t/>
            </a:r>
            <a:br>
              <a:rPr lang="nb-NO" sz="1800" smtClean="0"/>
            </a:br>
            <a:r>
              <a:rPr lang="nb-NO" sz="1800" smtClean="0"/>
              <a:t>- Øving 1, 2, 3, 4</a:t>
            </a:r>
          </a:p>
          <a:p>
            <a:r>
              <a:rPr lang="nb-NO" b="1" smtClean="0"/>
              <a:t>Måling av trykk og høyde</a:t>
            </a:r>
            <a:r>
              <a:rPr lang="nb-NO" sz="1800" smtClean="0"/>
              <a:t/>
            </a:r>
            <a:br>
              <a:rPr lang="nb-NO" sz="1800" smtClean="0"/>
            </a:br>
            <a:r>
              <a:rPr lang="nb-NO" sz="1800" smtClean="0"/>
              <a:t>- Kalibrering</a:t>
            </a:r>
            <a:endParaRPr lang="nb-NO"/>
          </a:p>
        </p:txBody>
      </p:sp>
      <p:pic>
        <p:nvPicPr>
          <p:cNvPr id="51201" name="Picture 1"/>
          <p:cNvPicPr>
            <a:picLocks noChangeAspect="1" noChangeArrowheads="1"/>
          </p:cNvPicPr>
          <p:nvPr/>
        </p:nvPicPr>
        <p:blipFill>
          <a:blip r:embed="rId2"/>
          <a:srcRect/>
          <a:stretch>
            <a:fillRect/>
          </a:stretch>
        </p:blipFill>
        <p:spPr bwMode="auto">
          <a:xfrm>
            <a:off x="5516771" y="797210"/>
            <a:ext cx="3415366" cy="4895082"/>
          </a:xfrm>
          <a:prstGeom prst="rect">
            <a:avLst/>
          </a:prstGeom>
          <a:noFill/>
          <a:ln w="9525">
            <a:noFill/>
            <a:miter lim="800000"/>
            <a:headEnd/>
            <a:tailEnd/>
          </a:ln>
          <a:effectLst/>
        </p:spPr>
      </p:pic>
      <p:sp>
        <p:nvSpPr>
          <p:cNvPr id="5" name="TekstSylinder 4"/>
          <p:cNvSpPr txBox="1"/>
          <p:nvPr/>
        </p:nvSpPr>
        <p:spPr>
          <a:xfrm>
            <a:off x="1917700" y="6004867"/>
            <a:ext cx="5905976" cy="461665"/>
          </a:xfrm>
          <a:prstGeom prst="rect">
            <a:avLst/>
          </a:prstGeom>
          <a:noFill/>
        </p:spPr>
        <p:txBody>
          <a:bodyPr wrap="none" rtlCol="0">
            <a:spAutoFit/>
          </a:bodyPr>
          <a:lstStyle/>
          <a:p>
            <a:r>
              <a:rPr lang="nb-NO" sz="2400" smtClean="0">
                <a:hlinkClick r:id="rId3"/>
              </a:rPr>
              <a:t>https</a:t>
            </a:r>
            <a:r>
              <a:rPr lang="nb-NO" sz="2400" smtClean="0">
                <a:hlinkClick r:id="rId3"/>
              </a:rPr>
              <a:t>://</a:t>
            </a:r>
            <a:r>
              <a:rPr lang="nb-NO" sz="2400" smtClean="0">
                <a:hlinkClick r:id="rId3"/>
              </a:rPr>
              <a:t>www.ntnu.no/skolelab/bla-hefteserie</a:t>
            </a:r>
            <a:r>
              <a:rPr lang="nb-NO" sz="2400" smtClean="0"/>
              <a:t> </a:t>
            </a:r>
            <a:endParaRPr lang="nb-NO" sz="24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Blinkende lysdiode</a:t>
            </a:r>
            <a:br>
              <a:rPr lang="nb-NO" smtClean="0"/>
            </a:br>
            <a:r>
              <a:rPr lang="nb-NO" sz="2000" smtClean="0"/>
              <a:t>side 43</a:t>
            </a:r>
            <a:endParaRPr lang="nb-NO"/>
          </a:p>
        </p:txBody>
      </p:sp>
      <p:pic>
        <p:nvPicPr>
          <p:cNvPr id="76802" name="Picture 2"/>
          <p:cNvPicPr>
            <a:picLocks noChangeAspect="1" noChangeArrowheads="1"/>
          </p:cNvPicPr>
          <p:nvPr/>
        </p:nvPicPr>
        <p:blipFill>
          <a:blip r:embed="rId2"/>
          <a:srcRect/>
          <a:stretch>
            <a:fillRect/>
          </a:stretch>
        </p:blipFill>
        <p:spPr bwMode="auto">
          <a:xfrm>
            <a:off x="1739911" y="1755775"/>
            <a:ext cx="5986805" cy="43013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Nedtelling til monitor og display</a:t>
            </a:r>
            <a:br>
              <a:rPr lang="nb-NO" smtClean="0"/>
            </a:br>
            <a:r>
              <a:rPr lang="nb-NO" sz="2000" smtClean="0"/>
              <a:t>side 46</a:t>
            </a:r>
            <a:endParaRPr lang="nb-NO"/>
          </a:p>
        </p:txBody>
      </p:sp>
      <p:pic>
        <p:nvPicPr>
          <p:cNvPr id="77826" name="Picture 2"/>
          <p:cNvPicPr>
            <a:picLocks noChangeAspect="1" noChangeArrowheads="1"/>
          </p:cNvPicPr>
          <p:nvPr/>
        </p:nvPicPr>
        <p:blipFill>
          <a:blip r:embed="rId2"/>
          <a:srcRect/>
          <a:stretch>
            <a:fillRect/>
          </a:stretch>
        </p:blipFill>
        <p:spPr bwMode="auto">
          <a:xfrm>
            <a:off x="1194628" y="1605645"/>
            <a:ext cx="7646281" cy="44944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Voltmeter, mål spenning på batteri</a:t>
            </a:r>
            <a:br>
              <a:rPr lang="nb-NO" smtClean="0"/>
            </a:br>
            <a:r>
              <a:rPr lang="nb-NO" sz="2200" smtClean="0"/>
              <a:t>side 51</a:t>
            </a:r>
            <a:endParaRPr lang="nb-NO"/>
          </a:p>
        </p:txBody>
      </p:sp>
      <p:pic>
        <p:nvPicPr>
          <p:cNvPr id="78850" name="Picture 2"/>
          <p:cNvPicPr>
            <a:picLocks noChangeAspect="1" noChangeArrowheads="1"/>
          </p:cNvPicPr>
          <p:nvPr/>
        </p:nvPicPr>
        <p:blipFill>
          <a:blip r:embed="rId2"/>
          <a:srcRect/>
          <a:stretch>
            <a:fillRect/>
          </a:stretch>
        </p:blipFill>
        <p:spPr bwMode="auto">
          <a:xfrm>
            <a:off x="1194628" y="1697174"/>
            <a:ext cx="7408095" cy="4058454"/>
          </a:xfrm>
          <a:prstGeom prst="rect">
            <a:avLst/>
          </a:prstGeom>
          <a:noFill/>
          <a:ln w="9525">
            <a:noFill/>
            <a:miter lim="800000"/>
            <a:headEnd/>
            <a:tailEnd/>
          </a:ln>
          <a:effectLst/>
        </p:spPr>
      </p:pic>
      <p:pic>
        <p:nvPicPr>
          <p:cNvPr id="78853" name="Picture 5" descr="Bilderesultat for battery AA"/>
          <p:cNvPicPr>
            <a:picLocks noChangeAspect="1" noChangeArrowheads="1"/>
          </p:cNvPicPr>
          <p:nvPr/>
        </p:nvPicPr>
        <p:blipFill>
          <a:blip r:embed="rId3"/>
          <a:srcRect l="39407" t="19046" r="39653" b="18779"/>
          <a:stretch>
            <a:fillRect/>
          </a:stretch>
        </p:blipFill>
        <p:spPr bwMode="auto">
          <a:xfrm>
            <a:off x="8203824" y="3142100"/>
            <a:ext cx="797798" cy="236884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2055866"/>
          </a:xfrm>
        </p:spPr>
        <p:txBody>
          <a:bodyPr>
            <a:normAutofit fontScale="90000"/>
          </a:bodyPr>
          <a:lstStyle/>
          <a:p>
            <a:pPr algn="ctr"/>
            <a:r>
              <a:rPr lang="nb-NO" smtClean="0"/>
              <a:t>Kort intro om Arduino, </a:t>
            </a:r>
            <a:br>
              <a:rPr lang="nb-NO" smtClean="0"/>
            </a:br>
            <a:r>
              <a:rPr lang="nb-NO" smtClean="0"/>
              <a:t/>
            </a:r>
            <a:br>
              <a:rPr lang="nb-NO" smtClean="0"/>
            </a:br>
            <a:r>
              <a:rPr lang="nb-NO" smtClean="0"/>
              <a:t>Hva er en mikrokontroller?</a:t>
            </a:r>
            <a:br>
              <a:rPr lang="nb-NO" smtClean="0"/>
            </a:br>
            <a:r>
              <a:rPr lang="nb-NO" smtClean="0"/>
              <a:t>(NTNU)</a:t>
            </a:r>
            <a:endParaRPr lang="nb-NO"/>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Lag et termometer</a:t>
            </a:r>
            <a:br>
              <a:rPr lang="nb-NO" smtClean="0"/>
            </a:br>
            <a:r>
              <a:rPr lang="nb-NO" sz="2400" smtClean="0"/>
              <a:t>side 53</a:t>
            </a:r>
            <a:endParaRPr lang="nb-NO"/>
          </a:p>
        </p:txBody>
      </p:sp>
      <p:pic>
        <p:nvPicPr>
          <p:cNvPr id="79873" name="Picture 1"/>
          <p:cNvPicPr>
            <a:picLocks noChangeAspect="1" noChangeArrowheads="1"/>
          </p:cNvPicPr>
          <p:nvPr/>
        </p:nvPicPr>
        <p:blipFill>
          <a:blip r:embed="rId2"/>
          <a:srcRect/>
          <a:stretch>
            <a:fillRect/>
          </a:stretch>
        </p:blipFill>
        <p:spPr bwMode="auto">
          <a:xfrm>
            <a:off x="859171" y="1417638"/>
            <a:ext cx="8246978" cy="44676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Lag en trykk og høydemåler</a:t>
            </a:r>
            <a:br>
              <a:rPr lang="nb-NO" smtClean="0"/>
            </a:br>
            <a:r>
              <a:rPr lang="nb-NO" sz="2400" smtClean="0"/>
              <a:t>side 55</a:t>
            </a:r>
            <a:endParaRPr lang="nb-NO"/>
          </a:p>
        </p:txBody>
      </p:sp>
      <p:pic>
        <p:nvPicPr>
          <p:cNvPr id="46081" name="Picture 1"/>
          <p:cNvPicPr>
            <a:picLocks noChangeAspect="1" noChangeArrowheads="1"/>
          </p:cNvPicPr>
          <p:nvPr/>
        </p:nvPicPr>
        <p:blipFill>
          <a:blip r:embed="rId2"/>
          <a:srcRect/>
          <a:stretch>
            <a:fillRect/>
          </a:stretch>
        </p:blipFill>
        <p:spPr bwMode="auto">
          <a:xfrm>
            <a:off x="987069" y="1560344"/>
            <a:ext cx="7496738" cy="43741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fontScale="90000"/>
          </a:bodyPr>
          <a:lstStyle/>
          <a:p>
            <a:pPr algn="ctr"/>
            <a:r>
              <a:rPr lang="nn-NO" smtClean="0"/>
              <a:t>Oppkobling og installasjon av programvare</a:t>
            </a:r>
            <a:br>
              <a:rPr lang="nn-NO" smtClean="0"/>
            </a:br>
            <a:r>
              <a:rPr lang="nn-NO" smtClean="0"/>
              <a:t>(NAROM)</a:t>
            </a:r>
            <a:endParaRPr lang="nb-NO"/>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Installasjon av programvare</a:t>
            </a:r>
            <a:endParaRPr lang="nb-NO" dirty="0"/>
          </a:p>
        </p:txBody>
      </p:sp>
      <p:sp>
        <p:nvSpPr>
          <p:cNvPr id="3" name="Plassholder for innhold 2"/>
          <p:cNvSpPr>
            <a:spLocks noGrp="1"/>
          </p:cNvSpPr>
          <p:nvPr>
            <p:ph idx="1"/>
          </p:nvPr>
        </p:nvSpPr>
        <p:spPr>
          <a:xfrm>
            <a:off x="1066800" y="1417637"/>
            <a:ext cx="7767638" cy="5073217"/>
          </a:xfrm>
        </p:spPr>
        <p:txBody>
          <a:bodyPr>
            <a:normAutofit/>
          </a:bodyPr>
          <a:lstStyle/>
          <a:p>
            <a:pPr>
              <a:lnSpc>
                <a:spcPct val="100000"/>
              </a:lnSpc>
            </a:pPr>
            <a:r>
              <a:rPr lang="nb-NO" dirty="0" smtClean="0"/>
              <a:t>Hentes fra </a:t>
            </a:r>
            <a:r>
              <a:rPr lang="nb-NO" dirty="0" err="1" smtClean="0"/>
              <a:t>Dropbox</a:t>
            </a:r>
            <a:r>
              <a:rPr lang="nb-NO" smtClean="0"/>
              <a:t>: </a:t>
            </a:r>
            <a:r>
              <a:rPr lang="nb-NO" smtClean="0">
                <a:solidFill>
                  <a:schemeClr val="accent6">
                    <a:lumMod val="75000"/>
                  </a:schemeClr>
                </a:solidFill>
              </a:rPr>
              <a:t>Arduino-1.8.16-windows.zip</a:t>
            </a:r>
            <a:r>
              <a:rPr lang="nb-NO" dirty="0">
                <a:solidFill>
                  <a:schemeClr val="accent6">
                    <a:lumMod val="75000"/>
                  </a:schemeClr>
                </a:solidFill>
              </a:rPr>
              <a:t/>
            </a:r>
            <a:br>
              <a:rPr lang="nb-NO" dirty="0">
                <a:solidFill>
                  <a:schemeClr val="accent6">
                    <a:lumMod val="75000"/>
                  </a:schemeClr>
                </a:solidFill>
              </a:rPr>
            </a:br>
            <a:r>
              <a:rPr lang="nb-NO" dirty="0">
                <a:solidFill>
                  <a:schemeClr val="tx1"/>
                </a:solidFill>
              </a:rPr>
              <a:t>eller </a:t>
            </a:r>
            <a:r>
              <a:rPr lang="nb-NO" dirty="0" smtClean="0">
                <a:solidFill>
                  <a:schemeClr val="tx1"/>
                </a:solidFill>
              </a:rPr>
              <a:t>fra</a:t>
            </a:r>
            <a:r>
              <a:rPr lang="nb-NO" dirty="0">
                <a:solidFill>
                  <a:schemeClr val="tx1"/>
                </a:solidFill>
              </a:rPr>
              <a:t>: </a:t>
            </a:r>
            <a:r>
              <a:rPr lang="nb-NO" u="sng" dirty="0">
                <a:solidFill>
                  <a:schemeClr val="accent6">
                    <a:lumMod val="75000"/>
                  </a:schemeClr>
                </a:solidFill>
              </a:rPr>
              <a:t>http://</a:t>
            </a:r>
            <a:r>
              <a:rPr lang="nb-NO" u="sng" dirty="0" smtClean="0">
                <a:solidFill>
                  <a:schemeClr val="accent6">
                    <a:lumMod val="75000"/>
                  </a:schemeClr>
                </a:solidFill>
              </a:rPr>
              <a:t>arduino.cc/en/Main/Software</a:t>
            </a:r>
          </a:p>
          <a:p>
            <a:pPr>
              <a:lnSpc>
                <a:spcPct val="100000"/>
              </a:lnSpc>
            </a:pPr>
            <a:r>
              <a:rPr lang="nb-NO" dirty="0" smtClean="0">
                <a:solidFill>
                  <a:schemeClr val="tx1"/>
                </a:solidFill>
              </a:rPr>
              <a:t>Installer programvaren på egen PC</a:t>
            </a:r>
          </a:p>
          <a:p>
            <a:pPr>
              <a:lnSpc>
                <a:spcPct val="100000"/>
              </a:lnSpc>
            </a:pPr>
            <a:r>
              <a:rPr lang="nb-NO" dirty="0" smtClean="0">
                <a:solidFill>
                  <a:schemeClr val="tx1"/>
                </a:solidFill>
              </a:rPr>
              <a:t>Koble til </a:t>
            </a:r>
            <a:r>
              <a:rPr lang="nb-NO" dirty="0" err="1" smtClean="0">
                <a:solidFill>
                  <a:schemeClr val="tx1"/>
                </a:solidFill>
              </a:rPr>
              <a:t>Arduino</a:t>
            </a:r>
            <a:r>
              <a:rPr lang="nb-NO" dirty="0" smtClean="0">
                <a:solidFill>
                  <a:schemeClr val="tx1"/>
                </a:solidFill>
              </a:rPr>
              <a:t> Uno-kort, med USB-kontakt (lysdiode lyser)</a:t>
            </a:r>
          </a:p>
          <a:p>
            <a:pPr>
              <a:lnSpc>
                <a:spcPct val="100000"/>
              </a:lnSpc>
            </a:pPr>
            <a:r>
              <a:rPr lang="nb-NO" dirty="0" smtClean="0">
                <a:solidFill>
                  <a:schemeClr val="tx1"/>
                </a:solidFill>
              </a:rPr>
              <a:t>Installer </a:t>
            </a:r>
            <a:r>
              <a:rPr lang="nb-NO" i="1" dirty="0" smtClean="0">
                <a:solidFill>
                  <a:schemeClr val="tx1"/>
                </a:solidFill>
              </a:rPr>
              <a:t>driver </a:t>
            </a:r>
            <a:r>
              <a:rPr lang="nb-NO" dirty="0" smtClean="0">
                <a:solidFill>
                  <a:schemeClr val="tx1"/>
                </a:solidFill>
              </a:rPr>
              <a:t>ved å følge anvisninger idet </a:t>
            </a:r>
            <a:r>
              <a:rPr lang="nb-NO" dirty="0" err="1" smtClean="0">
                <a:solidFill>
                  <a:schemeClr val="tx1"/>
                </a:solidFill>
              </a:rPr>
              <a:t>Arduino’en</a:t>
            </a:r>
            <a:r>
              <a:rPr lang="nb-NO" dirty="0" smtClean="0">
                <a:solidFill>
                  <a:schemeClr val="tx1"/>
                </a:solidFill>
              </a:rPr>
              <a:t> kobles til</a:t>
            </a:r>
          </a:p>
          <a:p>
            <a:pPr>
              <a:lnSpc>
                <a:spcPct val="100000"/>
              </a:lnSpc>
              <a:buNone/>
            </a:pPr>
            <a:r>
              <a:rPr lang="nb-NO" i="1" dirty="0" smtClean="0">
                <a:solidFill>
                  <a:schemeClr val="tx1"/>
                </a:solidFill>
              </a:rPr>
              <a:t/>
            </a:r>
            <a:br>
              <a:rPr lang="nb-NO" i="1" dirty="0" smtClean="0">
                <a:solidFill>
                  <a:schemeClr val="tx1"/>
                </a:solidFill>
              </a:rPr>
            </a:br>
            <a:endParaRPr lang="nb-NO" i="1" dirty="0" smtClean="0">
              <a:solidFill>
                <a:schemeClr val="tx1"/>
              </a:solidFill>
            </a:endParaRPr>
          </a:p>
          <a:p>
            <a:pPr>
              <a:lnSpc>
                <a:spcPct val="100000"/>
              </a:lnSpc>
            </a:pPr>
            <a:endParaRPr lang="nb-NO" dirty="0">
              <a:solidFill>
                <a:schemeClr val="tx1"/>
              </a:solidFill>
            </a:endParaRPr>
          </a:p>
        </p:txBody>
      </p:sp>
    </p:spTree>
    <p:extLst>
      <p:ext uri="{BB962C8B-B14F-4D97-AF65-F5344CB8AC3E}">
        <p14:creationId xmlns:p14="http://schemas.microsoft.com/office/powerpoint/2010/main" xmlns="" val="142336369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549064" y="188047"/>
            <a:ext cx="6846136" cy="651515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135485" y="225852"/>
            <a:ext cx="1774209" cy="729492"/>
          </a:xfrm>
        </p:spPr>
        <p:txBody>
          <a:bodyPr/>
          <a:lstStyle/>
          <a:p>
            <a:pPr algn="ctr"/>
            <a:r>
              <a:rPr lang="nb-NO" dirty="0" smtClean="0"/>
              <a:t>Editor</a:t>
            </a:r>
            <a:endParaRPr lang="nb-NO" dirty="0"/>
          </a:p>
        </p:txBody>
      </p:sp>
      <p:pic>
        <p:nvPicPr>
          <p:cNvPr id="2051" name="Picture 3"/>
          <p:cNvPicPr>
            <a:picLocks noChangeAspect="1" noChangeArrowheads="1"/>
          </p:cNvPicPr>
          <p:nvPr/>
        </p:nvPicPr>
        <p:blipFill>
          <a:blip r:embed="rId2" cstate="print"/>
          <a:srcRect/>
          <a:stretch>
            <a:fillRect/>
          </a:stretch>
        </p:blipFill>
        <p:spPr bwMode="auto">
          <a:xfrm>
            <a:off x="1691013" y="2097012"/>
            <a:ext cx="7125991" cy="1706824"/>
          </a:xfrm>
          <a:prstGeom prst="rect">
            <a:avLst/>
          </a:prstGeom>
          <a:noFill/>
          <a:ln w="9525">
            <a:noFill/>
            <a:miter lim="800000"/>
            <a:headEnd/>
            <a:tailEnd/>
          </a:ln>
        </p:spPr>
      </p:pic>
      <p:cxnSp>
        <p:nvCxnSpPr>
          <p:cNvPr id="9" name="Rett pil 8"/>
          <p:cNvCxnSpPr/>
          <p:nvPr/>
        </p:nvCxnSpPr>
        <p:spPr bwMode="auto">
          <a:xfrm flipV="1">
            <a:off x="1433859" y="3240742"/>
            <a:ext cx="591671" cy="2151529"/>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4" name="TekstSylinder 13"/>
          <p:cNvSpPr txBox="1"/>
          <p:nvPr/>
        </p:nvSpPr>
        <p:spPr>
          <a:xfrm>
            <a:off x="1138024" y="5338479"/>
            <a:ext cx="3241593" cy="461665"/>
          </a:xfrm>
          <a:prstGeom prst="rect">
            <a:avLst/>
          </a:prstGeom>
          <a:noFill/>
        </p:spPr>
        <p:txBody>
          <a:bodyPr wrap="none" rtlCol="0">
            <a:spAutoFit/>
          </a:bodyPr>
          <a:lstStyle/>
          <a:p>
            <a:r>
              <a:rPr lang="nb-NO" dirty="0" smtClean="0">
                <a:solidFill>
                  <a:srgbClr val="FF0000"/>
                </a:solidFill>
              </a:rPr>
              <a:t>Sjekk om koden er riktig</a:t>
            </a:r>
          </a:p>
        </p:txBody>
      </p:sp>
      <p:cxnSp>
        <p:nvCxnSpPr>
          <p:cNvPr id="16" name="Rett pil 15"/>
          <p:cNvCxnSpPr/>
          <p:nvPr/>
        </p:nvCxnSpPr>
        <p:spPr bwMode="auto">
          <a:xfrm flipH="1" flipV="1">
            <a:off x="2388603" y="3240742"/>
            <a:ext cx="443750" cy="1761561"/>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8" name="TekstSylinder 17"/>
          <p:cNvSpPr txBox="1"/>
          <p:nvPr/>
        </p:nvSpPr>
        <p:spPr>
          <a:xfrm>
            <a:off x="1864165" y="4968686"/>
            <a:ext cx="2730235" cy="461665"/>
          </a:xfrm>
          <a:prstGeom prst="rect">
            <a:avLst/>
          </a:prstGeom>
          <a:noFill/>
        </p:spPr>
        <p:txBody>
          <a:bodyPr wrap="none" rtlCol="0">
            <a:spAutoFit/>
          </a:bodyPr>
          <a:lstStyle/>
          <a:p>
            <a:r>
              <a:rPr lang="nb-NO" dirty="0" smtClean="0">
                <a:solidFill>
                  <a:srgbClr val="FF0000"/>
                </a:solidFill>
              </a:rPr>
              <a:t>Kompiler og overfør</a:t>
            </a:r>
          </a:p>
        </p:txBody>
      </p:sp>
      <p:cxnSp>
        <p:nvCxnSpPr>
          <p:cNvPr id="20" name="Rett pil 19"/>
          <p:cNvCxnSpPr/>
          <p:nvPr/>
        </p:nvCxnSpPr>
        <p:spPr bwMode="auto">
          <a:xfrm flipH="1" flipV="1">
            <a:off x="3612282" y="3240742"/>
            <a:ext cx="161366" cy="699248"/>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2" name="TekstSylinder 21"/>
          <p:cNvSpPr txBox="1"/>
          <p:nvPr/>
        </p:nvSpPr>
        <p:spPr>
          <a:xfrm>
            <a:off x="3571941" y="3859307"/>
            <a:ext cx="3768980" cy="461665"/>
          </a:xfrm>
          <a:prstGeom prst="rect">
            <a:avLst/>
          </a:prstGeom>
          <a:noFill/>
        </p:spPr>
        <p:txBody>
          <a:bodyPr wrap="none" rtlCol="0">
            <a:spAutoFit/>
          </a:bodyPr>
          <a:lstStyle/>
          <a:p>
            <a:r>
              <a:rPr lang="nb-NO" dirty="0" smtClean="0">
                <a:solidFill>
                  <a:srgbClr val="FF0000"/>
                </a:solidFill>
              </a:rPr>
              <a:t>Lagre filen med samme navn</a:t>
            </a:r>
          </a:p>
        </p:txBody>
      </p:sp>
      <p:cxnSp>
        <p:nvCxnSpPr>
          <p:cNvPr id="23" name="Rett pil 22"/>
          <p:cNvCxnSpPr/>
          <p:nvPr/>
        </p:nvCxnSpPr>
        <p:spPr bwMode="auto">
          <a:xfrm flipH="1">
            <a:off x="1958297" y="1842248"/>
            <a:ext cx="753033" cy="820272"/>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5" name="TekstSylinder 24"/>
          <p:cNvSpPr txBox="1"/>
          <p:nvPr/>
        </p:nvSpPr>
        <p:spPr>
          <a:xfrm>
            <a:off x="2792013" y="1573306"/>
            <a:ext cx="3376245" cy="461665"/>
          </a:xfrm>
          <a:prstGeom prst="rect">
            <a:avLst/>
          </a:prstGeom>
          <a:noFill/>
        </p:spPr>
        <p:txBody>
          <a:bodyPr wrap="none" rtlCol="0">
            <a:spAutoFit/>
          </a:bodyPr>
          <a:lstStyle/>
          <a:p>
            <a:r>
              <a:rPr lang="nb-NO" dirty="0" smtClean="0">
                <a:solidFill>
                  <a:srgbClr val="FF0000"/>
                </a:solidFill>
              </a:rPr>
              <a:t>Lagre filen med nytt navn</a:t>
            </a:r>
          </a:p>
        </p:txBody>
      </p:sp>
      <p:cxnSp>
        <p:nvCxnSpPr>
          <p:cNvPr id="17" name="Rett pil 16"/>
          <p:cNvCxnSpPr/>
          <p:nvPr/>
        </p:nvCxnSpPr>
        <p:spPr bwMode="auto">
          <a:xfrm flipH="1" flipV="1">
            <a:off x="2859250" y="3240742"/>
            <a:ext cx="322726" cy="1331255"/>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1" name="TekstSylinder 20"/>
          <p:cNvSpPr txBox="1"/>
          <p:nvPr/>
        </p:nvSpPr>
        <p:spPr>
          <a:xfrm>
            <a:off x="2966824" y="4598893"/>
            <a:ext cx="4019049" cy="461665"/>
          </a:xfrm>
          <a:prstGeom prst="rect">
            <a:avLst/>
          </a:prstGeom>
          <a:noFill/>
        </p:spPr>
        <p:txBody>
          <a:bodyPr wrap="none" rtlCol="0">
            <a:spAutoFit/>
          </a:bodyPr>
          <a:lstStyle/>
          <a:p>
            <a:r>
              <a:rPr lang="nb-NO" dirty="0" smtClean="0">
                <a:solidFill>
                  <a:srgbClr val="FF0000"/>
                </a:solidFill>
              </a:rPr>
              <a:t>Begynn å skriv et nytt program</a:t>
            </a:r>
          </a:p>
        </p:txBody>
      </p:sp>
      <p:sp>
        <p:nvSpPr>
          <p:cNvPr id="24" name="TekstSylinder 23"/>
          <p:cNvSpPr txBox="1"/>
          <p:nvPr/>
        </p:nvSpPr>
        <p:spPr>
          <a:xfrm>
            <a:off x="3208871" y="4229100"/>
            <a:ext cx="2199641" cy="461665"/>
          </a:xfrm>
          <a:prstGeom prst="rect">
            <a:avLst/>
          </a:prstGeom>
          <a:noFill/>
        </p:spPr>
        <p:txBody>
          <a:bodyPr wrap="none" rtlCol="0">
            <a:spAutoFit/>
          </a:bodyPr>
          <a:lstStyle/>
          <a:p>
            <a:r>
              <a:rPr lang="nb-NO" dirty="0" smtClean="0">
                <a:solidFill>
                  <a:srgbClr val="FF0000"/>
                </a:solidFill>
              </a:rPr>
              <a:t>Åpne en katalog</a:t>
            </a:r>
          </a:p>
        </p:txBody>
      </p:sp>
      <p:cxnSp>
        <p:nvCxnSpPr>
          <p:cNvPr id="26" name="Rett pil 25"/>
          <p:cNvCxnSpPr/>
          <p:nvPr/>
        </p:nvCxnSpPr>
        <p:spPr bwMode="auto">
          <a:xfrm flipH="1" flipV="1">
            <a:off x="3249215" y="3240742"/>
            <a:ext cx="242044" cy="1062313"/>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20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20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20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0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20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P spid="25" grpId="0"/>
      <p:bldP spid="21" grpId="0"/>
      <p:bldP spid="2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Oppkobling mot Arduino</a:t>
            </a:r>
            <a:endParaRPr lang="nb-NO" dirty="0"/>
          </a:p>
        </p:txBody>
      </p:sp>
      <p:sp>
        <p:nvSpPr>
          <p:cNvPr id="3" name="Plassholder for innhold 2"/>
          <p:cNvSpPr>
            <a:spLocks noGrp="1"/>
          </p:cNvSpPr>
          <p:nvPr>
            <p:ph idx="1"/>
          </p:nvPr>
        </p:nvSpPr>
        <p:spPr>
          <a:xfrm>
            <a:off x="1066800" y="1417637"/>
            <a:ext cx="7767638" cy="5073217"/>
          </a:xfrm>
        </p:spPr>
        <p:txBody>
          <a:bodyPr>
            <a:normAutofit/>
          </a:bodyPr>
          <a:lstStyle/>
          <a:p>
            <a:pPr>
              <a:lnSpc>
                <a:spcPct val="100000"/>
              </a:lnSpc>
              <a:buNone/>
            </a:pPr>
            <a:r>
              <a:rPr lang="nb-NO" smtClean="0">
                <a:solidFill>
                  <a:schemeClr val="tx1"/>
                </a:solidFill>
              </a:rPr>
              <a:t>Oppsett </a:t>
            </a:r>
            <a:r>
              <a:rPr lang="nb-NO" dirty="0" smtClean="0">
                <a:solidFill>
                  <a:schemeClr val="tx1"/>
                </a:solidFill>
              </a:rPr>
              <a:t>av programvare:</a:t>
            </a:r>
          </a:p>
          <a:p>
            <a:pPr>
              <a:lnSpc>
                <a:spcPct val="100000"/>
              </a:lnSpc>
            </a:pPr>
            <a:r>
              <a:rPr lang="nb-NO" dirty="0" smtClean="0">
                <a:solidFill>
                  <a:schemeClr val="tx1"/>
                </a:solidFill>
              </a:rPr>
              <a:t>Velg:  </a:t>
            </a:r>
            <a:r>
              <a:rPr lang="nb-NO" i="1" dirty="0" err="1" smtClean="0">
                <a:solidFill>
                  <a:schemeClr val="tx1"/>
                </a:solidFill>
              </a:rPr>
              <a:t>Tools</a:t>
            </a:r>
            <a:r>
              <a:rPr lang="nb-NO" i="1" dirty="0" smtClean="0">
                <a:solidFill>
                  <a:schemeClr val="tx1"/>
                </a:solidFill>
              </a:rPr>
              <a:t> </a:t>
            </a:r>
            <a:r>
              <a:rPr lang="nb-NO" dirty="0" smtClean="0">
                <a:solidFill>
                  <a:schemeClr val="tx1"/>
                </a:solidFill>
              </a:rPr>
              <a:t>på menylinjen</a:t>
            </a:r>
            <a:br>
              <a:rPr lang="nb-NO" dirty="0" smtClean="0">
                <a:solidFill>
                  <a:schemeClr val="tx1"/>
                </a:solidFill>
              </a:rPr>
            </a:br>
            <a:r>
              <a:rPr lang="nb-NO" dirty="0" smtClean="0">
                <a:solidFill>
                  <a:schemeClr val="tx1"/>
                </a:solidFill>
              </a:rPr>
              <a:t>Velg:  </a:t>
            </a:r>
            <a:r>
              <a:rPr lang="nb-NO" i="1" dirty="0" err="1" smtClean="0">
                <a:solidFill>
                  <a:schemeClr val="tx1"/>
                </a:solidFill>
              </a:rPr>
              <a:t>Board</a:t>
            </a:r>
            <a:r>
              <a:rPr lang="nb-NO" dirty="0" smtClean="0">
                <a:solidFill>
                  <a:schemeClr val="tx1"/>
                </a:solidFill>
              </a:rPr>
              <a:t/>
            </a:r>
            <a:br>
              <a:rPr lang="nb-NO" dirty="0" smtClean="0">
                <a:solidFill>
                  <a:schemeClr val="tx1"/>
                </a:solidFill>
              </a:rPr>
            </a:br>
            <a:r>
              <a:rPr lang="nb-NO" dirty="0" smtClean="0">
                <a:solidFill>
                  <a:schemeClr val="tx1"/>
                </a:solidFill>
              </a:rPr>
              <a:t>Velg:  </a:t>
            </a:r>
            <a:r>
              <a:rPr lang="nb-NO" i="1" dirty="0" err="1" smtClean="0">
                <a:solidFill>
                  <a:schemeClr val="tx1"/>
                </a:solidFill>
              </a:rPr>
              <a:t>Arduino</a:t>
            </a:r>
            <a:r>
              <a:rPr lang="nb-NO" i="1" dirty="0" smtClean="0">
                <a:solidFill>
                  <a:schemeClr val="tx1"/>
                </a:solidFill>
              </a:rPr>
              <a:t> Uno</a:t>
            </a:r>
          </a:p>
          <a:p>
            <a:pPr>
              <a:lnSpc>
                <a:spcPct val="100000"/>
              </a:lnSpc>
            </a:pPr>
            <a:r>
              <a:rPr lang="nb-NO" dirty="0" smtClean="0">
                <a:solidFill>
                  <a:schemeClr val="tx1"/>
                </a:solidFill>
              </a:rPr>
              <a:t>Velg:</a:t>
            </a:r>
            <a:r>
              <a:rPr lang="nb-NO" i="1" dirty="0" smtClean="0">
                <a:solidFill>
                  <a:schemeClr val="tx1"/>
                </a:solidFill>
              </a:rPr>
              <a:t> </a:t>
            </a:r>
            <a:r>
              <a:rPr lang="nb-NO" i="1" dirty="0" err="1" smtClean="0">
                <a:solidFill>
                  <a:schemeClr val="tx1"/>
                </a:solidFill>
              </a:rPr>
              <a:t>Tools</a:t>
            </a:r>
            <a:r>
              <a:rPr lang="nb-NO" i="1" dirty="0" smtClean="0">
                <a:solidFill>
                  <a:schemeClr val="tx1"/>
                </a:solidFill>
              </a:rPr>
              <a:t> </a:t>
            </a:r>
            <a:r>
              <a:rPr lang="nb-NO" dirty="0" smtClean="0">
                <a:solidFill>
                  <a:schemeClr val="tx1"/>
                </a:solidFill>
              </a:rPr>
              <a:t>på menylinjen</a:t>
            </a:r>
            <a:r>
              <a:rPr lang="nb-NO" i="1" dirty="0" smtClean="0">
                <a:solidFill>
                  <a:schemeClr val="tx1"/>
                </a:solidFill>
              </a:rPr>
              <a:t/>
            </a:r>
            <a:br>
              <a:rPr lang="nb-NO" i="1" dirty="0" smtClean="0">
                <a:solidFill>
                  <a:schemeClr val="tx1"/>
                </a:solidFill>
              </a:rPr>
            </a:br>
            <a:r>
              <a:rPr lang="nb-NO" dirty="0" smtClean="0">
                <a:solidFill>
                  <a:schemeClr val="tx1"/>
                </a:solidFill>
              </a:rPr>
              <a:t>Velg:</a:t>
            </a:r>
            <a:r>
              <a:rPr lang="nb-NO" i="1" dirty="0" smtClean="0">
                <a:solidFill>
                  <a:schemeClr val="tx1"/>
                </a:solidFill>
              </a:rPr>
              <a:t> </a:t>
            </a:r>
            <a:r>
              <a:rPr lang="nb-NO" i="1" dirty="0" err="1" smtClean="0">
                <a:solidFill>
                  <a:schemeClr val="tx1"/>
                </a:solidFill>
              </a:rPr>
              <a:t>Serial</a:t>
            </a:r>
            <a:r>
              <a:rPr lang="nb-NO" i="1" dirty="0" smtClean="0">
                <a:solidFill>
                  <a:schemeClr val="tx1"/>
                </a:solidFill>
              </a:rPr>
              <a:t> Port</a:t>
            </a:r>
            <a:br>
              <a:rPr lang="nb-NO" i="1" dirty="0" smtClean="0">
                <a:solidFill>
                  <a:schemeClr val="tx1"/>
                </a:solidFill>
              </a:rPr>
            </a:br>
            <a:r>
              <a:rPr lang="nb-NO" dirty="0" smtClean="0">
                <a:solidFill>
                  <a:schemeClr val="tx1"/>
                </a:solidFill>
              </a:rPr>
              <a:t>Velg riktig </a:t>
            </a:r>
            <a:r>
              <a:rPr lang="nb-NO" dirty="0" err="1" smtClean="0">
                <a:solidFill>
                  <a:schemeClr val="tx1"/>
                </a:solidFill>
              </a:rPr>
              <a:t>Com</a:t>
            </a:r>
            <a:r>
              <a:rPr lang="nb-NO" dirty="0" smtClean="0">
                <a:solidFill>
                  <a:schemeClr val="tx1"/>
                </a:solidFill>
              </a:rPr>
              <a:t> Port</a:t>
            </a:r>
            <a:r>
              <a:rPr lang="nb-NO" i="1" dirty="0" smtClean="0">
                <a:solidFill>
                  <a:schemeClr val="tx1"/>
                </a:solidFill>
              </a:rPr>
              <a:t/>
            </a:r>
            <a:br>
              <a:rPr lang="nb-NO" i="1" dirty="0" smtClean="0">
                <a:solidFill>
                  <a:schemeClr val="tx1"/>
                </a:solidFill>
              </a:rPr>
            </a:br>
            <a:endParaRPr lang="nb-NO" i="1" dirty="0" smtClean="0">
              <a:solidFill>
                <a:schemeClr val="tx1"/>
              </a:solidFill>
            </a:endParaRPr>
          </a:p>
          <a:p>
            <a:pPr>
              <a:lnSpc>
                <a:spcPct val="100000"/>
              </a:lnSpc>
            </a:pPr>
            <a:endParaRPr lang="nb-NO" dirty="0">
              <a:solidFill>
                <a:schemeClr val="tx1"/>
              </a:solidFill>
            </a:endParaRPr>
          </a:p>
        </p:txBody>
      </p:sp>
    </p:spTree>
    <p:extLst>
      <p:ext uri="{BB962C8B-B14F-4D97-AF65-F5344CB8AC3E}">
        <p14:creationId xmlns="" xmlns:p14="http://schemas.microsoft.com/office/powerpoint/2010/main" val="142336369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53906"/>
            <a:ext cx="7407404" cy="875694"/>
          </a:xfrm>
        </p:spPr>
        <p:txBody>
          <a:bodyPr/>
          <a:lstStyle/>
          <a:p>
            <a:pPr algn="ctr"/>
            <a:r>
              <a:rPr lang="nb-NO" smtClean="0"/>
              <a:t>Øk fontstørrelsen</a:t>
            </a:r>
            <a:endParaRPr lang="nb-NO"/>
          </a:p>
        </p:txBody>
      </p:sp>
      <p:pic>
        <p:nvPicPr>
          <p:cNvPr id="3074" name="Picture 2"/>
          <p:cNvPicPr>
            <a:picLocks noChangeAspect="1" noChangeArrowheads="1"/>
          </p:cNvPicPr>
          <p:nvPr/>
        </p:nvPicPr>
        <p:blipFill>
          <a:blip r:embed="rId2"/>
          <a:srcRect l="45646" t="4564" r="5334" b="28287"/>
          <a:stretch>
            <a:fillRect/>
          </a:stretch>
        </p:blipFill>
        <p:spPr bwMode="auto">
          <a:xfrm>
            <a:off x="1194628" y="927132"/>
            <a:ext cx="7407404" cy="57076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1079500" y="2450437"/>
            <a:ext cx="7767638" cy="1509770"/>
          </a:xfrm>
        </p:spPr>
        <p:txBody>
          <a:bodyPr>
            <a:normAutofit/>
          </a:bodyPr>
          <a:lstStyle/>
          <a:p>
            <a:pPr algn="ctr"/>
            <a:r>
              <a:rPr lang="nb-NO" smtClean="0"/>
              <a:t>Innledende programmering</a:t>
            </a:r>
            <a:br>
              <a:rPr lang="nb-NO" smtClean="0"/>
            </a:br>
            <a:r>
              <a:rPr lang="nb-NO" smtClean="0"/>
              <a:t>(NTNU)</a:t>
            </a:r>
            <a:endParaRPr lang="nb-NO"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52204" y="464024"/>
            <a:ext cx="7767638" cy="887104"/>
          </a:xfrm>
        </p:spPr>
        <p:txBody>
          <a:bodyPr/>
          <a:lstStyle/>
          <a:p>
            <a:pPr algn="ctr"/>
            <a:r>
              <a:rPr lang="nb-NO" dirty="0" smtClean="0"/>
              <a:t>Enkel programmeringsstruktur</a:t>
            </a:r>
            <a:endParaRPr lang="nb-NO" dirty="0"/>
          </a:p>
        </p:txBody>
      </p:sp>
      <p:sp>
        <p:nvSpPr>
          <p:cNvPr id="3" name="Plassholder for innhold 2"/>
          <p:cNvSpPr>
            <a:spLocks noGrp="1"/>
          </p:cNvSpPr>
          <p:nvPr>
            <p:ph idx="1"/>
          </p:nvPr>
        </p:nvSpPr>
        <p:spPr>
          <a:xfrm>
            <a:off x="1079500" y="1514900"/>
            <a:ext cx="5485073" cy="5131559"/>
          </a:xfrm>
        </p:spPr>
        <p:txBody>
          <a:bodyPr>
            <a:normAutofit fontScale="92500" lnSpcReduction="10000"/>
          </a:bodyPr>
          <a:lstStyle/>
          <a:p>
            <a:pPr>
              <a:buNone/>
            </a:pPr>
            <a:r>
              <a:rPr lang="nb-NO" sz="1800" dirty="0" smtClean="0"/>
              <a:t>#</a:t>
            </a:r>
            <a:r>
              <a:rPr lang="nb-NO" sz="1800" dirty="0" err="1" smtClean="0"/>
              <a:t>include</a:t>
            </a:r>
            <a:r>
              <a:rPr lang="nb-NO" sz="1800" dirty="0" smtClean="0"/>
              <a:t> &lt;bibliotek&gt; // Inkluderer spesielle biblioteker</a:t>
            </a:r>
          </a:p>
          <a:p>
            <a:pPr>
              <a:buNone/>
            </a:pPr>
            <a:r>
              <a:rPr lang="nb-NO" sz="1800" dirty="0" smtClean="0"/>
              <a:t>Deklarer globale variable</a:t>
            </a:r>
          </a:p>
          <a:p>
            <a:pPr>
              <a:buNone/>
            </a:pPr>
            <a:endParaRPr lang="nb-NO" sz="1800" dirty="0" smtClean="0"/>
          </a:p>
          <a:p>
            <a:pPr>
              <a:buNone/>
            </a:pPr>
            <a:r>
              <a:rPr lang="nb-NO" sz="1800" b="1" dirty="0" err="1" smtClean="0">
                <a:solidFill>
                  <a:srgbClr val="0070C0"/>
                </a:solidFill>
              </a:rPr>
              <a:t>void</a:t>
            </a:r>
            <a:r>
              <a:rPr lang="nb-NO" sz="1800" b="1" dirty="0" smtClean="0">
                <a:solidFill>
                  <a:srgbClr val="0070C0"/>
                </a:solidFill>
              </a:rPr>
              <a:t> </a:t>
            </a:r>
            <a:r>
              <a:rPr lang="nb-NO" sz="1800" b="1" dirty="0" err="1" smtClean="0">
                <a:solidFill>
                  <a:srgbClr val="0070C0"/>
                </a:solidFill>
              </a:rPr>
              <a:t>setup</a:t>
            </a:r>
            <a:r>
              <a:rPr lang="nb-NO" sz="1800" b="1" dirty="0" smtClean="0">
                <a:solidFill>
                  <a:srgbClr val="0070C0"/>
                </a:solidFill>
              </a:rPr>
              <a:t>()</a:t>
            </a:r>
          </a:p>
          <a:p>
            <a:pPr>
              <a:buNone/>
            </a:pPr>
            <a:r>
              <a:rPr lang="nb-NO" sz="1800" dirty="0" smtClean="0">
                <a:solidFill>
                  <a:srgbClr val="0070C0"/>
                </a:solidFill>
              </a:rPr>
              <a:t>{</a:t>
            </a:r>
          </a:p>
          <a:p>
            <a:pPr>
              <a:lnSpc>
                <a:spcPct val="100000"/>
              </a:lnSpc>
              <a:buNone/>
            </a:pPr>
            <a:r>
              <a:rPr lang="nb-NO" sz="1800" dirty="0" smtClean="0"/>
              <a:t>	// Koden i denne funksjonen kjører </a:t>
            </a:r>
            <a:br>
              <a:rPr lang="nb-NO" sz="1800" dirty="0" smtClean="0"/>
            </a:br>
            <a:r>
              <a:rPr lang="nb-NO" sz="1800" dirty="0" smtClean="0"/>
              <a:t>// én gang ved oppstart</a:t>
            </a:r>
          </a:p>
          <a:p>
            <a:pPr>
              <a:buNone/>
            </a:pPr>
            <a:r>
              <a:rPr lang="nb-NO" sz="1800" dirty="0" smtClean="0"/>
              <a:t>….</a:t>
            </a:r>
          </a:p>
          <a:p>
            <a:pPr>
              <a:buNone/>
            </a:pPr>
            <a:r>
              <a:rPr lang="nb-NO" sz="1800" dirty="0" smtClean="0">
                <a:solidFill>
                  <a:srgbClr val="0070C0"/>
                </a:solidFill>
              </a:rPr>
              <a:t>}</a:t>
            </a:r>
          </a:p>
          <a:p>
            <a:pPr>
              <a:buNone/>
            </a:pPr>
            <a:endParaRPr lang="nb-NO" sz="1800" dirty="0" smtClean="0"/>
          </a:p>
          <a:p>
            <a:pPr>
              <a:buNone/>
            </a:pPr>
            <a:r>
              <a:rPr lang="nb-NO" sz="1800" b="1" dirty="0" err="1" smtClean="0">
                <a:solidFill>
                  <a:srgbClr val="0070C0"/>
                </a:solidFill>
              </a:rPr>
              <a:t>void</a:t>
            </a:r>
            <a:r>
              <a:rPr lang="nb-NO" sz="1800" b="1" dirty="0" smtClean="0">
                <a:solidFill>
                  <a:srgbClr val="0070C0"/>
                </a:solidFill>
              </a:rPr>
              <a:t> loop()</a:t>
            </a:r>
          </a:p>
          <a:p>
            <a:pPr>
              <a:buNone/>
            </a:pPr>
            <a:r>
              <a:rPr lang="nb-NO" sz="1800" dirty="0" smtClean="0">
                <a:solidFill>
                  <a:srgbClr val="0070C0"/>
                </a:solidFill>
              </a:rPr>
              <a:t>{</a:t>
            </a:r>
          </a:p>
          <a:p>
            <a:pPr>
              <a:lnSpc>
                <a:spcPct val="100000"/>
              </a:lnSpc>
              <a:buNone/>
            </a:pPr>
            <a:r>
              <a:rPr lang="nb-NO" sz="1800" dirty="0" smtClean="0"/>
              <a:t>	// Koden i denne funksjonen går i endeløs loop </a:t>
            </a:r>
            <a:br>
              <a:rPr lang="nb-NO" sz="1800" dirty="0" smtClean="0"/>
            </a:br>
            <a:r>
              <a:rPr lang="nb-NO" sz="1800" dirty="0" smtClean="0"/>
              <a:t>// Deklarer lokale variable</a:t>
            </a:r>
            <a:br>
              <a:rPr lang="nb-NO" sz="1800" dirty="0" smtClean="0"/>
            </a:br>
            <a:r>
              <a:rPr lang="nb-NO" sz="1800" dirty="0" smtClean="0"/>
              <a:t>// Programlinjer</a:t>
            </a:r>
          </a:p>
          <a:p>
            <a:pPr>
              <a:lnSpc>
                <a:spcPct val="100000"/>
              </a:lnSpc>
              <a:buNone/>
            </a:pPr>
            <a:r>
              <a:rPr lang="nb-NO" sz="1800" dirty="0" smtClean="0"/>
              <a:t>…</a:t>
            </a:r>
          </a:p>
          <a:p>
            <a:pPr>
              <a:buNone/>
            </a:pPr>
            <a:r>
              <a:rPr lang="nb-NO" sz="1800" dirty="0" smtClean="0"/>
              <a:t> </a:t>
            </a:r>
            <a:r>
              <a:rPr lang="nb-NO" sz="1800" dirty="0" smtClean="0">
                <a:solidFill>
                  <a:srgbClr val="0070C0"/>
                </a:solidFill>
              </a:rPr>
              <a:t>}</a:t>
            </a:r>
          </a:p>
          <a:p>
            <a:pPr>
              <a:buNone/>
            </a:pPr>
            <a:endParaRPr lang="nb-NO" sz="1800" dirty="0"/>
          </a:p>
        </p:txBody>
      </p:sp>
      <p:sp>
        <p:nvSpPr>
          <p:cNvPr id="5" name="Rektangel 4"/>
          <p:cNvSpPr/>
          <p:nvPr/>
        </p:nvSpPr>
        <p:spPr bwMode="auto">
          <a:xfrm>
            <a:off x="7069540" y="2890303"/>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2400" b="0" i="0" u="none" strike="noStrike" cap="none" normalizeH="0" baseline="0" dirty="0" err="1" smtClean="0">
                <a:ln>
                  <a:noFill/>
                </a:ln>
                <a:solidFill>
                  <a:schemeClr val="bg1"/>
                </a:solidFill>
                <a:effectLst/>
                <a:latin typeface="Times" pitchFamily="16" charset="0"/>
              </a:rPr>
              <a:t>setup</a:t>
            </a:r>
            <a:endParaRPr kumimoji="0" lang="nb-NO" sz="2400" b="0" i="0" u="none" strike="noStrike" cap="none" normalizeH="0" baseline="0" dirty="0" smtClean="0">
              <a:ln>
                <a:noFill/>
              </a:ln>
              <a:solidFill>
                <a:schemeClr val="bg1"/>
              </a:solidFill>
              <a:effectLst/>
              <a:latin typeface="Times" pitchFamily="16" charset="0"/>
            </a:endParaRPr>
          </a:p>
        </p:txBody>
      </p:sp>
      <p:sp>
        <p:nvSpPr>
          <p:cNvPr id="6" name="Rektangel 5"/>
          <p:cNvSpPr/>
          <p:nvPr/>
        </p:nvSpPr>
        <p:spPr bwMode="auto">
          <a:xfrm>
            <a:off x="7069540" y="4724118"/>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lang="nb-NO" dirty="0" smtClean="0">
                <a:latin typeface="Times" pitchFamily="16" charset="0"/>
              </a:rPr>
              <a:t>loop</a:t>
            </a:r>
            <a:endParaRPr kumimoji="0" lang="nb-NO" sz="2400" b="0" i="0" u="none" strike="noStrike" cap="none" normalizeH="0" baseline="0" dirty="0" smtClean="0">
              <a:ln>
                <a:noFill/>
              </a:ln>
              <a:solidFill>
                <a:schemeClr val="bg1"/>
              </a:solidFill>
              <a:effectLst/>
              <a:latin typeface="Times" pitchFamily="16" charset="0"/>
            </a:endParaRPr>
          </a:p>
        </p:txBody>
      </p:sp>
      <p:cxnSp>
        <p:nvCxnSpPr>
          <p:cNvPr id="8" name="Rett linje 7"/>
          <p:cNvCxnSpPr>
            <a:stCxn id="5" idx="2"/>
            <a:endCxn id="6" idx="0"/>
          </p:cNvCxnSpPr>
          <p:nvPr/>
        </p:nvCxnSpPr>
        <p:spPr bwMode="auto">
          <a:xfrm>
            <a:off x="7663218" y="3545395"/>
            <a:ext cx="0" cy="1178723"/>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10" name="Frihåndsform 9"/>
          <p:cNvSpPr/>
          <p:nvPr/>
        </p:nvSpPr>
        <p:spPr bwMode="auto">
          <a:xfrm>
            <a:off x="6741994" y="4451163"/>
            <a:ext cx="941695" cy="1310185"/>
          </a:xfrm>
          <a:custGeom>
            <a:avLst/>
            <a:gdLst>
              <a:gd name="connsiteX0" fmla="*/ 941695 w 941695"/>
              <a:gd name="connsiteY0" fmla="*/ 941695 h 1310185"/>
              <a:gd name="connsiteX1" fmla="*/ 941695 w 941695"/>
              <a:gd name="connsiteY1" fmla="*/ 1310185 h 1310185"/>
              <a:gd name="connsiteX2" fmla="*/ 0 w 941695"/>
              <a:gd name="connsiteY2" fmla="*/ 1310185 h 1310185"/>
              <a:gd name="connsiteX3" fmla="*/ 0 w 941695"/>
              <a:gd name="connsiteY3" fmla="*/ 0 h 1310185"/>
              <a:gd name="connsiteX4" fmla="*/ 928048 w 941695"/>
              <a:gd name="connsiteY4" fmla="*/ 0 h 131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 h="1310185">
                <a:moveTo>
                  <a:pt x="941695" y="941695"/>
                </a:moveTo>
                <a:lnTo>
                  <a:pt x="941695" y="1310185"/>
                </a:lnTo>
                <a:lnTo>
                  <a:pt x="0" y="1310185"/>
                </a:lnTo>
                <a:lnTo>
                  <a:pt x="0" y="0"/>
                </a:lnTo>
                <a:lnTo>
                  <a:pt x="928048" y="0"/>
                </a:ln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1" name="Avrundet rektangel 10"/>
          <p:cNvSpPr/>
          <p:nvPr/>
        </p:nvSpPr>
        <p:spPr bwMode="auto">
          <a:xfrm>
            <a:off x="6962400" y="1586141"/>
            <a:ext cx="1294496" cy="504967"/>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1800" b="0" i="0" u="none" strike="noStrike" cap="none" normalizeH="0" baseline="0" dirty="0" smtClean="0">
                <a:ln>
                  <a:noFill/>
                </a:ln>
                <a:solidFill>
                  <a:schemeClr val="bg1"/>
                </a:solidFill>
                <a:effectLst/>
                <a:latin typeface="Times" pitchFamily="16" charset="0"/>
              </a:rPr>
              <a:t>start/reset</a:t>
            </a:r>
          </a:p>
        </p:txBody>
      </p:sp>
      <p:cxnSp>
        <p:nvCxnSpPr>
          <p:cNvPr id="13" name="Rett pil 12"/>
          <p:cNvCxnSpPr>
            <a:stCxn id="11" idx="2"/>
            <a:endCxn id="5" idx="0"/>
          </p:cNvCxnSpPr>
          <p:nvPr/>
        </p:nvCxnSpPr>
        <p:spPr bwMode="auto">
          <a:xfrm rot="16200000" flipH="1">
            <a:off x="7236836" y="2463920"/>
            <a:ext cx="799195" cy="53570"/>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2000"/>
                                        <p:tgtEl>
                                          <p:spTgt spid="3">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20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2000"/>
                                        <p:tgtEl>
                                          <p:spTgt spid="3">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000"/>
                                        <p:tgtEl>
                                          <p:spTgt spid="3">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fade">
                                      <p:cBhvr>
                                        <p:cTn id="50" dur="2000"/>
                                        <p:tgtEl>
                                          <p:spTgt spid="3">
                                            <p:txEl>
                                              <p:pRg st="11" end="11"/>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2000"/>
                                        <p:tgtEl>
                                          <p:spTgt spid="3">
                                            <p:txEl>
                                              <p:pRg st="12" end="12"/>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fade">
                                      <p:cBhvr>
                                        <p:cTn id="56" dur="2000"/>
                                        <p:tgtEl>
                                          <p:spTgt spid="3">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0" end="0"/>
                                            </p:txEl>
                                          </p:spTgt>
                                        </p:tgtEl>
                                        <p:attrNameLst>
                                          <p:attrName>style.visibility</p:attrName>
                                        </p:attrNameLst>
                                      </p:cBhvr>
                                      <p:to>
                                        <p:strVal val="visible"/>
                                      </p:to>
                                    </p:set>
                                    <p:animEffect transition="in" filter="fade">
                                      <p:cBhvr>
                                        <p:cTn id="61" dur="2000"/>
                                        <p:tgtEl>
                                          <p:spTgt spid="3">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
                                            <p:txEl>
                                              <p:pRg st="1" end="1"/>
                                            </p:txEl>
                                          </p:spTgt>
                                        </p:tgtEl>
                                        <p:attrNameLst>
                                          <p:attrName>style.visibility</p:attrName>
                                        </p:attrNameLst>
                                      </p:cBhvr>
                                      <p:to>
                                        <p:strVal val="visible"/>
                                      </p:to>
                                    </p:set>
                                    <p:animEffect transition="in" filter="fade">
                                      <p:cBhvr>
                                        <p:cTn id="6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dlnmh9ip6v2uc.cloudfront.net/assets/1/4/8/4/e/51af6992ce395f3150000000.png">
            <a:hlinkClick r:id="rId2"/>
          </p:cNvPr>
          <p:cNvPicPr>
            <a:picLocks noChangeAspect="1" noChangeArrowheads="1"/>
          </p:cNvPicPr>
          <p:nvPr/>
        </p:nvPicPr>
        <p:blipFill>
          <a:blip r:embed="rId3" cstate="print"/>
          <a:srcRect l="-987" r="49965"/>
          <a:stretch>
            <a:fillRect/>
          </a:stretch>
        </p:blipFill>
        <p:spPr bwMode="auto">
          <a:xfrm>
            <a:off x="5314950" y="3963988"/>
            <a:ext cx="3524250" cy="2686050"/>
          </a:xfrm>
          <a:prstGeom prst="rect">
            <a:avLst/>
          </a:prstGeom>
          <a:noFill/>
          <a:ln w="9525">
            <a:noFill/>
            <a:miter lim="800000"/>
            <a:headEnd/>
            <a:tailEnd/>
          </a:ln>
        </p:spPr>
      </p:pic>
      <p:pic>
        <p:nvPicPr>
          <p:cNvPr id="138242" name="Picture 2" descr="https://dlnmh9ip6v2uc.cloudfront.net/assets/1/4/8/4/e/51af6992ce395f3150000000.png">
            <a:hlinkClick r:id="rId2"/>
          </p:cNvPr>
          <p:cNvPicPr>
            <a:picLocks noChangeAspect="1" noChangeArrowheads="1"/>
          </p:cNvPicPr>
          <p:nvPr/>
        </p:nvPicPr>
        <p:blipFill>
          <a:blip r:embed="rId3" cstate="print"/>
          <a:srcRect l="49654"/>
          <a:stretch>
            <a:fillRect/>
          </a:stretch>
        </p:blipFill>
        <p:spPr bwMode="auto">
          <a:xfrm>
            <a:off x="5459413" y="1233488"/>
            <a:ext cx="3476625" cy="2686050"/>
          </a:xfrm>
          <a:prstGeom prst="rect">
            <a:avLst/>
          </a:prstGeom>
          <a:noFill/>
          <a:ln w="9525">
            <a:noFill/>
            <a:miter lim="800000"/>
            <a:headEnd/>
            <a:tailEnd/>
          </a:ln>
        </p:spPr>
      </p:pic>
      <p:sp>
        <p:nvSpPr>
          <p:cNvPr id="14339" name="Tittel 1"/>
          <p:cNvSpPr>
            <a:spLocks noGrp="1"/>
          </p:cNvSpPr>
          <p:nvPr>
            <p:ph type="title"/>
          </p:nvPr>
        </p:nvSpPr>
        <p:spPr>
          <a:xfrm>
            <a:off x="1081088" y="387350"/>
            <a:ext cx="7767637" cy="1087438"/>
          </a:xfrm>
        </p:spPr>
        <p:txBody>
          <a:bodyPr/>
          <a:lstStyle/>
          <a:p>
            <a:pPr algn="ctr">
              <a:lnSpc>
                <a:spcPct val="100000"/>
              </a:lnSpc>
            </a:pPr>
            <a:r>
              <a:rPr lang="nb-NO" smtClean="0"/>
              <a:t>Arduino</a:t>
            </a:r>
            <a:endParaRPr lang="nb-NO" sz="1600" smtClean="0"/>
          </a:p>
        </p:txBody>
      </p:sp>
      <p:sp>
        <p:nvSpPr>
          <p:cNvPr id="3" name="Plassholder for innhold 2"/>
          <p:cNvSpPr>
            <a:spLocks noGrp="1"/>
          </p:cNvSpPr>
          <p:nvPr>
            <p:ph idx="1"/>
          </p:nvPr>
        </p:nvSpPr>
        <p:spPr>
          <a:xfrm>
            <a:off x="886691" y="1796397"/>
            <a:ext cx="5451450" cy="3429000"/>
          </a:xfrm>
        </p:spPr>
        <p:txBody>
          <a:bodyPr/>
          <a:lstStyle/>
          <a:p>
            <a:pPr>
              <a:lnSpc>
                <a:spcPct val="100000"/>
              </a:lnSpc>
              <a:tabLst>
                <a:tab pos="1882775" algn="l"/>
              </a:tabLst>
            </a:pPr>
            <a:r>
              <a:rPr lang="nb-NO" sz="2800" dirty="0" smtClean="0">
                <a:solidFill>
                  <a:srgbClr val="FF0000"/>
                </a:solidFill>
              </a:rPr>
              <a:t>Hva</a:t>
            </a:r>
            <a:r>
              <a:rPr lang="nb-NO" sz="2800" dirty="0" smtClean="0">
                <a:solidFill>
                  <a:schemeClr val="tx1"/>
                </a:solidFill>
              </a:rPr>
              <a:t> er egentlig en mikrokontroller?</a:t>
            </a:r>
          </a:p>
          <a:p>
            <a:pPr>
              <a:lnSpc>
                <a:spcPct val="100000"/>
              </a:lnSpc>
              <a:tabLst>
                <a:tab pos="1882775" algn="l"/>
              </a:tabLst>
            </a:pPr>
            <a:r>
              <a:rPr lang="nb-NO" sz="2800" dirty="0" smtClean="0">
                <a:solidFill>
                  <a:srgbClr val="FF0000"/>
                </a:solidFill>
              </a:rPr>
              <a:t>Hvorfor</a:t>
            </a:r>
            <a:r>
              <a:rPr lang="nb-NO" sz="2800" dirty="0" smtClean="0"/>
              <a:t> skal vi bringe </a:t>
            </a:r>
            <a:r>
              <a:rPr lang="nb-NO" sz="2800" smtClean="0"/>
              <a:t>mikro- kontrollere i undervisningen?</a:t>
            </a:r>
            <a:endParaRPr lang="nb-NO" sz="2800" dirty="0" smtClean="0">
              <a:solidFill>
                <a:schemeClr val="tx1"/>
              </a:solidFill>
            </a:endParaRPr>
          </a:p>
          <a:p>
            <a:pPr>
              <a:lnSpc>
                <a:spcPct val="100000"/>
              </a:lnSpc>
              <a:tabLst>
                <a:tab pos="1882775" algn="l"/>
              </a:tabLst>
            </a:pPr>
            <a:r>
              <a:rPr lang="nb-NO" sz="2800" dirty="0" smtClean="0">
                <a:solidFill>
                  <a:srgbClr val="FF0000"/>
                </a:solidFill>
              </a:rPr>
              <a:t>Hvordan</a:t>
            </a:r>
            <a:r>
              <a:rPr lang="nb-NO" sz="2800" dirty="0" smtClean="0">
                <a:solidFill>
                  <a:schemeClr val="tx1"/>
                </a:solidFill>
              </a:rPr>
              <a:t> kan vi bruke den i undervisningen?</a:t>
            </a:r>
          </a:p>
          <a:p>
            <a:pPr>
              <a:lnSpc>
                <a:spcPct val="100000"/>
              </a:lnSpc>
              <a:tabLst>
                <a:tab pos="1882775" algn="l"/>
              </a:tabLst>
            </a:pPr>
            <a:r>
              <a:rPr lang="nb-NO" sz="2800" dirty="0" smtClean="0">
                <a:solidFill>
                  <a:srgbClr val="FF0000"/>
                </a:solidFill>
              </a:rPr>
              <a:t>Hvordan</a:t>
            </a:r>
            <a:r>
              <a:rPr lang="nb-NO" sz="2800" dirty="0" smtClean="0">
                <a:solidFill>
                  <a:schemeClr val="tx1"/>
                </a:solidFill>
              </a:rPr>
              <a:t> komme i gang?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38242"/>
                                        </p:tgtEl>
                                        <p:attrNameLst>
                                          <p:attrName>style.visibility</p:attrName>
                                        </p:attrNameLst>
                                      </p:cBhvr>
                                      <p:to>
                                        <p:strVal val="visible"/>
                                      </p:to>
                                    </p:set>
                                    <p:animEffect transition="in" filter="fade">
                                      <p:cBhvr>
                                        <p:cTn id="20" dur="2000"/>
                                        <p:tgtEl>
                                          <p:spTgt spid="138242"/>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963762"/>
          </a:xfrm>
        </p:spPr>
        <p:txBody>
          <a:bodyPr/>
          <a:lstStyle/>
          <a:p>
            <a:pPr algn="ctr"/>
            <a:r>
              <a:rPr lang="nb-NO" dirty="0" smtClean="0"/>
              <a:t>Deklarasjon </a:t>
            </a:r>
            <a:r>
              <a:rPr lang="nb-NO" smtClean="0"/>
              <a:t>av variabler</a:t>
            </a:r>
            <a:endParaRPr lang="nb-NO" dirty="0"/>
          </a:p>
        </p:txBody>
      </p:sp>
      <p:sp>
        <p:nvSpPr>
          <p:cNvPr id="3" name="Plassholder for innhold 2"/>
          <p:cNvSpPr>
            <a:spLocks noGrp="1"/>
          </p:cNvSpPr>
          <p:nvPr>
            <p:ph idx="1"/>
          </p:nvPr>
        </p:nvSpPr>
        <p:spPr>
          <a:xfrm>
            <a:off x="914400" y="2203200"/>
            <a:ext cx="8056800" cy="4564800"/>
          </a:xfrm>
        </p:spPr>
        <p:txBody>
          <a:bodyPr>
            <a:normAutofit/>
          </a:bodyPr>
          <a:lstStyle/>
          <a:p>
            <a:pPr>
              <a:buNone/>
            </a:pPr>
            <a:r>
              <a:rPr lang="nb-NO" dirty="0" smtClean="0"/>
              <a:t>	</a:t>
            </a:r>
            <a:r>
              <a:rPr lang="nb-NO" sz="1800" dirty="0" err="1" smtClean="0"/>
              <a:t>int</a:t>
            </a:r>
            <a:r>
              <a:rPr lang="nb-NO" sz="1800" dirty="0" smtClean="0"/>
              <a:t> a;			// deklarering av variabelen a</a:t>
            </a:r>
            <a:br>
              <a:rPr lang="nb-NO" sz="1800" dirty="0" smtClean="0"/>
            </a:br>
            <a:r>
              <a:rPr lang="nb-NO" sz="1800" dirty="0" err="1" smtClean="0"/>
              <a:t>int</a:t>
            </a:r>
            <a:r>
              <a:rPr lang="nb-NO" sz="1800" dirty="0" smtClean="0"/>
              <a:t> b = 6;		// deklarering av variabelen b som gis verdien 6</a:t>
            </a:r>
          </a:p>
          <a:p>
            <a:pPr>
              <a:buNone/>
            </a:pPr>
            <a:r>
              <a:rPr lang="en-US" sz="1800" dirty="0" smtClean="0"/>
              <a:t>	char c = ‘k’;	// </a:t>
            </a:r>
            <a:r>
              <a:rPr lang="nb-NO" sz="1800" dirty="0" smtClean="0"/>
              <a:t>deklarering</a:t>
            </a:r>
            <a:r>
              <a:rPr lang="en-US" sz="1800" dirty="0" smtClean="0"/>
              <a:t> </a:t>
            </a:r>
            <a:r>
              <a:rPr lang="en-US" sz="1800" dirty="0" err="1" smtClean="0"/>
              <a:t>av</a:t>
            </a:r>
            <a:r>
              <a:rPr lang="en-US" sz="1800" dirty="0" smtClean="0"/>
              <a:t> 8 bit </a:t>
            </a:r>
            <a:r>
              <a:rPr lang="en-US" sz="1800" dirty="0" err="1" smtClean="0"/>
              <a:t>karakter</a:t>
            </a:r>
            <a:r>
              <a:rPr lang="en-US" sz="1800" dirty="0" smtClean="0"/>
              <a:t> (byte) </a:t>
            </a:r>
            <a:r>
              <a:rPr lang="en-US" sz="1800" dirty="0" err="1" smtClean="0"/>
              <a:t>som</a:t>
            </a:r>
            <a:r>
              <a:rPr lang="en-US" sz="1800" dirty="0" smtClean="0"/>
              <a:t> </a:t>
            </a:r>
            <a:r>
              <a:rPr lang="en-US" sz="1800" dirty="0" err="1" smtClean="0"/>
              <a:t>gies</a:t>
            </a:r>
            <a:r>
              <a:rPr lang="en-US" sz="1800" dirty="0" smtClean="0"/>
              <a:t> </a:t>
            </a:r>
            <a:r>
              <a:rPr lang="en-US" sz="1800" dirty="0" err="1" smtClean="0"/>
              <a:t>bokstaven</a:t>
            </a:r>
            <a:r>
              <a:rPr lang="en-US" sz="1800" dirty="0" smtClean="0"/>
              <a:t> k</a:t>
            </a:r>
          </a:p>
          <a:p>
            <a:pPr>
              <a:buNone/>
            </a:pPr>
            <a:r>
              <a:rPr lang="nb-NO" sz="1800" dirty="0" smtClean="0"/>
              <a:t>	float e, f;		/* deklarering av variabelen (desimaltall )</a:t>
            </a:r>
            <a:br>
              <a:rPr lang="nb-NO" sz="1800" dirty="0" smtClean="0"/>
            </a:br>
            <a:r>
              <a:rPr lang="nb-NO" sz="1800" dirty="0" smtClean="0"/>
              <a:t>				    f.eks. 1,65 (32 bit, dobbel </a:t>
            </a:r>
            <a:r>
              <a:rPr lang="nb-NO" sz="1800" dirty="0" err="1" smtClean="0"/>
              <a:t>word</a:t>
            </a:r>
            <a:r>
              <a:rPr lang="nb-NO" sz="1800" smtClean="0"/>
              <a:t>) */</a:t>
            </a:r>
          </a:p>
          <a:p>
            <a:pPr>
              <a:buNone/>
            </a:pPr>
            <a:r>
              <a:rPr lang="nb-NO" sz="1800" smtClean="0"/>
              <a:t>     setup() {</a:t>
            </a:r>
          </a:p>
          <a:p>
            <a:pPr>
              <a:buNone/>
            </a:pPr>
            <a:r>
              <a:rPr lang="nb-NO" sz="1800" smtClean="0"/>
              <a:t>     {</a:t>
            </a:r>
          </a:p>
          <a:p>
            <a:pPr>
              <a:buNone/>
            </a:pPr>
            <a:r>
              <a:rPr lang="nb-NO" sz="1800" smtClean="0"/>
              <a:t/>
            </a:r>
            <a:br>
              <a:rPr lang="nb-NO" sz="1800" smtClean="0"/>
            </a:br>
            <a:r>
              <a:rPr lang="nb-NO" sz="1800" smtClean="0"/>
              <a:t>loop() {</a:t>
            </a:r>
            <a:r>
              <a:rPr lang="nb-NO" sz="1800" dirty="0" smtClean="0"/>
              <a:t/>
            </a:r>
            <a:br>
              <a:rPr lang="nb-NO" sz="1800" dirty="0" smtClean="0"/>
            </a:br>
            <a:r>
              <a:rPr lang="nb-NO" sz="1800" dirty="0" smtClean="0"/>
              <a:t>a = 4;		// gir heltallsvariabelen a verdien 4</a:t>
            </a:r>
            <a:br>
              <a:rPr lang="nb-NO" sz="1800" dirty="0" smtClean="0"/>
            </a:br>
            <a:r>
              <a:rPr lang="nb-NO" sz="1800" dirty="0" smtClean="0"/>
              <a:t>e = 2.5;		// gir heltallsvariabelen e float verdien 2,5;</a:t>
            </a:r>
            <a:br>
              <a:rPr lang="nb-NO" sz="1800" dirty="0" smtClean="0"/>
            </a:br>
            <a:r>
              <a:rPr lang="nb-NO" sz="1800" dirty="0" smtClean="0"/>
              <a:t>f = a * e;		// gir float variabelen verdien </a:t>
            </a:r>
            <a:r>
              <a:rPr lang="nb-NO" sz="1800" smtClean="0"/>
              <a:t>… ?</a:t>
            </a:r>
            <a:br>
              <a:rPr lang="nb-NO" sz="1800" smtClean="0"/>
            </a:br>
            <a:r>
              <a:rPr lang="nb-NO" sz="1800" smtClean="0"/>
              <a:t>….</a:t>
            </a:r>
          </a:p>
          <a:p>
            <a:pPr>
              <a:buNone/>
            </a:pPr>
            <a:r>
              <a:rPr lang="nb-NO" sz="1800" smtClean="0"/>
              <a:t>      }</a:t>
            </a:r>
            <a:endParaRPr lang="nb-NO" sz="1800" dirty="0" smtClean="0"/>
          </a:p>
          <a:p>
            <a:pPr>
              <a:buNone/>
            </a:pPr>
            <a:endParaRPr lang="en-US" dirty="0" smtClean="0"/>
          </a:p>
          <a:p>
            <a:pPr>
              <a:buNone/>
            </a:pPr>
            <a:endParaRPr lang="nb-NO" dirty="0"/>
          </a:p>
        </p:txBody>
      </p:sp>
      <p:sp>
        <p:nvSpPr>
          <p:cNvPr id="4" name="TekstSylinder 3"/>
          <p:cNvSpPr txBox="1"/>
          <p:nvPr/>
        </p:nvSpPr>
        <p:spPr>
          <a:xfrm>
            <a:off x="914400" y="1238400"/>
            <a:ext cx="8229600" cy="707886"/>
          </a:xfrm>
          <a:prstGeom prst="rect">
            <a:avLst/>
          </a:prstGeom>
          <a:noFill/>
        </p:spPr>
        <p:txBody>
          <a:bodyPr wrap="square" rtlCol="0">
            <a:spAutoFit/>
          </a:bodyPr>
          <a:lstStyle/>
          <a:p>
            <a:r>
              <a:rPr lang="nb-NO" sz="2000" smtClean="0"/>
              <a:t>En variabel er en ”skuff” som kan romme et tall eller tegn av en spesiell type.</a:t>
            </a:r>
            <a:br>
              <a:rPr lang="nb-NO" sz="2000" smtClean="0"/>
            </a:br>
            <a:r>
              <a:rPr lang="nb-NO" sz="2000" smtClean="0"/>
              <a:t>Skuffen gis et unikt navn. Tallet kan endres eller byttes med nye tall eller tegn</a:t>
            </a:r>
            <a:endParaRPr lang="nb-NO"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20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20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3"/>
          <p:cNvSpPr>
            <a:spLocks noChangeArrowheads="1"/>
          </p:cNvSpPr>
          <p:nvPr/>
        </p:nvSpPr>
        <p:spPr bwMode="auto">
          <a:xfrm>
            <a:off x="1" y="0"/>
            <a:ext cx="9144000" cy="6858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lnSpc>
                <a:spcPct val="81000"/>
              </a:lnSpc>
              <a:buClr>
                <a:srgbClr val="000000"/>
              </a:buClr>
              <a:buSzPct val="100000"/>
              <a:buFont typeface="Times"/>
              <a:buNone/>
            </a:pPr>
            <a:endParaRPr lang="nb-NO"/>
          </a:p>
        </p:txBody>
      </p:sp>
      <p:sp>
        <p:nvSpPr>
          <p:cNvPr id="2" name="Tittel 1"/>
          <p:cNvSpPr>
            <a:spLocks noGrp="1"/>
          </p:cNvSpPr>
          <p:nvPr>
            <p:ph type="title"/>
          </p:nvPr>
        </p:nvSpPr>
        <p:spPr>
          <a:xfrm>
            <a:off x="1106795" y="2573266"/>
            <a:ext cx="6887278" cy="1141413"/>
          </a:xfrm>
        </p:spPr>
        <p:txBody>
          <a:bodyPr>
            <a:normAutofit fontScale="90000"/>
          </a:bodyPr>
          <a:lstStyle/>
          <a:p>
            <a:pPr algn="ctr">
              <a:lnSpc>
                <a:spcPct val="100000"/>
              </a:lnSpc>
            </a:pPr>
            <a:r>
              <a:rPr lang="nb-NO" dirty="0" smtClean="0"/>
              <a:t>Øving 1</a:t>
            </a:r>
            <a:br>
              <a:rPr lang="nb-NO" dirty="0" smtClean="0"/>
            </a:br>
            <a:r>
              <a:rPr lang="nb-NO" dirty="0" smtClean="0"/>
              <a:t>Blinkende LED</a:t>
            </a:r>
            <a:endParaRPr lang="nb-NO"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98795" y="693618"/>
            <a:ext cx="4819912" cy="5625295"/>
          </a:xfrm>
          <a:prstGeom prst="rect">
            <a:avLst/>
          </a:prstGeom>
          <a:noFill/>
          <a:ln w="9525">
            <a:noFill/>
            <a:miter lim="800000"/>
            <a:headEnd/>
            <a:tailEnd/>
          </a:ln>
        </p:spPr>
      </p:pic>
      <p:sp>
        <p:nvSpPr>
          <p:cNvPr id="3" name="Plassholder for innhold 2"/>
          <p:cNvSpPr>
            <a:spLocks noGrp="1"/>
          </p:cNvSpPr>
          <p:nvPr>
            <p:ph idx="1"/>
          </p:nvPr>
        </p:nvSpPr>
        <p:spPr>
          <a:xfrm>
            <a:off x="928047" y="1800604"/>
            <a:ext cx="3248168" cy="4627491"/>
          </a:xfrm>
        </p:spPr>
        <p:txBody>
          <a:bodyPr/>
          <a:lstStyle/>
          <a:p>
            <a:pPr>
              <a:lnSpc>
                <a:spcPct val="100000"/>
              </a:lnSpc>
              <a:buNone/>
            </a:pPr>
            <a:r>
              <a:rPr lang="nb-NO" dirty="0" smtClean="0"/>
              <a:t>Kommentar:</a:t>
            </a:r>
          </a:p>
          <a:p>
            <a:pPr>
              <a:lnSpc>
                <a:spcPct val="100000"/>
              </a:lnSpc>
            </a:pPr>
            <a:r>
              <a:rPr lang="nb-NO" dirty="0" smtClean="0"/>
              <a:t>LED må kobles riktig vei</a:t>
            </a:r>
            <a:br>
              <a:rPr lang="nb-NO" dirty="0" smtClean="0"/>
            </a:br>
            <a:r>
              <a:rPr lang="nb-NO" dirty="0" smtClean="0"/>
              <a:t>Langt bein mot pluss</a:t>
            </a:r>
          </a:p>
          <a:p>
            <a:pPr>
              <a:lnSpc>
                <a:spcPct val="100000"/>
              </a:lnSpc>
            </a:pPr>
            <a:r>
              <a:rPr lang="nb-NO" dirty="0" smtClean="0"/>
              <a:t>Alltid seriemotstand</a:t>
            </a:r>
            <a:br>
              <a:rPr lang="nb-NO" dirty="0" smtClean="0"/>
            </a:br>
            <a:r>
              <a:rPr lang="nb-NO" dirty="0" smtClean="0"/>
              <a:t>220 – 330 Ohm er nok</a:t>
            </a:r>
            <a:endParaRPr lang="nb-NO" dirty="0"/>
          </a:p>
        </p:txBody>
      </p:sp>
      <p:sp>
        <p:nvSpPr>
          <p:cNvPr id="6" name="Tittel 1"/>
          <p:cNvSpPr>
            <a:spLocks noGrp="1"/>
          </p:cNvSpPr>
          <p:nvPr>
            <p:ph type="title"/>
          </p:nvPr>
        </p:nvSpPr>
        <p:spPr>
          <a:xfrm>
            <a:off x="924627" y="245661"/>
            <a:ext cx="3821373" cy="1037230"/>
          </a:xfrm>
        </p:spPr>
        <p:txBody>
          <a:bodyPr>
            <a:normAutofit fontScale="90000"/>
          </a:bodyPr>
          <a:lstStyle/>
          <a:p>
            <a:pPr algn="ctr">
              <a:lnSpc>
                <a:spcPct val="100000"/>
              </a:lnSpc>
            </a:pPr>
            <a:r>
              <a:rPr lang="nb-NO" dirty="0" smtClean="0"/>
              <a:t>Øving 1</a:t>
            </a:r>
            <a:br>
              <a:rPr lang="nb-NO" dirty="0" smtClean="0"/>
            </a:br>
            <a:r>
              <a:rPr lang="nb-NO" sz="2800" dirty="0" smtClean="0"/>
              <a:t>Blinkende LED - skjema</a:t>
            </a:r>
            <a:endParaRPr lang="nb-NO"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585978" y="1173707"/>
            <a:ext cx="6881222" cy="4914380"/>
          </a:xfrm>
          <a:prstGeom prst="rect">
            <a:avLst/>
          </a:prstGeom>
          <a:noFill/>
          <a:ln w="9525">
            <a:noFill/>
            <a:miter lim="800000"/>
            <a:headEnd/>
            <a:tailEnd/>
          </a:ln>
          <a:effectLst/>
        </p:spPr>
      </p:pic>
      <p:sp>
        <p:nvSpPr>
          <p:cNvPr id="2" name="Tittel 1"/>
          <p:cNvSpPr>
            <a:spLocks noGrp="1"/>
          </p:cNvSpPr>
          <p:nvPr>
            <p:ph type="title"/>
          </p:nvPr>
        </p:nvSpPr>
        <p:spPr>
          <a:xfrm>
            <a:off x="1079500" y="136477"/>
            <a:ext cx="7767638" cy="1037230"/>
          </a:xfrm>
        </p:spPr>
        <p:txBody>
          <a:bodyPr>
            <a:normAutofit fontScale="90000"/>
          </a:bodyPr>
          <a:lstStyle/>
          <a:p>
            <a:pPr algn="ctr">
              <a:lnSpc>
                <a:spcPct val="100000"/>
              </a:lnSpc>
            </a:pPr>
            <a:r>
              <a:rPr lang="nb-NO" dirty="0" smtClean="0"/>
              <a:t>Øving 1</a:t>
            </a:r>
            <a:br>
              <a:rPr lang="nb-NO" dirty="0" smtClean="0"/>
            </a:br>
            <a:r>
              <a:rPr lang="nb-NO" sz="2800" dirty="0" smtClean="0"/>
              <a:t>Blinkende LED - montering</a:t>
            </a:r>
            <a:endParaRPr lang="nb-NO" dirty="0"/>
          </a:p>
        </p:txBody>
      </p:sp>
      <p:sp>
        <p:nvSpPr>
          <p:cNvPr id="7" name="Tittel 1"/>
          <p:cNvSpPr txBox="1">
            <a:spLocks/>
          </p:cNvSpPr>
          <p:nvPr/>
        </p:nvSpPr>
        <p:spPr bwMode="auto">
          <a:xfrm>
            <a:off x="5743342" y="5866064"/>
            <a:ext cx="2361063" cy="1037230"/>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
                <a:srgbClr val="000000"/>
              </a:buClr>
              <a:buSzPct val="100000"/>
              <a:buFont typeface="Times"/>
              <a:buNone/>
              <a:tabLst/>
              <a:defRPr/>
            </a:pPr>
            <a:r>
              <a:rPr kumimoji="0" lang="nb-NO" sz="2000" b="0" i="0" u="none" strike="noStrike" kern="0" cap="none" spc="0" normalizeH="0" baseline="0" noProof="0" dirty="0" smtClean="0">
                <a:ln>
                  <a:noFill/>
                </a:ln>
                <a:solidFill>
                  <a:srgbClr val="000000"/>
                </a:solidFill>
                <a:effectLst/>
                <a:uLnTx/>
                <a:uFillTx/>
                <a:latin typeface="+mj-lt"/>
                <a:ea typeface="+mj-ea"/>
                <a:cs typeface="+mj-cs"/>
              </a:rPr>
              <a:t>Monter kretsen og last</a:t>
            </a:r>
            <a:r>
              <a:rPr kumimoji="0" lang="nb-NO" sz="2000" b="0" i="0" u="none" strike="noStrike" kern="0" cap="none" spc="0" normalizeH="0" noProof="0" dirty="0" smtClean="0">
                <a:ln>
                  <a:noFill/>
                </a:ln>
                <a:solidFill>
                  <a:srgbClr val="000000"/>
                </a:solidFill>
                <a:effectLst/>
                <a:uLnTx/>
                <a:uFillTx/>
                <a:latin typeface="+mj-lt"/>
                <a:ea typeface="+mj-ea"/>
                <a:cs typeface="+mj-cs"/>
              </a:rPr>
              <a:t> opp programmet:</a:t>
            </a:r>
            <a:br>
              <a:rPr kumimoji="0" lang="nb-NO" sz="2000" b="0" i="0" u="none" strike="noStrike" kern="0" cap="none" spc="0" normalizeH="0" noProof="0" dirty="0" smtClean="0">
                <a:ln>
                  <a:noFill/>
                </a:ln>
                <a:solidFill>
                  <a:srgbClr val="000000"/>
                </a:solidFill>
                <a:effectLst/>
                <a:uLnTx/>
                <a:uFillTx/>
                <a:latin typeface="+mj-lt"/>
                <a:ea typeface="+mj-ea"/>
                <a:cs typeface="+mj-cs"/>
              </a:rPr>
            </a:br>
            <a:endParaRPr kumimoji="0" lang="nb-NO" sz="2000" b="0" i="0" u="none" strike="noStrike" kern="0" cap="none" spc="0" normalizeH="0" baseline="0" noProof="0" dirty="0">
              <a:ln>
                <a:noFill/>
              </a:ln>
              <a:solidFill>
                <a:srgbClr val="00000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1002188" y="2662381"/>
            <a:ext cx="4943359" cy="1141413"/>
          </a:xfrm>
        </p:spPr>
        <p:txBody>
          <a:bodyPr/>
          <a:lstStyle/>
          <a:p>
            <a:pPr algn="ctr"/>
            <a:r>
              <a:rPr lang="nb-NO" dirty="0" smtClean="0"/>
              <a:t>Skriv inn programmet</a:t>
            </a:r>
            <a:endParaRPr lang="nb-NO" dirty="0"/>
          </a:p>
        </p:txBody>
      </p:sp>
      <p:pic>
        <p:nvPicPr>
          <p:cNvPr id="1026" name="Picture 2"/>
          <p:cNvPicPr>
            <a:picLocks noChangeAspect="1" noChangeArrowheads="1"/>
          </p:cNvPicPr>
          <p:nvPr/>
        </p:nvPicPr>
        <p:blipFill>
          <a:blip r:embed="rId2" cstate="print"/>
          <a:srcRect/>
          <a:stretch>
            <a:fillRect/>
          </a:stretch>
        </p:blipFill>
        <p:spPr bwMode="auto">
          <a:xfrm>
            <a:off x="2508130" y="563822"/>
            <a:ext cx="5886222" cy="629417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079500" y="1624084"/>
            <a:ext cx="7767638" cy="4463979"/>
          </a:xfrm>
        </p:spPr>
        <p:txBody>
          <a:bodyPr/>
          <a:lstStyle/>
          <a:p>
            <a:pPr>
              <a:lnSpc>
                <a:spcPct val="100000"/>
              </a:lnSpc>
              <a:buNone/>
            </a:pPr>
            <a:r>
              <a:rPr lang="nb-NO" sz="1800" b="1" dirty="0" err="1" smtClean="0">
                <a:solidFill>
                  <a:srgbClr val="FF0000"/>
                </a:solidFill>
              </a:rPr>
              <a:t>pinMode</a:t>
            </a:r>
            <a:r>
              <a:rPr lang="nb-NO" sz="1800" b="1" dirty="0" smtClean="0">
                <a:solidFill>
                  <a:srgbClr val="FF0000"/>
                </a:solidFill>
              </a:rPr>
              <a:t> (</a:t>
            </a:r>
            <a:r>
              <a:rPr lang="nb-NO" sz="1800" b="1" dirty="0" err="1" smtClean="0">
                <a:solidFill>
                  <a:srgbClr val="FF0000"/>
                </a:solidFill>
              </a:rPr>
              <a:t>ledpin</a:t>
            </a:r>
            <a:r>
              <a:rPr lang="nb-NO" sz="1800" b="1" dirty="0" smtClean="0">
                <a:solidFill>
                  <a:srgbClr val="FF0000"/>
                </a:solidFill>
              </a:rPr>
              <a:t>, OUTPUT); </a:t>
            </a:r>
            <a:r>
              <a:rPr lang="nb-NO" sz="1800" dirty="0" smtClean="0">
                <a:solidFill>
                  <a:schemeClr val="tx1"/>
                </a:solidFill>
              </a:rPr>
              <a:t>// Definerer pinnen </a:t>
            </a:r>
            <a:r>
              <a:rPr lang="nb-NO" sz="1800" dirty="0" err="1" smtClean="0">
                <a:solidFill>
                  <a:schemeClr val="tx1"/>
                </a:solidFill>
              </a:rPr>
              <a:t>ledpin</a:t>
            </a:r>
            <a:r>
              <a:rPr lang="nb-NO" sz="1800" dirty="0" smtClean="0">
                <a:solidFill>
                  <a:schemeClr val="tx1"/>
                </a:solidFill>
              </a:rPr>
              <a:t> som en utgang</a:t>
            </a:r>
          </a:p>
          <a:p>
            <a:pPr marL="2511425" indent="-2511425">
              <a:lnSpc>
                <a:spcPct val="100000"/>
              </a:lnSpc>
              <a:buNone/>
            </a:pPr>
            <a:r>
              <a:rPr lang="nb-NO" sz="1800" dirty="0" err="1" smtClean="0">
                <a:solidFill>
                  <a:schemeClr val="tx1"/>
                </a:solidFill>
              </a:rPr>
              <a:t>pinmode</a:t>
            </a:r>
            <a:r>
              <a:rPr lang="nb-NO" sz="1800" dirty="0" smtClean="0">
                <a:solidFill>
                  <a:schemeClr val="tx1"/>
                </a:solidFill>
              </a:rPr>
              <a:t> (pin, mode);               // pin angir pinnenummer, </a:t>
            </a:r>
            <a:br>
              <a:rPr lang="nb-NO" sz="1800" dirty="0" smtClean="0">
                <a:solidFill>
                  <a:schemeClr val="tx1"/>
                </a:solidFill>
              </a:rPr>
            </a:br>
            <a:r>
              <a:rPr lang="nb-NO" sz="1800" dirty="0" smtClean="0">
                <a:solidFill>
                  <a:schemeClr val="tx1"/>
                </a:solidFill>
              </a:rPr>
              <a:t>      // mode om det er OUTPUT eller INPUT</a:t>
            </a:r>
          </a:p>
          <a:p>
            <a:pPr>
              <a:lnSpc>
                <a:spcPct val="100000"/>
              </a:lnSpc>
              <a:buNone/>
            </a:pPr>
            <a:endParaRPr lang="nb-NO" sz="1800" dirty="0" smtClean="0"/>
          </a:p>
          <a:p>
            <a:pPr marL="2606675" indent="-2606675">
              <a:lnSpc>
                <a:spcPct val="100000"/>
              </a:lnSpc>
              <a:buNone/>
            </a:pPr>
            <a:r>
              <a:rPr lang="nb-NO" sz="1800" b="1" dirty="0" err="1" smtClean="0">
                <a:solidFill>
                  <a:srgbClr val="FF0000"/>
                </a:solidFill>
              </a:rPr>
              <a:t>digitalWrite</a:t>
            </a:r>
            <a:r>
              <a:rPr lang="nb-NO" sz="1800" b="1" dirty="0" smtClean="0">
                <a:solidFill>
                  <a:srgbClr val="FF0000"/>
                </a:solidFill>
              </a:rPr>
              <a:t>(</a:t>
            </a:r>
            <a:r>
              <a:rPr lang="nb-NO" sz="1800" b="1" dirty="0" err="1" smtClean="0">
                <a:solidFill>
                  <a:srgbClr val="FF0000"/>
                </a:solidFill>
              </a:rPr>
              <a:t>ledpin</a:t>
            </a:r>
            <a:r>
              <a:rPr lang="nb-NO" sz="1800" b="1" dirty="0" smtClean="0">
                <a:solidFill>
                  <a:srgbClr val="FF0000"/>
                </a:solidFill>
              </a:rPr>
              <a:t>, HIGH); </a:t>
            </a:r>
            <a:r>
              <a:rPr lang="nb-NO" sz="1800" dirty="0" smtClean="0">
                <a:solidFill>
                  <a:schemeClr val="tx1"/>
                </a:solidFill>
              </a:rPr>
              <a:t>// Setter pinne </a:t>
            </a:r>
            <a:r>
              <a:rPr lang="nb-NO" sz="1800" i="1" dirty="0" err="1" smtClean="0">
                <a:solidFill>
                  <a:schemeClr val="tx1"/>
                </a:solidFill>
              </a:rPr>
              <a:t>ledpin</a:t>
            </a:r>
            <a:r>
              <a:rPr lang="nb-NO" sz="1800" dirty="0" smtClean="0">
                <a:solidFill>
                  <a:schemeClr val="tx1"/>
                </a:solidFill>
              </a:rPr>
              <a:t> høy</a:t>
            </a:r>
          </a:p>
          <a:p>
            <a:pPr marL="2606675" indent="-2606675">
              <a:lnSpc>
                <a:spcPct val="100000"/>
              </a:lnSpc>
              <a:buNone/>
            </a:pPr>
            <a:r>
              <a:rPr lang="nb-NO" sz="1800" dirty="0" err="1" smtClean="0"/>
              <a:t>digitalWrite</a:t>
            </a:r>
            <a:r>
              <a:rPr lang="nb-NO" sz="1800" dirty="0" smtClean="0"/>
              <a:t>(</a:t>
            </a:r>
            <a:r>
              <a:rPr lang="nb-NO" sz="1800" i="1" dirty="0" smtClean="0"/>
              <a:t>pin</a:t>
            </a:r>
            <a:r>
              <a:rPr lang="nb-NO" sz="1800" dirty="0" smtClean="0"/>
              <a:t>, </a:t>
            </a:r>
            <a:r>
              <a:rPr lang="nb-NO" sz="1800" i="1" dirty="0" err="1" smtClean="0"/>
              <a:t>value</a:t>
            </a:r>
            <a:r>
              <a:rPr lang="nb-NO" sz="1800" dirty="0" smtClean="0"/>
              <a:t>);           // Skriv verdien </a:t>
            </a:r>
            <a:r>
              <a:rPr lang="nb-NO" sz="1800" i="1" dirty="0" err="1" smtClean="0"/>
              <a:t>value</a:t>
            </a:r>
            <a:r>
              <a:rPr lang="nb-NO" sz="1800" dirty="0" smtClean="0"/>
              <a:t> til pinne </a:t>
            </a:r>
            <a:r>
              <a:rPr lang="nb-NO" sz="1800" i="1" dirty="0" smtClean="0"/>
              <a:t>pin</a:t>
            </a:r>
            <a:br>
              <a:rPr lang="nb-NO" sz="1800" i="1" dirty="0" smtClean="0"/>
            </a:br>
            <a:r>
              <a:rPr lang="nb-NO" sz="1800" i="1" dirty="0" smtClean="0"/>
              <a:t>    </a:t>
            </a:r>
            <a:r>
              <a:rPr lang="nb-NO" sz="1800" dirty="0" smtClean="0"/>
              <a:t>// </a:t>
            </a:r>
            <a:r>
              <a:rPr lang="nb-NO" sz="1800" dirty="0" err="1" smtClean="0"/>
              <a:t>value</a:t>
            </a:r>
            <a:r>
              <a:rPr lang="nb-NO" sz="1800" dirty="0" smtClean="0"/>
              <a:t> kan være HIGH og LOW</a:t>
            </a:r>
          </a:p>
          <a:p>
            <a:pPr marL="2606675" indent="-2606675">
              <a:lnSpc>
                <a:spcPct val="100000"/>
              </a:lnSpc>
              <a:buNone/>
            </a:pPr>
            <a:endParaRPr lang="nb-NO" sz="1800" dirty="0" smtClean="0"/>
          </a:p>
          <a:p>
            <a:pPr marL="2606675" indent="-2606675">
              <a:lnSpc>
                <a:spcPct val="100000"/>
              </a:lnSpc>
              <a:buNone/>
            </a:pPr>
            <a:r>
              <a:rPr lang="nb-NO" sz="1800" b="1" dirty="0" err="1" smtClean="0">
                <a:solidFill>
                  <a:srgbClr val="FF0000"/>
                </a:solidFill>
              </a:rPr>
              <a:t>delay</a:t>
            </a:r>
            <a:r>
              <a:rPr lang="nb-NO" sz="1800" b="1" dirty="0" smtClean="0">
                <a:solidFill>
                  <a:srgbClr val="FF0000"/>
                </a:solidFill>
              </a:rPr>
              <a:t>(1000);</a:t>
            </a:r>
            <a:r>
              <a:rPr lang="nb-NO" sz="1800" dirty="0" smtClean="0"/>
              <a:t>	// Stopper programmet i 1000 </a:t>
            </a:r>
            <a:r>
              <a:rPr lang="nb-NO" sz="1800" dirty="0" err="1" smtClean="0"/>
              <a:t>msek</a:t>
            </a:r>
            <a:endParaRPr lang="nb-NO" sz="1800" dirty="0" smtClean="0"/>
          </a:p>
          <a:p>
            <a:pPr marL="2606675" indent="-2606675">
              <a:lnSpc>
                <a:spcPct val="100000"/>
              </a:lnSpc>
              <a:buNone/>
            </a:pPr>
            <a:r>
              <a:rPr lang="nb-NO" sz="1800" dirty="0" err="1" smtClean="0"/>
              <a:t>delay</a:t>
            </a:r>
            <a:r>
              <a:rPr lang="nb-NO" sz="1800" dirty="0" smtClean="0"/>
              <a:t>(ms) ;	// Stopp programmet i </a:t>
            </a:r>
            <a:r>
              <a:rPr lang="nb-NO" sz="1800" i="1" dirty="0" smtClean="0"/>
              <a:t>ms</a:t>
            </a:r>
            <a:r>
              <a:rPr lang="nb-NO" sz="1800" dirty="0" smtClean="0"/>
              <a:t> antall millisekunder</a:t>
            </a:r>
          </a:p>
          <a:p>
            <a:pPr marL="2606675" indent="-2606675">
              <a:lnSpc>
                <a:spcPct val="100000"/>
              </a:lnSpc>
              <a:buNone/>
            </a:pPr>
            <a:endParaRPr lang="nb-NO" sz="1800" dirty="0"/>
          </a:p>
        </p:txBody>
      </p:sp>
      <p:sp>
        <p:nvSpPr>
          <p:cNvPr id="5" name="Tittel 1"/>
          <p:cNvSpPr>
            <a:spLocks noGrp="1"/>
          </p:cNvSpPr>
          <p:nvPr>
            <p:ph type="title"/>
          </p:nvPr>
        </p:nvSpPr>
        <p:spPr>
          <a:xfrm>
            <a:off x="1079500" y="245661"/>
            <a:ext cx="7767638" cy="1037230"/>
          </a:xfrm>
        </p:spPr>
        <p:txBody>
          <a:bodyPr/>
          <a:lstStyle/>
          <a:p>
            <a:pPr algn="ctr">
              <a:lnSpc>
                <a:spcPct val="100000"/>
              </a:lnSpc>
            </a:pPr>
            <a:r>
              <a:rPr lang="nb-NO" smtClean="0"/>
              <a:t>Viktige </a:t>
            </a:r>
            <a:r>
              <a:rPr lang="nb-NO" dirty="0" smtClean="0"/>
              <a:t>kommandoer</a:t>
            </a:r>
            <a:br>
              <a:rPr lang="nb-NO" dirty="0" smtClean="0"/>
            </a:br>
            <a:r>
              <a:rPr lang="nb-NO" sz="2400" dirty="0" smtClean="0"/>
              <a:t>Blinkende LED</a:t>
            </a:r>
            <a:endParaRPr lang="nb-NO" sz="3200"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65852" y="0"/>
            <a:ext cx="7767638" cy="887104"/>
          </a:xfrm>
        </p:spPr>
        <p:txBody>
          <a:bodyPr/>
          <a:lstStyle/>
          <a:p>
            <a:pPr algn="ctr"/>
            <a:r>
              <a:rPr lang="nb-NO" dirty="0" smtClean="0"/>
              <a:t>Enkel programmeringsstruktur</a:t>
            </a:r>
            <a:endParaRPr lang="nb-NO" dirty="0"/>
          </a:p>
        </p:txBody>
      </p:sp>
      <p:sp>
        <p:nvSpPr>
          <p:cNvPr id="3" name="Plassholder for innhold 2"/>
          <p:cNvSpPr>
            <a:spLocks noGrp="1"/>
          </p:cNvSpPr>
          <p:nvPr>
            <p:ph idx="1"/>
          </p:nvPr>
        </p:nvSpPr>
        <p:spPr>
          <a:xfrm>
            <a:off x="1079501" y="709684"/>
            <a:ext cx="5016500" cy="5936776"/>
          </a:xfrm>
        </p:spPr>
        <p:txBody>
          <a:bodyPr>
            <a:normAutofit lnSpcReduction="10000"/>
          </a:bodyPr>
          <a:lstStyle/>
          <a:p>
            <a:pPr>
              <a:buNone/>
            </a:pPr>
            <a:r>
              <a:rPr lang="nb-NO" sz="1600" dirty="0" smtClean="0"/>
              <a:t>#</a:t>
            </a:r>
            <a:r>
              <a:rPr lang="nb-NO" sz="1600" dirty="0" err="1" smtClean="0"/>
              <a:t>include</a:t>
            </a:r>
            <a:r>
              <a:rPr lang="nb-NO" sz="1600" dirty="0" smtClean="0"/>
              <a:t> &lt;bibliotek&gt; // Inkluderer spesielle biblioteker</a:t>
            </a:r>
          </a:p>
          <a:p>
            <a:pPr>
              <a:buNone/>
            </a:pPr>
            <a:r>
              <a:rPr lang="nb-NO" sz="1600" dirty="0" smtClean="0"/>
              <a:t>Deklarer globale variable</a:t>
            </a:r>
          </a:p>
          <a:p>
            <a:pPr>
              <a:buNone/>
            </a:pPr>
            <a:endParaRPr lang="nb-NO" sz="1600" dirty="0" smtClean="0"/>
          </a:p>
          <a:p>
            <a:pPr>
              <a:buNone/>
            </a:pPr>
            <a:r>
              <a:rPr lang="nb-NO" sz="1600" dirty="0" err="1" smtClean="0"/>
              <a:t>void</a:t>
            </a:r>
            <a:r>
              <a:rPr lang="nb-NO" sz="1600" dirty="0" smtClean="0"/>
              <a:t> </a:t>
            </a:r>
            <a:r>
              <a:rPr lang="nb-NO" sz="1600" dirty="0" err="1" smtClean="0"/>
              <a:t>setup</a:t>
            </a:r>
            <a:r>
              <a:rPr lang="nb-NO" sz="1600" dirty="0" smtClean="0"/>
              <a:t>()</a:t>
            </a:r>
          </a:p>
          <a:p>
            <a:pPr>
              <a:buNone/>
            </a:pPr>
            <a:r>
              <a:rPr lang="nb-NO" sz="1600" dirty="0" smtClean="0"/>
              <a:t>{</a:t>
            </a:r>
          </a:p>
          <a:p>
            <a:pPr>
              <a:buNone/>
            </a:pPr>
            <a:r>
              <a:rPr lang="nb-NO" sz="1600" dirty="0" smtClean="0"/>
              <a:t>	// </a:t>
            </a:r>
            <a:r>
              <a:rPr lang="nb-NO" sz="1600" smtClean="0"/>
              <a:t>Koden i setup() kjører bare ved start</a:t>
            </a:r>
            <a:endParaRPr lang="nb-NO" sz="1600" dirty="0" smtClean="0"/>
          </a:p>
          <a:p>
            <a:pPr>
              <a:buNone/>
            </a:pPr>
            <a:r>
              <a:rPr lang="nb-NO" sz="1600" dirty="0" smtClean="0"/>
              <a:t>….</a:t>
            </a:r>
          </a:p>
          <a:p>
            <a:pPr>
              <a:buNone/>
            </a:pPr>
            <a:r>
              <a:rPr lang="nb-NO" sz="1600" dirty="0" smtClean="0"/>
              <a:t>}</a:t>
            </a:r>
          </a:p>
          <a:p>
            <a:pPr>
              <a:buNone/>
            </a:pPr>
            <a:endParaRPr lang="nb-NO" sz="1600" dirty="0" smtClean="0"/>
          </a:p>
          <a:p>
            <a:pPr>
              <a:buNone/>
            </a:pPr>
            <a:r>
              <a:rPr lang="nb-NO" sz="1600" dirty="0" err="1" smtClean="0"/>
              <a:t>void</a:t>
            </a:r>
            <a:r>
              <a:rPr lang="nb-NO" sz="1600" dirty="0" smtClean="0"/>
              <a:t> </a:t>
            </a:r>
            <a:r>
              <a:rPr lang="nb-NO" sz="1600" smtClean="0"/>
              <a:t>loop() {</a:t>
            </a:r>
            <a:endParaRPr lang="nb-NO" sz="1600" dirty="0" smtClean="0"/>
          </a:p>
          <a:p>
            <a:pPr>
              <a:buNone/>
            </a:pPr>
            <a:r>
              <a:rPr lang="nb-NO" sz="1600" dirty="0" smtClean="0"/>
              <a:t>	// Deklarer lokale variable</a:t>
            </a:r>
          </a:p>
          <a:p>
            <a:pPr>
              <a:buNone/>
            </a:pPr>
            <a:r>
              <a:rPr lang="nb-NO" sz="1600" dirty="0" smtClean="0"/>
              <a:t>	// Programlinjer</a:t>
            </a:r>
          </a:p>
          <a:p>
            <a:pPr>
              <a:buNone/>
            </a:pPr>
            <a:r>
              <a:rPr lang="nb-NO" sz="1600" smtClean="0"/>
              <a:t>	</a:t>
            </a:r>
            <a:br>
              <a:rPr lang="nb-NO" sz="1600" smtClean="0"/>
            </a:br>
            <a:r>
              <a:rPr lang="nb-NO" sz="1600" smtClean="0"/>
              <a:t>funksjon1( ); // Kaller funksjon 1</a:t>
            </a:r>
            <a:endParaRPr lang="nb-NO" sz="1600" dirty="0" smtClean="0"/>
          </a:p>
          <a:p>
            <a:pPr>
              <a:buNone/>
            </a:pPr>
            <a:r>
              <a:rPr lang="nb-NO" sz="1600" dirty="0" smtClean="0"/>
              <a:t>…</a:t>
            </a:r>
          </a:p>
          <a:p>
            <a:pPr>
              <a:buNone/>
            </a:pPr>
            <a:r>
              <a:rPr lang="nb-NO" sz="1600" dirty="0" smtClean="0"/>
              <a:t>}</a:t>
            </a:r>
          </a:p>
          <a:p>
            <a:pPr>
              <a:buNone/>
            </a:pPr>
            <a:endParaRPr lang="nb-NO" sz="1600" dirty="0" smtClean="0"/>
          </a:p>
          <a:p>
            <a:pPr>
              <a:buNone/>
            </a:pPr>
            <a:r>
              <a:rPr lang="nb-NO" sz="1600" smtClean="0"/>
              <a:t>void funksjon1()</a:t>
            </a:r>
            <a:endParaRPr lang="nb-NO" sz="1600" dirty="0" smtClean="0"/>
          </a:p>
          <a:p>
            <a:pPr>
              <a:buNone/>
            </a:pPr>
            <a:r>
              <a:rPr lang="nb-NO" sz="1600" dirty="0" smtClean="0"/>
              <a:t>{</a:t>
            </a:r>
          </a:p>
          <a:p>
            <a:pPr>
              <a:buNone/>
            </a:pPr>
            <a:r>
              <a:rPr lang="nb-NO" sz="1600" dirty="0" smtClean="0"/>
              <a:t>      // Deklarer lokale variable  </a:t>
            </a:r>
            <a:br>
              <a:rPr lang="nb-NO" sz="1600" dirty="0" smtClean="0"/>
            </a:br>
            <a:r>
              <a:rPr lang="nb-NO" sz="1600" dirty="0" smtClean="0"/>
              <a:t>// kode</a:t>
            </a:r>
          </a:p>
          <a:p>
            <a:pPr>
              <a:buNone/>
            </a:pPr>
            <a:r>
              <a:rPr lang="nb-NO" sz="1600" dirty="0" smtClean="0"/>
              <a:t> }</a:t>
            </a:r>
          </a:p>
          <a:p>
            <a:pPr>
              <a:buNone/>
            </a:pPr>
            <a:endParaRPr lang="nb-NO" sz="1800" dirty="0" smtClean="0"/>
          </a:p>
          <a:p>
            <a:pPr>
              <a:buNone/>
            </a:pPr>
            <a:endParaRPr lang="nb-NO" sz="1800" dirty="0"/>
          </a:p>
        </p:txBody>
      </p:sp>
      <p:sp>
        <p:nvSpPr>
          <p:cNvPr id="5" name="Rektangel 4"/>
          <p:cNvSpPr/>
          <p:nvPr/>
        </p:nvSpPr>
        <p:spPr bwMode="auto">
          <a:xfrm>
            <a:off x="6293510" y="2129040"/>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2400" b="0" i="0" u="none" strike="noStrike" cap="none" normalizeH="0" baseline="0" dirty="0" err="1" smtClean="0">
                <a:ln>
                  <a:noFill/>
                </a:ln>
                <a:solidFill>
                  <a:schemeClr val="bg1"/>
                </a:solidFill>
                <a:effectLst/>
                <a:latin typeface="Times" pitchFamily="16" charset="0"/>
              </a:rPr>
              <a:t>setup</a:t>
            </a:r>
            <a:endParaRPr kumimoji="0" lang="nb-NO" sz="2400" b="0" i="0" u="none" strike="noStrike" cap="none" normalizeH="0" baseline="0" dirty="0" smtClean="0">
              <a:ln>
                <a:noFill/>
              </a:ln>
              <a:solidFill>
                <a:schemeClr val="bg1"/>
              </a:solidFill>
              <a:effectLst/>
              <a:latin typeface="Times" pitchFamily="16" charset="0"/>
            </a:endParaRPr>
          </a:p>
        </p:txBody>
      </p:sp>
      <p:sp>
        <p:nvSpPr>
          <p:cNvPr id="6" name="Rektangel 5"/>
          <p:cNvSpPr/>
          <p:nvPr/>
        </p:nvSpPr>
        <p:spPr bwMode="auto">
          <a:xfrm>
            <a:off x="6293510" y="3384634"/>
            <a:ext cx="1187355" cy="65509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lang="nb-NO" dirty="0" smtClean="0">
                <a:latin typeface="Times" pitchFamily="16" charset="0"/>
              </a:rPr>
              <a:t>loop</a:t>
            </a:r>
            <a:endParaRPr kumimoji="0" lang="nb-NO" sz="2400" b="0" i="0" u="none" strike="noStrike" cap="none" normalizeH="0" baseline="0" dirty="0" smtClean="0">
              <a:ln>
                <a:noFill/>
              </a:ln>
              <a:solidFill>
                <a:schemeClr val="bg1"/>
              </a:solidFill>
              <a:effectLst/>
              <a:latin typeface="Times" pitchFamily="16" charset="0"/>
            </a:endParaRPr>
          </a:p>
        </p:txBody>
      </p:sp>
      <p:cxnSp>
        <p:nvCxnSpPr>
          <p:cNvPr id="8" name="Rett linje 7"/>
          <p:cNvCxnSpPr>
            <a:stCxn id="5" idx="2"/>
            <a:endCxn id="6" idx="0"/>
          </p:cNvCxnSpPr>
          <p:nvPr/>
        </p:nvCxnSpPr>
        <p:spPr bwMode="auto">
          <a:xfrm>
            <a:off x="6887188" y="2784132"/>
            <a:ext cx="0" cy="600502"/>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10" name="Frihåndsform 9"/>
          <p:cNvSpPr/>
          <p:nvPr/>
        </p:nvSpPr>
        <p:spPr bwMode="auto">
          <a:xfrm>
            <a:off x="5965964" y="3111679"/>
            <a:ext cx="941695" cy="1310185"/>
          </a:xfrm>
          <a:custGeom>
            <a:avLst/>
            <a:gdLst>
              <a:gd name="connsiteX0" fmla="*/ 941695 w 941695"/>
              <a:gd name="connsiteY0" fmla="*/ 941695 h 1310185"/>
              <a:gd name="connsiteX1" fmla="*/ 941695 w 941695"/>
              <a:gd name="connsiteY1" fmla="*/ 1310185 h 1310185"/>
              <a:gd name="connsiteX2" fmla="*/ 0 w 941695"/>
              <a:gd name="connsiteY2" fmla="*/ 1310185 h 1310185"/>
              <a:gd name="connsiteX3" fmla="*/ 0 w 941695"/>
              <a:gd name="connsiteY3" fmla="*/ 0 h 1310185"/>
              <a:gd name="connsiteX4" fmla="*/ 928048 w 941695"/>
              <a:gd name="connsiteY4" fmla="*/ 0 h 131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 h="1310185">
                <a:moveTo>
                  <a:pt x="941695" y="941695"/>
                </a:moveTo>
                <a:lnTo>
                  <a:pt x="941695" y="1310185"/>
                </a:lnTo>
                <a:lnTo>
                  <a:pt x="0" y="1310185"/>
                </a:lnTo>
                <a:lnTo>
                  <a:pt x="0" y="0"/>
                </a:lnTo>
                <a:lnTo>
                  <a:pt x="928048" y="0"/>
                </a:ln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1" name="Avrundet rektangel 10"/>
          <p:cNvSpPr/>
          <p:nvPr/>
        </p:nvSpPr>
        <p:spPr bwMode="auto">
          <a:xfrm>
            <a:off x="6179157" y="1228288"/>
            <a:ext cx="1399309" cy="504967"/>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spcBef>
                <a:spcPct val="0"/>
              </a:spcBef>
              <a:spcAft>
                <a:spcPct val="0"/>
              </a:spcAft>
              <a:buClr>
                <a:srgbClr val="000000"/>
              </a:buClr>
              <a:buSzPct val="100000"/>
              <a:buFont typeface="Times" pitchFamily="16" charset="0"/>
              <a:buNone/>
              <a:tabLst/>
            </a:pPr>
            <a:r>
              <a:rPr kumimoji="0" lang="nb-NO" sz="1800" b="0" i="0" u="none" strike="noStrike" cap="none" normalizeH="0" baseline="0" dirty="0" smtClean="0">
                <a:ln>
                  <a:noFill/>
                </a:ln>
                <a:solidFill>
                  <a:schemeClr val="bg1"/>
                </a:solidFill>
                <a:effectLst/>
                <a:latin typeface="Times" pitchFamily="16" charset="0"/>
              </a:rPr>
              <a:t>start/reset</a:t>
            </a:r>
          </a:p>
        </p:txBody>
      </p:sp>
      <p:cxnSp>
        <p:nvCxnSpPr>
          <p:cNvPr id="13" name="Rett pil 12"/>
          <p:cNvCxnSpPr>
            <a:stCxn id="11" idx="2"/>
            <a:endCxn id="5" idx="0"/>
          </p:cNvCxnSpPr>
          <p:nvPr/>
        </p:nvCxnSpPr>
        <p:spPr bwMode="auto">
          <a:xfrm rot="16200000" flipH="1">
            <a:off x="6685108" y="1926959"/>
            <a:ext cx="395785" cy="8376"/>
          </a:xfrm>
          <a:prstGeom prst="straightConnector1">
            <a:avLst/>
          </a:prstGeom>
          <a:solidFill>
            <a:srgbClr val="00B8FF"/>
          </a:solidFill>
          <a:ln w="9525" cap="flat" cmpd="sng" algn="ctr">
            <a:solidFill>
              <a:schemeClr val="tx1"/>
            </a:solidFill>
            <a:prstDash val="solid"/>
            <a:round/>
            <a:headEnd type="none" w="med" len="med"/>
            <a:tailEnd type="arrow"/>
          </a:ln>
          <a:effectLst/>
        </p:spPr>
      </p:cxnSp>
      <p:grpSp>
        <p:nvGrpSpPr>
          <p:cNvPr id="4" name="Gruppe 22"/>
          <p:cNvGrpSpPr/>
          <p:nvPr/>
        </p:nvGrpSpPr>
        <p:grpSpPr>
          <a:xfrm>
            <a:off x="6201242" y="4722125"/>
            <a:ext cx="1310185" cy="1719621"/>
            <a:chOff x="7670042" y="4722125"/>
            <a:chExt cx="1310185" cy="1719621"/>
          </a:xfrm>
        </p:grpSpPr>
        <p:sp>
          <p:nvSpPr>
            <p:cNvPr id="14" name="Rektangel 13"/>
            <p:cNvSpPr/>
            <p:nvPr/>
          </p:nvSpPr>
          <p:spPr bwMode="auto">
            <a:xfrm>
              <a:off x="7792872" y="5172497"/>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dirty="0" smtClean="0">
                  <a:ln>
                    <a:noFill/>
                  </a:ln>
                  <a:solidFill>
                    <a:schemeClr val="bg1"/>
                  </a:solidFill>
                  <a:effectLst/>
                  <a:latin typeface="Times" pitchFamily="16" charset="0"/>
                </a:rPr>
                <a:t>Funksjon 1</a:t>
              </a:r>
            </a:p>
          </p:txBody>
        </p:sp>
        <p:sp>
          <p:nvSpPr>
            <p:cNvPr id="15" name="Rektangel 14"/>
            <p:cNvSpPr/>
            <p:nvPr/>
          </p:nvSpPr>
          <p:spPr bwMode="auto">
            <a:xfrm>
              <a:off x="7792872" y="5854885"/>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dirty="0" smtClean="0">
                  <a:ln>
                    <a:noFill/>
                  </a:ln>
                  <a:solidFill>
                    <a:schemeClr val="bg1"/>
                  </a:solidFill>
                  <a:effectLst/>
                  <a:latin typeface="Times" pitchFamily="16" charset="0"/>
                </a:rPr>
                <a:t>Funksjon 2</a:t>
              </a:r>
            </a:p>
          </p:txBody>
        </p:sp>
        <p:sp>
          <p:nvSpPr>
            <p:cNvPr id="18" name="Rektangel 17"/>
            <p:cNvSpPr/>
            <p:nvPr/>
          </p:nvSpPr>
          <p:spPr bwMode="auto">
            <a:xfrm>
              <a:off x="7670042" y="4722125"/>
              <a:ext cx="1310185" cy="1719621"/>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19" name="TekstSylinder 18"/>
            <p:cNvSpPr txBox="1"/>
            <p:nvPr/>
          </p:nvSpPr>
          <p:spPr>
            <a:xfrm>
              <a:off x="7861111" y="4722126"/>
              <a:ext cx="1011815" cy="369332"/>
            </a:xfrm>
            <a:prstGeom prst="rect">
              <a:avLst/>
            </a:prstGeom>
            <a:noFill/>
          </p:spPr>
          <p:txBody>
            <a:bodyPr wrap="none" rtlCol="0">
              <a:spAutoFit/>
            </a:bodyPr>
            <a:lstStyle/>
            <a:p>
              <a:r>
                <a:rPr lang="nb-NO" sz="1800" dirty="0" err="1" smtClean="0">
                  <a:solidFill>
                    <a:srgbClr val="FF0000"/>
                  </a:solidFill>
                </a:rPr>
                <a:t>Egendef</a:t>
              </a:r>
              <a:r>
                <a:rPr lang="nb-NO" sz="1800" dirty="0" smtClean="0">
                  <a:solidFill>
                    <a:srgbClr val="FF0000"/>
                  </a:solidFill>
                </a:rPr>
                <a:t>.</a:t>
              </a:r>
            </a:p>
          </p:txBody>
        </p:sp>
      </p:grpSp>
      <p:grpSp>
        <p:nvGrpSpPr>
          <p:cNvPr id="7" name="Gruppe 21"/>
          <p:cNvGrpSpPr/>
          <p:nvPr/>
        </p:nvGrpSpPr>
        <p:grpSpPr>
          <a:xfrm>
            <a:off x="4645394" y="4735772"/>
            <a:ext cx="1310188" cy="1719621"/>
            <a:chOff x="6114194" y="4735772"/>
            <a:chExt cx="1310188" cy="1719621"/>
          </a:xfrm>
        </p:grpSpPr>
        <p:sp>
          <p:nvSpPr>
            <p:cNvPr id="16" name="Rektangel 15"/>
            <p:cNvSpPr/>
            <p:nvPr/>
          </p:nvSpPr>
          <p:spPr bwMode="auto">
            <a:xfrm>
              <a:off x="6209731" y="5172497"/>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smtClean="0">
                  <a:ln>
                    <a:noFill/>
                  </a:ln>
                  <a:solidFill>
                    <a:schemeClr val="bg1"/>
                  </a:solidFill>
                  <a:effectLst/>
                  <a:latin typeface="Times" pitchFamily="16" charset="0"/>
                </a:rPr>
                <a:t>Funksjon A</a:t>
              </a:r>
              <a:endParaRPr kumimoji="0" lang="nb-NO" sz="1400" b="0" i="0" u="none" strike="noStrike" cap="none" normalizeH="0" baseline="0" dirty="0" smtClean="0">
                <a:ln>
                  <a:noFill/>
                </a:ln>
                <a:solidFill>
                  <a:schemeClr val="bg1"/>
                </a:solidFill>
                <a:effectLst/>
                <a:latin typeface="Times" pitchFamily="16" charset="0"/>
              </a:endParaRPr>
            </a:p>
          </p:txBody>
        </p:sp>
        <p:sp>
          <p:nvSpPr>
            <p:cNvPr id="17" name="Rektangel 16"/>
            <p:cNvSpPr/>
            <p:nvPr/>
          </p:nvSpPr>
          <p:spPr bwMode="auto">
            <a:xfrm>
              <a:off x="6209731" y="5854885"/>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smtClean="0">
                  <a:ln>
                    <a:noFill/>
                  </a:ln>
                  <a:solidFill>
                    <a:schemeClr val="bg1"/>
                  </a:solidFill>
                  <a:effectLst/>
                  <a:latin typeface="Times" pitchFamily="16" charset="0"/>
                </a:rPr>
                <a:t>Funksjon B</a:t>
              </a:r>
              <a:endParaRPr kumimoji="0" lang="nb-NO" sz="1400" b="0" i="0" u="none" strike="noStrike" cap="none" normalizeH="0" baseline="0" dirty="0" smtClean="0">
                <a:ln>
                  <a:noFill/>
                </a:ln>
                <a:solidFill>
                  <a:schemeClr val="bg1"/>
                </a:solidFill>
                <a:effectLst/>
                <a:latin typeface="Times" pitchFamily="16" charset="0"/>
              </a:endParaRPr>
            </a:p>
          </p:txBody>
        </p:sp>
        <p:sp>
          <p:nvSpPr>
            <p:cNvPr id="20" name="Rektangel 19"/>
            <p:cNvSpPr/>
            <p:nvPr/>
          </p:nvSpPr>
          <p:spPr bwMode="auto">
            <a:xfrm>
              <a:off x="6114197" y="4735772"/>
              <a:ext cx="1310185" cy="1719621"/>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1" name="TekstSylinder 20"/>
            <p:cNvSpPr txBox="1"/>
            <p:nvPr/>
          </p:nvSpPr>
          <p:spPr>
            <a:xfrm>
              <a:off x="6114194" y="4735773"/>
              <a:ext cx="1306768" cy="369332"/>
            </a:xfrm>
            <a:prstGeom prst="rect">
              <a:avLst/>
            </a:prstGeom>
            <a:noFill/>
          </p:spPr>
          <p:txBody>
            <a:bodyPr wrap="none" rtlCol="0">
              <a:spAutoFit/>
            </a:bodyPr>
            <a:lstStyle/>
            <a:p>
              <a:r>
                <a:rPr lang="nb-NO" sz="1800" dirty="0" err="1" smtClean="0">
                  <a:solidFill>
                    <a:srgbClr val="FF0000"/>
                  </a:solidFill>
                </a:rPr>
                <a:t>Arduinodef</a:t>
              </a:r>
              <a:r>
                <a:rPr lang="nb-NO" sz="1800" dirty="0" smtClean="0">
                  <a:solidFill>
                    <a:srgbClr val="FF0000"/>
                  </a:solidFill>
                </a:rPr>
                <a:t>.</a:t>
              </a:r>
            </a:p>
          </p:txBody>
        </p:sp>
      </p:grpSp>
      <p:grpSp>
        <p:nvGrpSpPr>
          <p:cNvPr id="9" name="Gruppe 22"/>
          <p:cNvGrpSpPr/>
          <p:nvPr/>
        </p:nvGrpSpPr>
        <p:grpSpPr>
          <a:xfrm>
            <a:off x="7676866" y="4722126"/>
            <a:ext cx="1310185" cy="1719621"/>
            <a:chOff x="7670042" y="4722125"/>
            <a:chExt cx="1310185" cy="1719621"/>
          </a:xfrm>
        </p:grpSpPr>
        <p:sp>
          <p:nvSpPr>
            <p:cNvPr id="23" name="Rektangel 22"/>
            <p:cNvSpPr/>
            <p:nvPr/>
          </p:nvSpPr>
          <p:spPr bwMode="auto">
            <a:xfrm>
              <a:off x="7792872" y="5172497"/>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1400" b="0" i="0" u="none" strike="noStrike" cap="none" normalizeH="0" baseline="0" smtClean="0">
                  <a:ln>
                    <a:noFill/>
                  </a:ln>
                  <a:solidFill>
                    <a:schemeClr val="bg1"/>
                  </a:solidFill>
                  <a:effectLst/>
                  <a:latin typeface="Times" pitchFamily="16" charset="0"/>
                </a:rPr>
                <a:t>Funksjon I</a:t>
              </a:r>
              <a:endParaRPr kumimoji="0" lang="nb-NO" sz="1400" b="0" i="0" u="none" strike="noStrike" cap="none" normalizeH="0" baseline="0" dirty="0" smtClean="0">
                <a:ln>
                  <a:noFill/>
                </a:ln>
                <a:solidFill>
                  <a:schemeClr val="bg1"/>
                </a:solidFill>
                <a:effectLst/>
                <a:latin typeface="Times" pitchFamily="16" charset="0"/>
              </a:endParaRPr>
            </a:p>
          </p:txBody>
        </p:sp>
        <p:sp>
          <p:nvSpPr>
            <p:cNvPr id="24" name="Rektangel 23"/>
            <p:cNvSpPr/>
            <p:nvPr/>
          </p:nvSpPr>
          <p:spPr bwMode="auto">
            <a:xfrm>
              <a:off x="7792872" y="5854885"/>
              <a:ext cx="1119116" cy="49132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49263" eaLnBrk="0" fontAlgn="base" hangingPunct="0">
                <a:lnSpc>
                  <a:spcPct val="81000"/>
                </a:lnSpc>
                <a:spcBef>
                  <a:spcPct val="0"/>
                </a:spcBef>
                <a:spcAft>
                  <a:spcPct val="0"/>
                </a:spcAft>
                <a:buClr>
                  <a:srgbClr val="000000"/>
                </a:buClr>
                <a:buSzPct val="100000"/>
              </a:pPr>
              <a:r>
                <a:rPr lang="nb-NO" sz="1400" smtClean="0">
                  <a:solidFill>
                    <a:schemeClr val="bg1"/>
                  </a:solidFill>
                  <a:latin typeface="Times" pitchFamily="16" charset="0"/>
                </a:rPr>
                <a:t>Funksjon II</a:t>
              </a:r>
              <a:endParaRPr lang="nb-NO" sz="1400" dirty="0" smtClean="0">
                <a:solidFill>
                  <a:schemeClr val="bg1"/>
                </a:solidFill>
                <a:latin typeface="Times" pitchFamily="16" charset="0"/>
              </a:endParaRPr>
            </a:p>
          </p:txBody>
        </p:sp>
        <p:sp>
          <p:nvSpPr>
            <p:cNvPr id="25" name="Rektangel 24"/>
            <p:cNvSpPr/>
            <p:nvPr/>
          </p:nvSpPr>
          <p:spPr bwMode="auto">
            <a:xfrm>
              <a:off x="7670042" y="4722125"/>
              <a:ext cx="1310185" cy="1719621"/>
            </a:xfrm>
            <a:prstGeom prst="rect">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1000"/>
                </a:lnSpc>
                <a:spcBef>
                  <a:spcPct val="0"/>
                </a:spcBef>
                <a:spcAft>
                  <a:spcPct val="0"/>
                </a:spcAft>
                <a:buClr>
                  <a:srgbClr val="000000"/>
                </a:buClr>
                <a:buSzPct val="100000"/>
                <a:buFont typeface="Times" pitchFamily="16" charset="0"/>
                <a:buNone/>
                <a:tabLst/>
              </a:pPr>
              <a:endParaRPr kumimoji="0" lang="nb-NO" sz="2400" b="0" i="0" u="none" strike="noStrike" cap="none" normalizeH="0" baseline="0" smtClean="0">
                <a:ln>
                  <a:noFill/>
                </a:ln>
                <a:solidFill>
                  <a:schemeClr val="bg1"/>
                </a:solidFill>
                <a:effectLst/>
                <a:latin typeface="Times" pitchFamily="16" charset="0"/>
              </a:endParaRPr>
            </a:p>
          </p:txBody>
        </p:sp>
        <p:sp>
          <p:nvSpPr>
            <p:cNvPr id="26" name="TekstSylinder 25"/>
            <p:cNvSpPr txBox="1"/>
            <p:nvPr/>
          </p:nvSpPr>
          <p:spPr>
            <a:xfrm>
              <a:off x="7861111" y="4722126"/>
              <a:ext cx="1059649" cy="369332"/>
            </a:xfrm>
            <a:prstGeom prst="rect">
              <a:avLst/>
            </a:prstGeom>
            <a:noFill/>
          </p:spPr>
          <p:txBody>
            <a:bodyPr wrap="none" rtlCol="0">
              <a:spAutoFit/>
            </a:bodyPr>
            <a:lstStyle/>
            <a:p>
              <a:r>
                <a:rPr lang="nb-NO" sz="1800" smtClean="0">
                  <a:solidFill>
                    <a:srgbClr val="FF0000"/>
                  </a:solidFill>
                </a:rPr>
                <a:t>Andredef</a:t>
              </a:r>
              <a:endParaRPr lang="nb-NO" sz="1800" dirty="0" smtClean="0">
                <a:solidFill>
                  <a:srgbClr val="FF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2000"/>
                                        <p:tgtEl>
                                          <p:spTgt spid="3">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fade">
                                      <p:cBhvr>
                                        <p:cTn id="45" dur="2000"/>
                                        <p:tgtEl>
                                          <p:spTgt spid="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fade">
                                      <p:cBhvr>
                                        <p:cTn id="50" dur="2000"/>
                                        <p:tgtEl>
                                          <p:spTgt spid="3">
                                            <p:txEl>
                                              <p:pRg st="3" end="3"/>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fade">
                                      <p:cBhvr>
                                        <p:cTn id="53" dur="2000"/>
                                        <p:tgtEl>
                                          <p:spTgt spid="3">
                                            <p:txEl>
                                              <p:pRg st="4" end="4"/>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2000"/>
                                        <p:tgtEl>
                                          <p:spTgt spid="3">
                                            <p:txEl>
                                              <p:pRg st="5" end="5"/>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2000"/>
                                        <p:tgtEl>
                                          <p:spTgt spid="3">
                                            <p:txEl>
                                              <p:pRg st="6" end="6"/>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fade">
                                      <p:cBhvr>
                                        <p:cTn id="62" dur="2000"/>
                                        <p:tgtEl>
                                          <p:spTgt spid="3">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2000"/>
                                        <p:tgtEl>
                                          <p:spTgt spid="3">
                                            <p:txEl>
                                              <p:pRg st="9" end="9"/>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2000"/>
                                        <p:tgtEl>
                                          <p:spTgt spid="3">
                                            <p:txEl>
                                              <p:pRg st="10" end="1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Effect transition="in" filter="fade">
                                      <p:cBhvr>
                                        <p:cTn id="73" dur="2000"/>
                                        <p:tgtEl>
                                          <p:spTgt spid="3">
                                            <p:txEl>
                                              <p:pRg st="11" end="11"/>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
                                            <p:txEl>
                                              <p:pRg st="12" end="12"/>
                                            </p:txEl>
                                          </p:spTgt>
                                        </p:tgtEl>
                                        <p:attrNameLst>
                                          <p:attrName>style.visibility</p:attrName>
                                        </p:attrNameLst>
                                      </p:cBhvr>
                                      <p:to>
                                        <p:strVal val="visible"/>
                                      </p:to>
                                    </p:set>
                                    <p:animEffect transition="in" filter="fade">
                                      <p:cBhvr>
                                        <p:cTn id="76" dur="2000"/>
                                        <p:tgtEl>
                                          <p:spTgt spid="3">
                                            <p:txEl>
                                              <p:pRg st="12" end="12"/>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animEffect transition="in" filter="fade">
                                      <p:cBhvr>
                                        <p:cTn id="79" dur="2000"/>
                                        <p:tgtEl>
                                          <p:spTgt spid="3">
                                            <p:txEl>
                                              <p:pRg st="13" end="13"/>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
                                            <p:txEl>
                                              <p:pRg st="14" end="14"/>
                                            </p:txEl>
                                          </p:spTgt>
                                        </p:tgtEl>
                                        <p:attrNameLst>
                                          <p:attrName>style.visibility</p:attrName>
                                        </p:attrNameLst>
                                      </p:cBhvr>
                                      <p:to>
                                        <p:strVal val="visible"/>
                                      </p:to>
                                    </p:set>
                                    <p:animEffect transition="in" filter="fade">
                                      <p:cBhvr>
                                        <p:cTn id="82" dur="2000"/>
                                        <p:tgtEl>
                                          <p:spTgt spid="3">
                                            <p:txEl>
                                              <p:pRg st="14" end="1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fade">
                                      <p:cBhvr>
                                        <p:cTn id="87" dur="2000"/>
                                        <p:tgtEl>
                                          <p:spTgt spid="3">
                                            <p:txEl>
                                              <p:pRg st="16" end="16"/>
                                            </p:tx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
                                            <p:txEl>
                                              <p:pRg st="17" end="17"/>
                                            </p:txEl>
                                          </p:spTgt>
                                        </p:tgtEl>
                                        <p:attrNameLst>
                                          <p:attrName>style.visibility</p:attrName>
                                        </p:attrNameLst>
                                      </p:cBhvr>
                                      <p:to>
                                        <p:strVal val="visible"/>
                                      </p:to>
                                    </p:set>
                                    <p:animEffect transition="in" filter="fade">
                                      <p:cBhvr>
                                        <p:cTn id="90" dur="2000"/>
                                        <p:tgtEl>
                                          <p:spTgt spid="3">
                                            <p:txEl>
                                              <p:pRg st="17" end="17"/>
                                            </p:tx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
                                            <p:txEl>
                                              <p:pRg st="18" end="18"/>
                                            </p:txEl>
                                          </p:spTgt>
                                        </p:tgtEl>
                                        <p:attrNameLst>
                                          <p:attrName>style.visibility</p:attrName>
                                        </p:attrNameLst>
                                      </p:cBhvr>
                                      <p:to>
                                        <p:strVal val="visible"/>
                                      </p:to>
                                    </p:set>
                                    <p:animEffect transition="in" filter="fade">
                                      <p:cBhvr>
                                        <p:cTn id="93" dur="2000"/>
                                        <p:tgtEl>
                                          <p:spTgt spid="3">
                                            <p:txEl>
                                              <p:pRg st="18" end="18"/>
                                            </p:tx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
                                            <p:txEl>
                                              <p:pRg st="19" end="19"/>
                                            </p:txEl>
                                          </p:spTgt>
                                        </p:tgtEl>
                                        <p:attrNameLst>
                                          <p:attrName>style.visibility</p:attrName>
                                        </p:attrNameLst>
                                      </p:cBhvr>
                                      <p:to>
                                        <p:strVal val="visible"/>
                                      </p:to>
                                    </p:set>
                                    <p:animEffect transition="in" filter="fade">
                                      <p:cBhvr>
                                        <p:cTn id="96" dur="20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10"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36098"/>
            <a:ext cx="7407404" cy="1143000"/>
          </a:xfrm>
        </p:spPr>
        <p:txBody>
          <a:bodyPr>
            <a:normAutofit/>
          </a:bodyPr>
          <a:lstStyle/>
          <a:p>
            <a:pPr algn="ctr"/>
            <a:r>
              <a:rPr lang="nb-NO" smtClean="0"/>
              <a:t>Oversikt over kommandoer</a:t>
            </a:r>
            <a:br>
              <a:rPr lang="nb-NO" smtClean="0"/>
            </a:br>
            <a:r>
              <a:rPr lang="nb-NO" sz="2400" smtClean="0"/>
              <a:t>”Referance”</a:t>
            </a:r>
            <a:endParaRPr lang="nb-NO"/>
          </a:p>
        </p:txBody>
      </p:sp>
      <p:pic>
        <p:nvPicPr>
          <p:cNvPr id="2050" name="Picture 2"/>
          <p:cNvPicPr>
            <a:picLocks noChangeAspect="1" noChangeArrowheads="1"/>
          </p:cNvPicPr>
          <p:nvPr/>
        </p:nvPicPr>
        <p:blipFill>
          <a:blip r:embed="rId2"/>
          <a:srcRect b="30725"/>
          <a:stretch>
            <a:fillRect/>
          </a:stretch>
        </p:blipFill>
        <p:spPr bwMode="auto">
          <a:xfrm>
            <a:off x="1543106" y="2893326"/>
            <a:ext cx="7194043" cy="3590601"/>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579130" y="1334513"/>
            <a:ext cx="7147331" cy="1297853"/>
          </a:xfrm>
          <a:prstGeom prst="rect">
            <a:avLst/>
          </a:prstGeom>
          <a:noFill/>
          <a:ln w="9525">
            <a:noFill/>
            <a:miter lim="800000"/>
            <a:headEnd/>
            <a:tailEnd/>
          </a:ln>
          <a:effectLst/>
        </p:spPr>
      </p:pic>
      <p:sp>
        <p:nvSpPr>
          <p:cNvPr id="6" name="Ellipse 5"/>
          <p:cNvSpPr/>
          <p:nvPr/>
        </p:nvSpPr>
        <p:spPr>
          <a:xfrm>
            <a:off x="2798618" y="1461656"/>
            <a:ext cx="554182" cy="55418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Pil høyre 6"/>
          <p:cNvSpPr/>
          <p:nvPr/>
        </p:nvSpPr>
        <p:spPr>
          <a:xfrm rot="10800000" flipV="1">
            <a:off x="3435927" y="1334513"/>
            <a:ext cx="1835727" cy="7829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mtClean="0"/>
              <a:t>Reference</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par>
                          <p:cTn id="13" fill="hold">
                            <p:stCondLst>
                              <p:cond delay="2000"/>
                            </p:stCondLst>
                            <p:childTnLst>
                              <p:par>
                                <p:cTn id="14" presetID="2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smtClean="0"/>
              <a:t>Skriv til monitor</a:t>
            </a:r>
            <a:br>
              <a:rPr lang="nn-NO" smtClean="0"/>
            </a:br>
            <a:r>
              <a:rPr lang="nn-NO" smtClean="0"/>
              <a:t>(NAROM)</a:t>
            </a:r>
            <a:endParaRPr lang="nb-NO"/>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smtClean="0"/>
              <a:t>“For loop” og nedtelling</a:t>
            </a:r>
            <a:br>
              <a:rPr lang="nn-NO" smtClean="0"/>
            </a:br>
            <a:r>
              <a:rPr lang="nn-NO" smtClean="0"/>
              <a:t>(NAROM)</a:t>
            </a:r>
            <a:endParaRPr lang="nb-NO"/>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dlnmh9ip6v2uc.cloudfront.net/images/products/1/0/1/1/6/10116-01_i_ma.jpg"/>
          <p:cNvPicPr>
            <a:picLocks noChangeAspect="1" noChangeArrowheads="1"/>
          </p:cNvPicPr>
          <p:nvPr/>
        </p:nvPicPr>
        <p:blipFill>
          <a:blip r:embed="rId2" cstate="print"/>
          <a:srcRect/>
          <a:stretch>
            <a:fillRect/>
          </a:stretch>
        </p:blipFill>
        <p:spPr bwMode="auto">
          <a:xfrm>
            <a:off x="3471981" y="1453984"/>
            <a:ext cx="1790700" cy="1790701"/>
          </a:xfrm>
          <a:prstGeom prst="rect">
            <a:avLst/>
          </a:prstGeom>
          <a:noFill/>
        </p:spPr>
      </p:pic>
      <p:pic>
        <p:nvPicPr>
          <p:cNvPr id="5144" name="Picture 24" descr="https://dlnmh9ip6v2uc.cloudfront.net/images/products/9/8/1/5/09815-01_i_ma.jpg"/>
          <p:cNvPicPr>
            <a:picLocks noChangeAspect="1" noChangeArrowheads="1"/>
          </p:cNvPicPr>
          <p:nvPr/>
        </p:nvPicPr>
        <p:blipFill>
          <a:blip r:embed="rId3" cstate="print"/>
          <a:srcRect/>
          <a:stretch>
            <a:fillRect/>
          </a:stretch>
        </p:blipFill>
        <p:spPr bwMode="auto">
          <a:xfrm>
            <a:off x="6318914" y="4266302"/>
            <a:ext cx="2591698" cy="2591699"/>
          </a:xfrm>
          <a:prstGeom prst="rect">
            <a:avLst/>
          </a:prstGeom>
          <a:noFill/>
        </p:spPr>
      </p:pic>
      <p:pic>
        <p:nvPicPr>
          <p:cNvPr id="5140" name="Picture 20" descr="https://dlnmh9ip6v2uc.cloudfront.net/images/products/1/1/2/2/9/11229-01.jpg"/>
          <p:cNvPicPr>
            <a:picLocks noChangeAspect="1" noChangeArrowheads="1"/>
          </p:cNvPicPr>
          <p:nvPr/>
        </p:nvPicPr>
        <p:blipFill>
          <a:blip r:embed="rId4" cstate="print"/>
          <a:srcRect/>
          <a:stretch>
            <a:fillRect/>
          </a:stretch>
        </p:blipFill>
        <p:spPr bwMode="auto">
          <a:xfrm>
            <a:off x="1196263" y="4176216"/>
            <a:ext cx="1944806" cy="1944806"/>
          </a:xfrm>
          <a:prstGeom prst="rect">
            <a:avLst/>
          </a:prstGeom>
          <a:noFill/>
        </p:spPr>
      </p:pic>
      <p:pic>
        <p:nvPicPr>
          <p:cNvPr id="5136" name="Picture 16" descr="https://dlnmh9ip6v2uc.cloudfront.net/images/products/1/0/3/5/6/10356-01b_i_ma.jpg"/>
          <p:cNvPicPr>
            <a:picLocks noChangeAspect="1" noChangeArrowheads="1"/>
          </p:cNvPicPr>
          <p:nvPr/>
        </p:nvPicPr>
        <p:blipFill>
          <a:blip r:embed="rId5" cstate="print"/>
          <a:srcRect/>
          <a:stretch>
            <a:fillRect/>
          </a:stretch>
        </p:blipFill>
        <p:spPr bwMode="auto">
          <a:xfrm>
            <a:off x="7184172" y="3009828"/>
            <a:ext cx="1790700" cy="1790701"/>
          </a:xfrm>
          <a:prstGeom prst="rect">
            <a:avLst/>
          </a:prstGeom>
          <a:noFill/>
        </p:spPr>
      </p:pic>
      <p:pic>
        <p:nvPicPr>
          <p:cNvPr id="5132" name="Picture 12" descr="https://dlnmh9ip6v2uc.cloudfront.net/images/products/1/0/9/1/5/10915-01_i_ma.jpg"/>
          <p:cNvPicPr>
            <a:picLocks noChangeAspect="1" noChangeArrowheads="1"/>
          </p:cNvPicPr>
          <p:nvPr/>
        </p:nvPicPr>
        <p:blipFill>
          <a:blip r:embed="rId6" cstate="print"/>
          <a:srcRect/>
          <a:stretch>
            <a:fillRect/>
          </a:stretch>
        </p:blipFill>
        <p:spPr bwMode="auto">
          <a:xfrm>
            <a:off x="2339218" y="2641339"/>
            <a:ext cx="1790700" cy="1790701"/>
          </a:xfrm>
          <a:prstGeom prst="rect">
            <a:avLst/>
          </a:prstGeom>
          <a:noFill/>
        </p:spPr>
      </p:pic>
      <p:pic>
        <p:nvPicPr>
          <p:cNvPr id="5130" name="Picture 10" descr="https://dlnmh9ip6v2uc.cloudfront.net/images/products/1/1/3/0/3/11303-01a_i_ma.jpg"/>
          <p:cNvPicPr>
            <a:picLocks noChangeAspect="1" noChangeArrowheads="1"/>
          </p:cNvPicPr>
          <p:nvPr/>
        </p:nvPicPr>
        <p:blipFill>
          <a:blip r:embed="rId7" cstate="print"/>
          <a:srcRect/>
          <a:stretch>
            <a:fillRect/>
          </a:stretch>
        </p:blipFill>
        <p:spPr bwMode="auto">
          <a:xfrm>
            <a:off x="919851" y="3002508"/>
            <a:ext cx="1320349" cy="1320350"/>
          </a:xfrm>
          <a:prstGeom prst="rect">
            <a:avLst/>
          </a:prstGeom>
          <a:noFill/>
        </p:spPr>
      </p:pic>
      <p:sp>
        <p:nvSpPr>
          <p:cNvPr id="2" name="Tittel 1"/>
          <p:cNvSpPr>
            <a:spLocks noGrp="1"/>
          </p:cNvSpPr>
          <p:nvPr>
            <p:ph type="title"/>
          </p:nvPr>
        </p:nvSpPr>
        <p:spPr>
          <a:xfrm>
            <a:off x="1079500" y="272955"/>
            <a:ext cx="7767638" cy="764275"/>
          </a:xfrm>
        </p:spPr>
        <p:txBody>
          <a:bodyPr/>
          <a:lstStyle/>
          <a:p>
            <a:pPr algn="ctr"/>
            <a:r>
              <a:rPr lang="nb-NO" dirty="0" err="1" smtClean="0"/>
              <a:t>Arduino</a:t>
            </a:r>
            <a:r>
              <a:rPr lang="nb-NO" dirty="0" smtClean="0"/>
              <a:t> familien</a:t>
            </a:r>
            <a:endParaRPr lang="nb-NO" dirty="0"/>
          </a:p>
        </p:txBody>
      </p:sp>
      <p:pic>
        <p:nvPicPr>
          <p:cNvPr id="5122" name="Picture 2" descr="https://dlnmh9ip6v2uc.cloudfront.net/images/products/1/1/5/8/9/11589-01_medium.jpg"/>
          <p:cNvPicPr>
            <a:picLocks noChangeAspect="1" noChangeArrowheads="1"/>
          </p:cNvPicPr>
          <p:nvPr/>
        </p:nvPicPr>
        <p:blipFill>
          <a:blip r:embed="rId8" cstate="print"/>
          <a:srcRect/>
          <a:stretch>
            <a:fillRect/>
          </a:stretch>
        </p:blipFill>
        <p:spPr bwMode="auto">
          <a:xfrm>
            <a:off x="887155" y="640003"/>
            <a:ext cx="2217264" cy="2217265"/>
          </a:xfrm>
          <a:prstGeom prst="rect">
            <a:avLst/>
          </a:prstGeom>
          <a:noFill/>
        </p:spPr>
      </p:pic>
      <p:sp>
        <p:nvSpPr>
          <p:cNvPr id="6" name="TekstSylinder 5"/>
          <p:cNvSpPr txBox="1"/>
          <p:nvPr/>
        </p:nvSpPr>
        <p:spPr>
          <a:xfrm>
            <a:off x="805217" y="573206"/>
            <a:ext cx="1473480" cy="369332"/>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Due</a:t>
            </a:r>
            <a:endParaRPr lang="nb-NO" sz="1800" dirty="0" smtClean="0">
              <a:solidFill>
                <a:schemeClr val="tx1"/>
              </a:solidFill>
            </a:endParaRPr>
          </a:p>
        </p:txBody>
      </p:sp>
      <p:sp>
        <p:nvSpPr>
          <p:cNvPr id="8" name="TekstSylinder 7"/>
          <p:cNvSpPr txBox="1"/>
          <p:nvPr/>
        </p:nvSpPr>
        <p:spPr>
          <a:xfrm>
            <a:off x="4572000" y="1542197"/>
            <a:ext cx="1396536" cy="369332"/>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r>
              <a:rPr lang="nb-NO" sz="1800" b="1" dirty="0" err="1" smtClean="0">
                <a:solidFill>
                  <a:schemeClr val="tx1"/>
                </a:solidFill>
              </a:rPr>
              <a:t>Fio</a:t>
            </a:r>
            <a:endParaRPr lang="nb-NO" sz="1800" dirty="0" smtClean="0">
              <a:solidFill>
                <a:schemeClr val="tx1"/>
              </a:solidFill>
            </a:endParaRPr>
          </a:p>
        </p:txBody>
      </p:sp>
      <p:pic>
        <p:nvPicPr>
          <p:cNvPr id="5126" name="Picture 6" descr="https://dlnmh9ip6v2uc.cloudfront.net/images/products/1/1/2/8/6/11286-01.jpg"/>
          <p:cNvPicPr>
            <a:picLocks noChangeAspect="1" noChangeArrowheads="1"/>
          </p:cNvPicPr>
          <p:nvPr/>
        </p:nvPicPr>
        <p:blipFill>
          <a:blip r:embed="rId9" cstate="print"/>
          <a:srcRect/>
          <a:stretch>
            <a:fillRect/>
          </a:stretch>
        </p:blipFill>
        <p:spPr bwMode="auto">
          <a:xfrm>
            <a:off x="6750902" y="477627"/>
            <a:ext cx="1942721" cy="1942721"/>
          </a:xfrm>
          <a:prstGeom prst="rect">
            <a:avLst/>
          </a:prstGeom>
          <a:noFill/>
        </p:spPr>
      </p:pic>
      <p:sp>
        <p:nvSpPr>
          <p:cNvPr id="10" name="TekstSylinder 9"/>
          <p:cNvSpPr txBox="1"/>
          <p:nvPr/>
        </p:nvSpPr>
        <p:spPr>
          <a:xfrm>
            <a:off x="7820168" y="204716"/>
            <a:ext cx="1146468"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Leonardo</a:t>
            </a:r>
            <a:endParaRPr lang="nb-NO" sz="1800" dirty="0" smtClean="0">
              <a:solidFill>
                <a:schemeClr val="tx1"/>
              </a:solidFill>
            </a:endParaRPr>
          </a:p>
        </p:txBody>
      </p:sp>
      <p:pic>
        <p:nvPicPr>
          <p:cNvPr id="5128" name="Picture 8" descr="https://dlnmh9ip6v2uc.cloudfront.net/images/products/1/1/0/6/1/11061-01a_i_ma.jpg"/>
          <p:cNvPicPr>
            <a:picLocks noChangeAspect="1" noChangeArrowheads="1"/>
          </p:cNvPicPr>
          <p:nvPr/>
        </p:nvPicPr>
        <p:blipFill>
          <a:blip r:embed="rId10" cstate="print"/>
          <a:srcRect/>
          <a:stretch>
            <a:fillRect/>
          </a:stretch>
        </p:blipFill>
        <p:spPr bwMode="auto">
          <a:xfrm>
            <a:off x="5628329" y="2081780"/>
            <a:ext cx="1790700" cy="1790701"/>
          </a:xfrm>
          <a:prstGeom prst="rect">
            <a:avLst/>
          </a:prstGeom>
          <a:noFill/>
        </p:spPr>
      </p:pic>
      <p:sp>
        <p:nvSpPr>
          <p:cNvPr id="12" name="TekstSylinder 11"/>
          <p:cNvSpPr txBox="1"/>
          <p:nvPr/>
        </p:nvSpPr>
        <p:spPr>
          <a:xfrm>
            <a:off x="5322628" y="2210937"/>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err="1" smtClean="0">
                <a:solidFill>
                  <a:schemeClr val="tx1"/>
                </a:solidFill>
              </a:rPr>
              <a:t>Mega</a:t>
            </a:r>
            <a:endParaRPr lang="nb-NO" sz="1800" dirty="0" smtClean="0">
              <a:solidFill>
                <a:schemeClr val="tx1"/>
              </a:solidFill>
            </a:endParaRPr>
          </a:p>
        </p:txBody>
      </p:sp>
      <p:sp>
        <p:nvSpPr>
          <p:cNvPr id="14" name="TekstSylinder 13"/>
          <p:cNvSpPr txBox="1"/>
          <p:nvPr/>
        </p:nvSpPr>
        <p:spPr>
          <a:xfrm>
            <a:off x="919851" y="4121624"/>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Mini 05</a:t>
            </a:r>
            <a:endParaRPr lang="nb-NO" sz="1800" dirty="0" smtClean="0">
              <a:solidFill>
                <a:schemeClr val="tx1"/>
              </a:solidFill>
            </a:endParaRPr>
          </a:p>
        </p:txBody>
      </p:sp>
      <p:sp>
        <p:nvSpPr>
          <p:cNvPr id="16" name="TekstSylinder 15"/>
          <p:cNvSpPr txBox="1"/>
          <p:nvPr/>
        </p:nvSpPr>
        <p:spPr>
          <a:xfrm>
            <a:off x="2320121" y="2347413"/>
            <a:ext cx="1116652"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 Pro</a:t>
            </a:r>
            <a:endParaRPr lang="nb-NO" sz="1800" dirty="0" smtClean="0">
              <a:solidFill>
                <a:schemeClr val="tx1"/>
              </a:solidFill>
            </a:endParaRPr>
          </a:p>
        </p:txBody>
      </p:sp>
      <p:sp>
        <p:nvSpPr>
          <p:cNvPr id="18" name="TekstSylinder 17"/>
          <p:cNvSpPr txBox="1"/>
          <p:nvPr/>
        </p:nvSpPr>
        <p:spPr>
          <a:xfrm>
            <a:off x="6919416" y="2975212"/>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UNO</a:t>
            </a:r>
            <a:endParaRPr lang="nb-NO" sz="1800" dirty="0" smtClean="0">
              <a:solidFill>
                <a:schemeClr val="tx1"/>
              </a:solidFill>
            </a:endParaRPr>
          </a:p>
        </p:txBody>
      </p:sp>
      <p:pic>
        <p:nvPicPr>
          <p:cNvPr id="5138" name="Picture 18" descr="https://dlnmh9ip6v2uc.cloudfront.net/images/products/1/1/2/8/7/11287-01a.jpg"/>
          <p:cNvPicPr>
            <a:picLocks noChangeAspect="1" noChangeArrowheads="1"/>
          </p:cNvPicPr>
          <p:nvPr/>
        </p:nvPicPr>
        <p:blipFill>
          <a:blip r:embed="rId11" cstate="print"/>
          <a:srcRect/>
          <a:stretch>
            <a:fillRect/>
          </a:stretch>
        </p:blipFill>
        <p:spPr bwMode="auto">
          <a:xfrm>
            <a:off x="4045188" y="3521123"/>
            <a:ext cx="1961864" cy="1961864"/>
          </a:xfrm>
          <a:prstGeom prst="rect">
            <a:avLst/>
          </a:prstGeom>
          <a:noFill/>
        </p:spPr>
      </p:pic>
      <p:sp>
        <p:nvSpPr>
          <p:cNvPr id="21" name="TekstSylinder 20"/>
          <p:cNvSpPr txBox="1"/>
          <p:nvPr/>
        </p:nvSpPr>
        <p:spPr>
          <a:xfrm>
            <a:off x="5991368" y="4121624"/>
            <a:ext cx="1353897"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err="1" smtClean="0">
                <a:solidFill>
                  <a:schemeClr val="tx1"/>
                </a:solidFill>
              </a:rPr>
              <a:t>WiFi</a:t>
            </a:r>
            <a:r>
              <a:rPr lang="nb-NO" sz="1800" b="1" dirty="0" smtClean="0">
                <a:solidFill>
                  <a:schemeClr val="tx1"/>
                </a:solidFill>
              </a:rPr>
              <a:t> </a:t>
            </a:r>
            <a:r>
              <a:rPr lang="nb-NO" sz="1800" b="1" dirty="0" err="1" smtClean="0">
                <a:solidFill>
                  <a:schemeClr val="tx1"/>
                </a:solidFill>
              </a:rPr>
              <a:t>Shield</a:t>
            </a:r>
            <a:endParaRPr lang="nb-NO" sz="1800" dirty="0" smtClean="0">
              <a:solidFill>
                <a:schemeClr val="tx1"/>
              </a:solidFill>
            </a:endParaRPr>
          </a:p>
        </p:txBody>
      </p:sp>
      <p:sp>
        <p:nvSpPr>
          <p:cNvPr id="23" name="TekstSylinder 22"/>
          <p:cNvSpPr txBox="1"/>
          <p:nvPr/>
        </p:nvSpPr>
        <p:spPr>
          <a:xfrm>
            <a:off x="2483894" y="5500048"/>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Ethernet</a:t>
            </a:r>
            <a:endParaRPr lang="nb-NO" sz="1800" dirty="0" smtClean="0">
              <a:solidFill>
                <a:schemeClr val="tx1"/>
              </a:solidFill>
            </a:endParaRPr>
          </a:p>
        </p:txBody>
      </p:sp>
      <p:pic>
        <p:nvPicPr>
          <p:cNvPr id="5142" name="Picture 22" descr="https://dlnmh9ip6v2uc.cloudfront.net/images/products/1/1/1/1/3/11113-01d.jpg"/>
          <p:cNvPicPr>
            <a:picLocks noChangeAspect="1" noChangeArrowheads="1"/>
          </p:cNvPicPr>
          <p:nvPr/>
        </p:nvPicPr>
        <p:blipFill>
          <a:blip r:embed="rId12" cstate="print"/>
          <a:srcRect l="2054" t="9313" r="2662" b="11642"/>
          <a:stretch>
            <a:fillRect/>
          </a:stretch>
        </p:blipFill>
        <p:spPr bwMode="auto">
          <a:xfrm>
            <a:off x="3835022" y="5186149"/>
            <a:ext cx="1801504" cy="1494481"/>
          </a:xfrm>
          <a:prstGeom prst="rect">
            <a:avLst/>
          </a:prstGeom>
          <a:noFill/>
        </p:spPr>
      </p:pic>
      <p:sp>
        <p:nvSpPr>
          <p:cNvPr id="25" name="TekstSylinder 24"/>
          <p:cNvSpPr txBox="1"/>
          <p:nvPr/>
        </p:nvSpPr>
        <p:spPr>
          <a:xfrm>
            <a:off x="5199798" y="5145206"/>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Pro Mini</a:t>
            </a:r>
            <a:endParaRPr lang="nb-NO" sz="1800" dirty="0" smtClean="0">
              <a:solidFill>
                <a:schemeClr val="tx1"/>
              </a:solidFill>
            </a:endParaRPr>
          </a:p>
        </p:txBody>
      </p:sp>
      <p:sp>
        <p:nvSpPr>
          <p:cNvPr id="27" name="TekstSylinder 26"/>
          <p:cNvSpPr txBox="1"/>
          <p:nvPr/>
        </p:nvSpPr>
        <p:spPr>
          <a:xfrm>
            <a:off x="6032311" y="6047893"/>
            <a:ext cx="1520609"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Motor Driver</a:t>
            </a:r>
            <a:endParaRPr lang="nb-NO" sz="1800" dirty="0" smtClean="0">
              <a:solidFill>
                <a:schemeClr val="tx1"/>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fontScale="90000"/>
          </a:bodyPr>
          <a:lstStyle/>
          <a:p>
            <a:pPr algn="ctr"/>
            <a:r>
              <a:rPr lang="nn-NO" smtClean="0"/>
              <a:t>Bruk av display I</a:t>
            </a:r>
            <a:r>
              <a:rPr lang="nn-NO" baseline="30000" smtClean="0"/>
              <a:t>2</a:t>
            </a:r>
            <a:r>
              <a:rPr lang="nn-NO" smtClean="0"/>
              <a:t>C-buss, installasjon av bibliotek, </a:t>
            </a:r>
            <a:br>
              <a:rPr lang="nn-NO" smtClean="0"/>
            </a:br>
            <a:r>
              <a:rPr lang="nn-NO" smtClean="0"/>
              <a:t>skriving til display</a:t>
            </a:r>
            <a:endParaRPr lang="nb-NO"/>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Trykksensor og display</a:t>
            </a:r>
            <a:endParaRPr lang="nb-NO" dirty="0"/>
          </a:p>
        </p:txBody>
      </p:sp>
      <p:sp>
        <p:nvSpPr>
          <p:cNvPr id="3" name="Plassholder for innhold 2"/>
          <p:cNvSpPr>
            <a:spLocks noGrp="1"/>
          </p:cNvSpPr>
          <p:nvPr>
            <p:ph idx="1"/>
          </p:nvPr>
        </p:nvSpPr>
        <p:spPr>
          <a:xfrm>
            <a:off x="5773828" y="4971600"/>
            <a:ext cx="2088572" cy="943200"/>
          </a:xfrm>
        </p:spPr>
        <p:txBody>
          <a:bodyPr>
            <a:normAutofit fontScale="92500" lnSpcReduction="20000"/>
          </a:bodyPr>
          <a:lstStyle/>
          <a:p>
            <a:pPr marL="0" indent="0" algn="ctr">
              <a:buNone/>
            </a:pPr>
            <a:r>
              <a:rPr lang="nb-NO" dirty="0" smtClean="0"/>
              <a:t>SSD1306</a:t>
            </a:r>
            <a:br>
              <a:rPr lang="nb-NO" dirty="0" smtClean="0"/>
            </a:br>
            <a:r>
              <a:rPr lang="nb-NO" dirty="0" smtClean="0"/>
              <a:t>Grafisk display</a:t>
            </a:r>
            <a:br>
              <a:rPr lang="nb-NO" dirty="0" smtClean="0"/>
            </a:br>
            <a:r>
              <a:rPr lang="nb-NO" dirty="0" smtClean="0"/>
              <a:t>128 x 64</a:t>
            </a:r>
            <a:endParaRPr lang="nb-NO" dirty="0"/>
          </a:p>
        </p:txBody>
      </p:sp>
      <p:pic>
        <p:nvPicPr>
          <p:cNvPr id="5122" name="Picture 2"/>
          <p:cNvPicPr>
            <a:picLocks noChangeAspect="1" noChangeArrowheads="1"/>
          </p:cNvPicPr>
          <p:nvPr/>
        </p:nvPicPr>
        <p:blipFill>
          <a:blip r:embed="rId2"/>
          <a:srcRect/>
          <a:stretch>
            <a:fillRect/>
          </a:stretch>
        </p:blipFill>
        <p:spPr bwMode="auto">
          <a:xfrm>
            <a:off x="5127559" y="1417638"/>
            <a:ext cx="3366473" cy="3456762"/>
          </a:xfrm>
          <a:prstGeom prst="rect">
            <a:avLst/>
          </a:prstGeom>
          <a:noFill/>
          <a:ln w="9525">
            <a:noFill/>
            <a:miter lim="800000"/>
            <a:headEnd/>
            <a:tailEnd/>
          </a:ln>
          <a:effectLst/>
        </p:spPr>
      </p:pic>
      <p:sp>
        <p:nvSpPr>
          <p:cNvPr id="6" name="Plassholder for innhold 2"/>
          <p:cNvSpPr txBox="1">
            <a:spLocks/>
          </p:cNvSpPr>
          <p:nvPr/>
        </p:nvSpPr>
        <p:spPr>
          <a:xfrm>
            <a:off x="1749028" y="4971600"/>
            <a:ext cx="2088572" cy="943200"/>
          </a:xfrm>
          <a:prstGeom prst="rect">
            <a:avLst/>
          </a:prstGeom>
        </p:spPr>
        <p:txBody>
          <a:bodyPr vert="horz" lIns="91440" tIns="45720" rIns="91440" bIns="45720" rtlCol="0">
            <a:normAutofit fontScale="92500" lnSpcReduction="20000"/>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b-NO" sz="2400" b="0" i="0" u="none" strike="noStrike" kern="1200" cap="none" spc="0" normalizeH="0" baseline="0" noProof="0" smtClean="0">
                <a:ln>
                  <a:noFill/>
                </a:ln>
                <a:solidFill>
                  <a:schemeClr val="tx1"/>
                </a:solidFill>
                <a:effectLst/>
                <a:uLnTx/>
                <a:uFillTx/>
                <a:latin typeface="Arial"/>
                <a:ea typeface="+mn-ea"/>
                <a:cs typeface="Arial"/>
              </a:rPr>
              <a:t>BMP280</a:t>
            </a:r>
            <a:r>
              <a:rPr kumimoji="0" lang="nb-NO" sz="2400" b="0" i="0" u="none" strike="noStrike" kern="1200" cap="none" spc="0" normalizeH="0" baseline="0" noProof="0" dirty="0" smtClean="0">
                <a:ln>
                  <a:noFill/>
                </a:ln>
                <a:solidFill>
                  <a:schemeClr val="tx1"/>
                </a:solidFill>
                <a:effectLst/>
                <a:uLnTx/>
                <a:uFillTx/>
                <a:latin typeface="Arial"/>
                <a:ea typeface="+mn-ea"/>
                <a:cs typeface="Arial"/>
              </a:rPr>
              <a:t/>
            </a:r>
            <a:br>
              <a:rPr kumimoji="0" lang="nb-NO" sz="2400" b="0" i="0" u="none" strike="noStrike" kern="1200" cap="none" spc="0" normalizeH="0" baseline="0" noProof="0" dirty="0" smtClean="0">
                <a:ln>
                  <a:noFill/>
                </a:ln>
                <a:solidFill>
                  <a:schemeClr val="tx1"/>
                </a:solidFill>
                <a:effectLst/>
                <a:uLnTx/>
                <a:uFillTx/>
                <a:latin typeface="Arial"/>
                <a:ea typeface="+mn-ea"/>
                <a:cs typeface="Arial"/>
              </a:rPr>
            </a:br>
            <a:r>
              <a:rPr kumimoji="0" lang="nb-NO" sz="2400" b="0" i="0" u="none" strike="noStrike" kern="1200" cap="none" spc="0" normalizeH="0" baseline="0" noProof="0" dirty="0" smtClean="0">
                <a:ln>
                  <a:noFill/>
                </a:ln>
                <a:solidFill>
                  <a:schemeClr val="tx1"/>
                </a:solidFill>
                <a:effectLst/>
                <a:uLnTx/>
                <a:uFillTx/>
                <a:latin typeface="Arial"/>
                <a:ea typeface="+mn-ea"/>
                <a:cs typeface="Arial"/>
              </a:rPr>
              <a:t>Trykk og Temp.</a:t>
            </a:r>
            <a:br>
              <a:rPr kumimoji="0" lang="nb-NO" sz="2400" b="0" i="0" u="none" strike="noStrike" kern="1200" cap="none" spc="0" normalizeH="0" baseline="0" noProof="0" dirty="0" smtClean="0">
                <a:ln>
                  <a:noFill/>
                </a:ln>
                <a:solidFill>
                  <a:schemeClr val="tx1"/>
                </a:solidFill>
                <a:effectLst/>
                <a:uLnTx/>
                <a:uFillTx/>
                <a:latin typeface="Arial"/>
                <a:ea typeface="+mn-ea"/>
                <a:cs typeface="Arial"/>
              </a:rPr>
            </a:br>
            <a:r>
              <a:rPr kumimoji="0" lang="nb-NO" sz="2400" b="0" i="0" u="none" strike="noStrike" kern="1200" cap="none" spc="0" normalizeH="0" baseline="0" noProof="0" dirty="0" smtClean="0">
                <a:ln>
                  <a:noFill/>
                </a:ln>
                <a:solidFill>
                  <a:schemeClr val="tx1"/>
                </a:solidFill>
                <a:effectLst/>
                <a:uLnTx/>
                <a:uFillTx/>
                <a:latin typeface="Arial"/>
                <a:ea typeface="+mn-ea"/>
                <a:cs typeface="Arial"/>
              </a:rPr>
              <a:t>sensor</a:t>
            </a:r>
            <a:endParaRPr kumimoji="0" lang="nb-NO" sz="2400" b="0" i="0" u="none" strike="noStrike" kern="1200" cap="none" spc="0" normalizeH="0" baseline="0" noProof="0" dirty="0">
              <a:ln>
                <a:noFill/>
              </a:ln>
              <a:solidFill>
                <a:schemeClr val="tx1"/>
              </a:solidFill>
              <a:effectLst/>
              <a:uLnTx/>
              <a:uFillTx/>
              <a:latin typeface="Arial"/>
              <a:ea typeface="+mn-ea"/>
              <a:cs typeface="Arial"/>
            </a:endParaRPr>
          </a:p>
        </p:txBody>
      </p:sp>
      <p:pic>
        <p:nvPicPr>
          <p:cNvPr id="25603" name="Picture 3" descr="CJMCU BMP280 Gas pressure Sensor | ElectroPeak"/>
          <p:cNvPicPr>
            <a:picLocks noChangeAspect="1" noChangeArrowheads="1"/>
          </p:cNvPicPr>
          <p:nvPr/>
        </p:nvPicPr>
        <p:blipFill>
          <a:blip r:embed="rId3"/>
          <a:srcRect l="14014" t="16234" r="15368" b="17939"/>
          <a:stretch>
            <a:fillRect/>
          </a:stretch>
        </p:blipFill>
        <p:spPr bwMode="auto">
          <a:xfrm>
            <a:off x="1371326" y="1921058"/>
            <a:ext cx="3097749" cy="2887579"/>
          </a:xfrm>
          <a:prstGeom prst="rect">
            <a:avLst/>
          </a:prstGeom>
          <a:noFill/>
        </p:spPr>
      </p:pic>
      <p:pic>
        <p:nvPicPr>
          <p:cNvPr id="25601" name="Picture 1"/>
          <p:cNvPicPr>
            <a:picLocks noChangeAspect="1" noChangeArrowheads="1"/>
          </p:cNvPicPr>
          <p:nvPr/>
        </p:nvPicPr>
        <p:blipFill>
          <a:blip r:embed="rId4"/>
          <a:srcRect/>
          <a:stretch>
            <a:fillRect/>
          </a:stretch>
        </p:blipFill>
        <p:spPr bwMode="auto">
          <a:xfrm>
            <a:off x="1749028" y="2511445"/>
            <a:ext cx="2235250" cy="17454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2000"/>
                                        <p:tgtEl>
                                          <p:spTgt spid="256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25601"/>
                                        </p:tgtEl>
                                        <p:attrNameLst>
                                          <p:attrName>style.visibility</p:attrName>
                                        </p:attrNameLst>
                                      </p:cBhvr>
                                      <p:to>
                                        <p:strVal val="visible"/>
                                      </p:to>
                                    </p:set>
                                    <p:anim calcmode="lin" valueType="num">
                                      <p:cBhvr>
                                        <p:cTn id="15" dur="500" fill="hold"/>
                                        <p:tgtEl>
                                          <p:spTgt spid="25601"/>
                                        </p:tgtEl>
                                        <p:attrNameLst>
                                          <p:attrName>ppt_w</p:attrName>
                                        </p:attrNameLst>
                                      </p:cBhvr>
                                      <p:tavLst>
                                        <p:tav tm="0">
                                          <p:val>
                                            <p:fltVal val="0"/>
                                          </p:val>
                                        </p:tav>
                                        <p:tav tm="100000">
                                          <p:val>
                                            <p:strVal val="#ppt_w"/>
                                          </p:val>
                                        </p:tav>
                                      </p:tavLst>
                                    </p:anim>
                                    <p:anim calcmode="lin" valueType="num">
                                      <p:cBhvr>
                                        <p:cTn id="16" dur="500" fill="hold"/>
                                        <p:tgtEl>
                                          <p:spTgt spid="25601"/>
                                        </p:tgtEl>
                                        <p:attrNameLst>
                                          <p:attrName>ppt_h</p:attrName>
                                        </p:attrNameLst>
                                      </p:cBhvr>
                                      <p:tavLst>
                                        <p:tav tm="0">
                                          <p:val>
                                            <p:fltVal val="0"/>
                                          </p:val>
                                        </p:tav>
                                        <p:tav tm="100000">
                                          <p:val>
                                            <p:strVal val="#ppt_h"/>
                                          </p:val>
                                        </p:tav>
                                      </p:tavLst>
                                    </p:anim>
                                    <p:anim calcmode="lin" valueType="num">
                                      <p:cBhvr>
                                        <p:cTn id="17" dur="500" fill="hold"/>
                                        <p:tgtEl>
                                          <p:spTgt spid="25601"/>
                                        </p:tgtEl>
                                        <p:attrNameLst>
                                          <p:attrName>style.rotation</p:attrName>
                                        </p:attrNameLst>
                                      </p:cBhvr>
                                      <p:tavLst>
                                        <p:tav tm="0">
                                          <p:val>
                                            <p:fltVal val="360"/>
                                          </p:val>
                                        </p:tav>
                                        <p:tav tm="100000">
                                          <p:val>
                                            <p:fltVal val="0"/>
                                          </p:val>
                                        </p:tav>
                                      </p:tavLst>
                                    </p:anim>
                                    <p:animEffect transition="in" filter="fade">
                                      <p:cBhvr>
                                        <p:cTn id="18" dur="500"/>
                                        <p:tgtEl>
                                          <p:spTgt spid="2560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2000"/>
                                        <p:tgtEl>
                                          <p:spTgt spid="51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
          <p:cNvPicPr>
            <a:picLocks noChangeAspect="1" noChangeArrowheads="1"/>
          </p:cNvPicPr>
          <p:nvPr/>
        </p:nvPicPr>
        <p:blipFill>
          <a:blip r:embed="rId2"/>
          <a:srcRect/>
          <a:stretch>
            <a:fillRect/>
          </a:stretch>
        </p:blipFill>
        <p:spPr bwMode="auto">
          <a:xfrm>
            <a:off x="1661223" y="2716918"/>
            <a:ext cx="1525596" cy="1191316"/>
          </a:xfrm>
          <a:prstGeom prst="rect">
            <a:avLst/>
          </a:prstGeom>
          <a:noFill/>
          <a:ln w="9525">
            <a:noFill/>
            <a:miter lim="800000"/>
            <a:headEnd/>
            <a:tailEnd/>
          </a:ln>
          <a:effectLst/>
        </p:spPr>
      </p:pic>
      <p:sp>
        <p:nvSpPr>
          <p:cNvPr id="2" name="Tittel 1"/>
          <p:cNvSpPr>
            <a:spLocks noGrp="1"/>
          </p:cNvSpPr>
          <p:nvPr>
            <p:ph type="title"/>
          </p:nvPr>
        </p:nvSpPr>
        <p:spPr/>
        <p:txBody>
          <a:bodyPr/>
          <a:lstStyle/>
          <a:p>
            <a:pPr algn="ctr"/>
            <a:r>
              <a:rPr lang="nb-NO" dirty="0" smtClean="0"/>
              <a:t>I</a:t>
            </a:r>
            <a:r>
              <a:rPr lang="nb-NO" baseline="30000" dirty="0" smtClean="0"/>
              <a:t>2</a:t>
            </a:r>
            <a:r>
              <a:rPr lang="nb-NO" dirty="0" smtClean="0"/>
              <a:t>C databuss</a:t>
            </a:r>
            <a:endParaRPr lang="nb-NO" dirty="0"/>
          </a:p>
        </p:txBody>
      </p:sp>
      <p:sp>
        <p:nvSpPr>
          <p:cNvPr id="3" name="Plassholder for innhold 2"/>
          <p:cNvSpPr>
            <a:spLocks noGrp="1"/>
          </p:cNvSpPr>
          <p:nvPr>
            <p:ph idx="1"/>
          </p:nvPr>
        </p:nvSpPr>
        <p:spPr>
          <a:xfrm>
            <a:off x="1194628" y="5276850"/>
            <a:ext cx="7407404" cy="849313"/>
          </a:xfrm>
        </p:spPr>
        <p:txBody>
          <a:bodyPr/>
          <a:lstStyle/>
          <a:p>
            <a:r>
              <a:rPr lang="nb-NO" dirty="0" smtClean="0"/>
              <a:t>Bruk av ferdige moduler gir store muligheter, og skjuler kompleksitet (”Black </a:t>
            </a:r>
            <a:r>
              <a:rPr lang="nb-NO" dirty="0" err="1" smtClean="0"/>
              <a:t>box</a:t>
            </a:r>
            <a:r>
              <a:rPr lang="nb-NO" dirty="0" smtClean="0"/>
              <a:t>”)</a:t>
            </a:r>
            <a:endParaRPr lang="nb-NO" dirty="0"/>
          </a:p>
        </p:txBody>
      </p:sp>
      <p:pic>
        <p:nvPicPr>
          <p:cNvPr id="4" name="Picture 2"/>
          <p:cNvPicPr>
            <a:picLocks noChangeAspect="1" noChangeArrowheads="1"/>
          </p:cNvPicPr>
          <p:nvPr/>
        </p:nvPicPr>
        <p:blipFill>
          <a:blip r:embed="rId3"/>
          <a:srcRect/>
          <a:stretch>
            <a:fillRect/>
          </a:stretch>
        </p:blipFill>
        <p:spPr bwMode="auto">
          <a:xfrm>
            <a:off x="3438460" y="2730499"/>
            <a:ext cx="1271596" cy="1305700"/>
          </a:xfrm>
          <a:prstGeom prst="rect">
            <a:avLst/>
          </a:prstGeom>
          <a:noFill/>
          <a:ln w="9525">
            <a:noFill/>
            <a:miter lim="800000"/>
            <a:headEnd/>
            <a:tailEnd/>
          </a:ln>
          <a:effectLst/>
        </p:spPr>
      </p:pic>
      <p:pic>
        <p:nvPicPr>
          <p:cNvPr id="1026" name="Picture 2" descr="kjøpe Mikrokontrollerkort, Uno, A000066, ATmega328"/>
          <p:cNvPicPr>
            <a:picLocks noChangeAspect="1" noChangeArrowheads="1"/>
          </p:cNvPicPr>
          <p:nvPr/>
        </p:nvPicPr>
        <p:blipFill>
          <a:blip r:embed="rId4"/>
          <a:srcRect l="9389" r="9833"/>
          <a:stretch>
            <a:fillRect/>
          </a:stretch>
        </p:blipFill>
        <p:spPr bwMode="auto">
          <a:xfrm rot="10800000">
            <a:off x="5238697" y="2730499"/>
            <a:ext cx="3276603" cy="2271537"/>
          </a:xfrm>
          <a:prstGeom prst="rect">
            <a:avLst/>
          </a:prstGeom>
          <a:noFill/>
        </p:spPr>
      </p:pic>
      <p:grpSp>
        <p:nvGrpSpPr>
          <p:cNvPr id="6" name="Gruppe 18"/>
          <p:cNvGrpSpPr/>
          <p:nvPr/>
        </p:nvGrpSpPr>
        <p:grpSpPr>
          <a:xfrm>
            <a:off x="2555070" y="2520069"/>
            <a:ext cx="3023208" cy="315009"/>
            <a:chOff x="2555070" y="2520069"/>
            <a:chExt cx="3023208" cy="315009"/>
          </a:xfrm>
        </p:grpSpPr>
        <p:sp>
          <p:nvSpPr>
            <p:cNvPr id="7" name="Frihåndsform 6"/>
            <p:cNvSpPr/>
            <p:nvPr/>
          </p:nvSpPr>
          <p:spPr>
            <a:xfrm>
              <a:off x="2555070" y="2520069"/>
              <a:ext cx="1697546" cy="315009"/>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Frihåndsform 7"/>
            <p:cNvSpPr/>
            <p:nvPr/>
          </p:nvSpPr>
          <p:spPr>
            <a:xfrm>
              <a:off x="4243866" y="2524444"/>
              <a:ext cx="1334412" cy="266882"/>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7" name="Gruppe 17"/>
          <p:cNvGrpSpPr/>
          <p:nvPr/>
        </p:nvGrpSpPr>
        <p:grpSpPr>
          <a:xfrm>
            <a:off x="2291832" y="2380066"/>
            <a:ext cx="3155191" cy="507938"/>
            <a:chOff x="2291832" y="2380066"/>
            <a:chExt cx="3155191" cy="507938"/>
          </a:xfrm>
        </p:grpSpPr>
        <p:sp>
          <p:nvSpPr>
            <p:cNvPr id="9" name="Frihåndsform 8"/>
            <p:cNvSpPr/>
            <p:nvPr/>
          </p:nvSpPr>
          <p:spPr>
            <a:xfrm>
              <a:off x="2291832" y="2380066"/>
              <a:ext cx="1820779" cy="507938"/>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0" name="Frihåndsform 9"/>
            <p:cNvSpPr/>
            <p:nvPr/>
          </p:nvSpPr>
          <p:spPr>
            <a:xfrm>
              <a:off x="4112611" y="2391002"/>
              <a:ext cx="1334412" cy="400323"/>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8" name="Gruppe 16"/>
          <p:cNvGrpSpPr/>
          <p:nvPr/>
        </p:nvGrpSpPr>
        <p:grpSpPr>
          <a:xfrm>
            <a:off x="2059950" y="2235686"/>
            <a:ext cx="4270847" cy="652318"/>
            <a:chOff x="2059950" y="2235686"/>
            <a:chExt cx="4270847" cy="652318"/>
          </a:xfrm>
        </p:grpSpPr>
        <p:sp>
          <p:nvSpPr>
            <p:cNvPr id="11" name="Frihåndsform 10"/>
            <p:cNvSpPr/>
            <p:nvPr/>
          </p:nvSpPr>
          <p:spPr>
            <a:xfrm>
              <a:off x="2059950" y="2235686"/>
              <a:ext cx="1820779" cy="652318"/>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2" name="Frihåndsform 11"/>
            <p:cNvSpPr/>
            <p:nvPr/>
          </p:nvSpPr>
          <p:spPr>
            <a:xfrm>
              <a:off x="3880728" y="2257562"/>
              <a:ext cx="2450069" cy="533764"/>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13" name="Frihåndsform 12"/>
          <p:cNvSpPr/>
          <p:nvPr/>
        </p:nvSpPr>
        <p:spPr>
          <a:xfrm>
            <a:off x="1801658" y="1929429"/>
            <a:ext cx="4848524" cy="923150"/>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93714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93714"/>
                </a:ln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4" name="Frihåndsform 13"/>
          <p:cNvSpPr/>
          <p:nvPr/>
        </p:nvSpPr>
        <p:spPr>
          <a:xfrm>
            <a:off x="3994483" y="2100057"/>
            <a:ext cx="2528820" cy="752520"/>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93714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93714"/>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5" name="TekstSylinder 14"/>
          <p:cNvSpPr txBox="1"/>
          <p:nvPr/>
        </p:nvSpPr>
        <p:spPr>
          <a:xfrm>
            <a:off x="1674804" y="4036199"/>
            <a:ext cx="1096967" cy="369332"/>
          </a:xfrm>
          <a:prstGeom prst="rect">
            <a:avLst/>
          </a:prstGeom>
          <a:noFill/>
        </p:spPr>
        <p:txBody>
          <a:bodyPr wrap="none" rtlCol="0">
            <a:spAutoFit/>
          </a:bodyPr>
          <a:lstStyle/>
          <a:p>
            <a:r>
              <a:rPr lang="nb-NO" dirty="0" smtClean="0"/>
              <a:t>Adresse 1</a:t>
            </a:r>
            <a:endParaRPr lang="nb-NO" dirty="0"/>
          </a:p>
        </p:txBody>
      </p:sp>
      <p:sp>
        <p:nvSpPr>
          <p:cNvPr id="16" name="TekstSylinder 15"/>
          <p:cNvSpPr txBox="1"/>
          <p:nvPr/>
        </p:nvSpPr>
        <p:spPr>
          <a:xfrm>
            <a:off x="3564127" y="4036199"/>
            <a:ext cx="1096967" cy="369332"/>
          </a:xfrm>
          <a:prstGeom prst="rect">
            <a:avLst/>
          </a:prstGeom>
          <a:noFill/>
        </p:spPr>
        <p:txBody>
          <a:bodyPr wrap="none" rtlCol="0">
            <a:spAutoFit/>
          </a:bodyPr>
          <a:lstStyle/>
          <a:p>
            <a:r>
              <a:rPr lang="nb-NO" dirty="0" smtClean="0"/>
              <a:t>Adresse 2</a:t>
            </a:r>
            <a:endParaRPr lang="nb-NO" dirty="0"/>
          </a:p>
        </p:txBody>
      </p:sp>
      <p:sp>
        <p:nvSpPr>
          <p:cNvPr id="20" name="Bildeforklaring formet som en ellipse 19"/>
          <p:cNvSpPr/>
          <p:nvPr/>
        </p:nvSpPr>
        <p:spPr>
          <a:xfrm>
            <a:off x="6532051" y="1211910"/>
            <a:ext cx="865324" cy="503238"/>
          </a:xfrm>
          <a:prstGeom prst="wedgeEllipseCallout">
            <a:avLst>
              <a:gd name="adj1" fmla="val -37145"/>
              <a:gd name="adj2" fmla="val 97866"/>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3,3V</a:t>
            </a:r>
            <a:endParaRPr lang="nb-NO" dirty="0"/>
          </a:p>
        </p:txBody>
      </p:sp>
      <p:sp>
        <p:nvSpPr>
          <p:cNvPr id="21" name="Bildeforklaring formet som en ellipse 20"/>
          <p:cNvSpPr/>
          <p:nvPr/>
        </p:nvSpPr>
        <p:spPr>
          <a:xfrm>
            <a:off x="5504506" y="1364310"/>
            <a:ext cx="1145675" cy="503238"/>
          </a:xfrm>
          <a:prstGeom prst="wedgeEllipseCallout">
            <a:avLst>
              <a:gd name="adj1" fmla="val -37145"/>
              <a:gd name="adj2" fmla="val 9786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400" smtClean="0"/>
              <a:t>5,0/3,3V</a:t>
            </a:r>
            <a:endParaRPr lang="nb-NO" sz="1400" dirty="0"/>
          </a:p>
        </p:txBody>
      </p:sp>
      <p:sp>
        <p:nvSpPr>
          <p:cNvPr id="22" name="Bildeforklaring formet som en ellipse 21"/>
          <p:cNvSpPr/>
          <p:nvPr/>
        </p:nvSpPr>
        <p:spPr>
          <a:xfrm>
            <a:off x="2127280" y="1508689"/>
            <a:ext cx="865324" cy="503238"/>
          </a:xfrm>
          <a:prstGeom prst="wedgeEllipseCallout">
            <a:avLst>
              <a:gd name="adj1" fmla="val -37145"/>
              <a:gd name="adj2" fmla="val 97866"/>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GND</a:t>
            </a:r>
            <a:endParaRPr lang="nb-NO" sz="1600" dirty="0"/>
          </a:p>
        </p:txBody>
      </p:sp>
      <p:sp>
        <p:nvSpPr>
          <p:cNvPr id="23" name="Bildeforklaring formet som en ellipse 22"/>
          <p:cNvSpPr/>
          <p:nvPr/>
        </p:nvSpPr>
        <p:spPr>
          <a:xfrm>
            <a:off x="3128233" y="1638435"/>
            <a:ext cx="865324" cy="503238"/>
          </a:xfrm>
          <a:prstGeom prst="wedgeEllipseCallout">
            <a:avLst>
              <a:gd name="adj1" fmla="val -37145"/>
              <a:gd name="adj2" fmla="val 97866"/>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SCL</a:t>
            </a:r>
            <a:endParaRPr lang="nb-NO" sz="1600" dirty="0"/>
          </a:p>
        </p:txBody>
      </p:sp>
      <p:sp>
        <p:nvSpPr>
          <p:cNvPr id="24" name="Bildeforklaring formet som en ellipse 23"/>
          <p:cNvSpPr/>
          <p:nvPr/>
        </p:nvSpPr>
        <p:spPr>
          <a:xfrm>
            <a:off x="4133557" y="1777808"/>
            <a:ext cx="865324" cy="503238"/>
          </a:xfrm>
          <a:prstGeom prst="wedgeEllipseCallout">
            <a:avLst>
              <a:gd name="adj1" fmla="val -37145"/>
              <a:gd name="adj2" fmla="val 97866"/>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SDA</a:t>
            </a:r>
            <a:endParaRPr lang="nb-NO"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49" presetClass="entr" presetSubtype="0" decel="10000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 calcmode="lin" valueType="num">
                                      <p:cBhvr>
                                        <p:cTn id="13" dur="500" fill="hold"/>
                                        <p:tgtEl>
                                          <p:spTgt spid="25"/>
                                        </p:tgtEl>
                                        <p:attrNameLst>
                                          <p:attrName>style.rotation</p:attrName>
                                        </p:attrNameLst>
                                      </p:cBhvr>
                                      <p:tavLst>
                                        <p:tav tm="0">
                                          <p:val>
                                            <p:fltVal val="360"/>
                                          </p:val>
                                        </p:tav>
                                        <p:tav tm="100000">
                                          <p:val>
                                            <p:fltVal val="0"/>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0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2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0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2000"/>
                                        <p:tgtEl>
                                          <p:spTgt spid="13"/>
                                        </p:tgtEl>
                                      </p:cBhvr>
                                    </p:animEffect>
                                    <p:set>
                                      <p:cBhvr>
                                        <p:cTn id="48" dur="1" fill="hold">
                                          <p:stCondLst>
                                            <p:cond delay="1999"/>
                                          </p:stCondLst>
                                        </p:cTn>
                                        <p:tgtEl>
                                          <p:spTgt spid="1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000"/>
                                        <p:tgtEl>
                                          <p:spTgt spid="14"/>
                                        </p:tgtEl>
                                      </p:cBhvr>
                                    </p:animEffect>
                                    <p:set>
                                      <p:cBhvr>
                                        <p:cTn id="51" dur="1" fill="hold">
                                          <p:stCondLst>
                                            <p:cond delay="1999"/>
                                          </p:stCondLst>
                                        </p:cTn>
                                        <p:tgtEl>
                                          <p:spTgt spid="1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2000"/>
                                        <p:tgtEl>
                                          <p:spTgt spid="18"/>
                                        </p:tgtEl>
                                      </p:cBhvr>
                                    </p:animEffect>
                                    <p:set>
                                      <p:cBhvr>
                                        <p:cTn id="54" dur="1" fill="hold">
                                          <p:stCondLst>
                                            <p:cond delay="1999"/>
                                          </p:stCondLst>
                                        </p:cTn>
                                        <p:tgtEl>
                                          <p:spTgt spid="1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000"/>
                                        <p:tgtEl>
                                          <p:spTgt spid="21"/>
                                        </p:tgtEl>
                                      </p:cBhvr>
                                    </p:animEffect>
                                    <p:set>
                                      <p:cBhvr>
                                        <p:cTn id="57" dur="1" fill="hold">
                                          <p:stCondLst>
                                            <p:cond delay="1999"/>
                                          </p:stCondLst>
                                        </p:cTn>
                                        <p:tgtEl>
                                          <p:spTgt spid="2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20"/>
                                        </p:tgtEl>
                                      </p:cBhvr>
                                    </p:animEffect>
                                    <p:set>
                                      <p:cBhvr>
                                        <p:cTn id="60" dur="1" fill="hold">
                                          <p:stCondLst>
                                            <p:cond delay="1999"/>
                                          </p:stCondLst>
                                        </p:cTn>
                                        <p:tgtEl>
                                          <p:spTgt spid="2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2000"/>
                                        <p:tgtEl>
                                          <p:spTgt spid="22"/>
                                        </p:tgtEl>
                                      </p:cBhvr>
                                    </p:animEffect>
                                    <p:set>
                                      <p:cBhvr>
                                        <p:cTn id="63" dur="1" fill="hold">
                                          <p:stCondLst>
                                            <p:cond delay="19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2000"/>
                                        <p:tgtEl>
                                          <p:spTgt spid="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20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2000"/>
                                        <p:tgtEl>
                                          <p:spTgt spid="1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20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000"/>
                                        <p:tgtEl>
                                          <p:spTgt spid="15"/>
                                        </p:tgtEl>
                                      </p:cBhvr>
                                    </p:animEffect>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fade">
                                      <p:cBhvr>
                                        <p:cTn id="88" dur="2000"/>
                                        <p:tgtEl>
                                          <p:spTgt spid="1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
                                            <p:txEl>
                                              <p:pRg st="0" end="0"/>
                                            </p:txEl>
                                          </p:spTgt>
                                        </p:tgtEl>
                                        <p:attrNameLst>
                                          <p:attrName>style.visibility</p:attrName>
                                        </p:attrNameLst>
                                      </p:cBhvr>
                                      <p:to>
                                        <p:strVal val="visible"/>
                                      </p:to>
                                    </p:set>
                                    <p:animEffect transition="in" filter="fade">
                                      <p:cBhvr>
                                        <p:cTn id="9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3" grpId="1" animBg="1"/>
      <p:bldP spid="14" grpId="0" animBg="1"/>
      <p:bldP spid="14" grpId="1" animBg="1"/>
      <p:bldP spid="15" grpId="0"/>
      <p:bldP spid="16" grpId="0"/>
      <p:bldP spid="20" grpId="0" animBg="1"/>
      <p:bldP spid="20" grpId="1" animBg="1"/>
      <p:bldP spid="21" grpId="0" animBg="1"/>
      <p:bldP spid="21" grpId="1" animBg="1"/>
      <p:bldP spid="22" grpId="0" animBg="1"/>
      <p:bldP spid="22" grpId="1" animBg="1"/>
      <p:bldP spid="23" grpId="0" animBg="1"/>
      <p:bldP spid="2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62873" y="274638"/>
            <a:ext cx="7407404" cy="1143000"/>
          </a:xfrm>
        </p:spPr>
        <p:txBody>
          <a:bodyPr/>
          <a:lstStyle/>
          <a:p>
            <a:pPr algn="ctr"/>
            <a:r>
              <a:rPr lang="nb-NO" dirty="0" smtClean="0"/>
              <a:t>Noen eksempler på moduler</a:t>
            </a:r>
            <a:endParaRPr lang="nb-NO" dirty="0"/>
          </a:p>
        </p:txBody>
      </p:sp>
      <p:sp>
        <p:nvSpPr>
          <p:cNvPr id="3" name="Plassholder for innhold 2"/>
          <p:cNvSpPr>
            <a:spLocks noGrp="1"/>
          </p:cNvSpPr>
          <p:nvPr>
            <p:ph idx="1"/>
          </p:nvPr>
        </p:nvSpPr>
        <p:spPr>
          <a:xfrm>
            <a:off x="1268532" y="5731406"/>
            <a:ext cx="7407404" cy="925425"/>
          </a:xfrm>
        </p:spPr>
        <p:txBody>
          <a:bodyPr>
            <a:normAutofit fontScale="92500"/>
          </a:bodyPr>
          <a:lstStyle/>
          <a:p>
            <a:r>
              <a:rPr lang="nb-NO" dirty="0" smtClean="0"/>
              <a:t>Bruk av moduler og I</a:t>
            </a:r>
            <a:r>
              <a:rPr lang="nb-NO" baseline="30000" dirty="0" smtClean="0"/>
              <a:t>2</a:t>
            </a:r>
            <a:r>
              <a:rPr lang="nb-NO" dirty="0" smtClean="0"/>
              <a:t>C gir store muligheter dersom man ønsker å tenke funksjon framfor detaljforståelse</a:t>
            </a:r>
            <a:endParaRPr lang="nb-NO" dirty="0"/>
          </a:p>
        </p:txBody>
      </p:sp>
      <p:pic>
        <p:nvPicPr>
          <p:cNvPr id="86018" name="Picture 2" descr="Adafruit SGP30 Air Quality Sensor Breakout - VOC and eCO2"/>
          <p:cNvPicPr>
            <a:picLocks noChangeAspect="1" noChangeArrowheads="1"/>
          </p:cNvPicPr>
          <p:nvPr/>
        </p:nvPicPr>
        <p:blipFill>
          <a:blip r:embed="rId2"/>
          <a:srcRect l="28503" t="27077" r="28821" b="26295"/>
          <a:stretch>
            <a:fillRect/>
          </a:stretch>
        </p:blipFill>
        <p:spPr bwMode="auto">
          <a:xfrm>
            <a:off x="1092218" y="1741018"/>
            <a:ext cx="2267712" cy="1859608"/>
          </a:xfrm>
          <a:prstGeom prst="rect">
            <a:avLst/>
          </a:prstGeom>
          <a:noFill/>
        </p:spPr>
      </p:pic>
      <p:sp>
        <p:nvSpPr>
          <p:cNvPr id="5" name="TekstSylinder 4"/>
          <p:cNvSpPr txBox="1"/>
          <p:nvPr/>
        </p:nvSpPr>
        <p:spPr>
          <a:xfrm>
            <a:off x="1243587" y="3793017"/>
            <a:ext cx="1949573" cy="1477328"/>
          </a:xfrm>
          <a:prstGeom prst="rect">
            <a:avLst/>
          </a:prstGeom>
          <a:noFill/>
        </p:spPr>
        <p:txBody>
          <a:bodyPr wrap="none" rtlCol="0">
            <a:spAutoFit/>
          </a:bodyPr>
          <a:lstStyle/>
          <a:p>
            <a:r>
              <a:rPr lang="nb-NO" dirty="0" smtClean="0"/>
              <a:t>Gass sensor SGP30</a:t>
            </a:r>
            <a:br>
              <a:rPr lang="nb-NO" dirty="0" smtClean="0"/>
            </a:br>
            <a:r>
              <a:rPr lang="nb-NO" dirty="0" smtClean="0"/>
              <a:t>Hydrogen</a:t>
            </a:r>
            <a:br>
              <a:rPr lang="nb-NO" dirty="0" smtClean="0"/>
            </a:br>
            <a:r>
              <a:rPr lang="nb-NO" dirty="0" smtClean="0"/>
              <a:t>Etanol</a:t>
            </a:r>
            <a:br>
              <a:rPr lang="nb-NO" dirty="0" smtClean="0"/>
            </a:br>
            <a:r>
              <a:rPr lang="nb-NO" dirty="0" smtClean="0"/>
              <a:t>CO</a:t>
            </a:r>
            <a:r>
              <a:rPr lang="nb-NO" baseline="-25000" dirty="0" smtClean="0"/>
              <a:t>2</a:t>
            </a:r>
            <a:r>
              <a:rPr lang="nb-NO" dirty="0" smtClean="0"/>
              <a:t/>
            </a:r>
            <a:br>
              <a:rPr lang="nb-NO" dirty="0" smtClean="0"/>
            </a:br>
            <a:r>
              <a:rPr lang="nb-NO" dirty="0" smtClean="0"/>
              <a:t>TVOC</a:t>
            </a:r>
            <a:endParaRPr lang="nb-NO" dirty="0"/>
          </a:p>
        </p:txBody>
      </p:sp>
      <p:sp>
        <p:nvSpPr>
          <p:cNvPr id="7" name="TekstSylinder 6"/>
          <p:cNvSpPr txBox="1"/>
          <p:nvPr/>
        </p:nvSpPr>
        <p:spPr>
          <a:xfrm>
            <a:off x="4255586" y="3793017"/>
            <a:ext cx="1210588" cy="369332"/>
          </a:xfrm>
          <a:prstGeom prst="rect">
            <a:avLst/>
          </a:prstGeom>
          <a:noFill/>
        </p:spPr>
        <p:txBody>
          <a:bodyPr wrap="none" rtlCol="0">
            <a:spAutoFit/>
          </a:bodyPr>
          <a:lstStyle/>
          <a:p>
            <a:r>
              <a:rPr lang="nb-NO" dirty="0" smtClean="0"/>
              <a:t>GPS modul</a:t>
            </a:r>
            <a:endParaRPr lang="nb-NO" dirty="0"/>
          </a:p>
        </p:txBody>
      </p:sp>
      <p:pic>
        <p:nvPicPr>
          <p:cNvPr id="86020" name="Picture 4"/>
          <p:cNvPicPr>
            <a:picLocks noChangeAspect="1" noChangeArrowheads="1"/>
          </p:cNvPicPr>
          <p:nvPr/>
        </p:nvPicPr>
        <p:blipFill>
          <a:blip r:embed="rId3"/>
          <a:srcRect/>
          <a:stretch>
            <a:fillRect/>
          </a:stretch>
        </p:blipFill>
        <p:spPr bwMode="auto">
          <a:xfrm>
            <a:off x="3364266" y="1741018"/>
            <a:ext cx="2941444" cy="1860599"/>
          </a:xfrm>
          <a:prstGeom prst="rect">
            <a:avLst/>
          </a:prstGeom>
          <a:noFill/>
          <a:ln w="9525">
            <a:noFill/>
            <a:miter lim="800000"/>
            <a:headEnd/>
            <a:tailEnd/>
          </a:ln>
          <a:effectLst/>
        </p:spPr>
      </p:pic>
      <p:pic>
        <p:nvPicPr>
          <p:cNvPr id="86022" name="Picture 6" descr="Bilderesultat for GY80">
            <a:hlinkClick r:id="rId4"/>
          </p:cNvPr>
          <p:cNvPicPr>
            <a:picLocks noChangeAspect="1" noChangeArrowheads="1"/>
          </p:cNvPicPr>
          <p:nvPr/>
        </p:nvPicPr>
        <p:blipFill>
          <a:blip r:embed="rId5"/>
          <a:srcRect l="14275" r="9004"/>
          <a:stretch>
            <a:fillRect/>
          </a:stretch>
        </p:blipFill>
        <p:spPr bwMode="auto">
          <a:xfrm>
            <a:off x="6398247" y="1417638"/>
            <a:ext cx="2745749" cy="2384217"/>
          </a:xfrm>
          <a:prstGeom prst="rect">
            <a:avLst/>
          </a:prstGeom>
          <a:noFill/>
        </p:spPr>
      </p:pic>
      <p:sp>
        <p:nvSpPr>
          <p:cNvPr id="10" name="TekstSylinder 9"/>
          <p:cNvSpPr txBox="1"/>
          <p:nvPr/>
        </p:nvSpPr>
        <p:spPr>
          <a:xfrm>
            <a:off x="7115829" y="3801855"/>
            <a:ext cx="1602555" cy="1477328"/>
          </a:xfrm>
          <a:prstGeom prst="rect">
            <a:avLst/>
          </a:prstGeom>
          <a:noFill/>
        </p:spPr>
        <p:txBody>
          <a:bodyPr wrap="none" rtlCol="0">
            <a:spAutoFit/>
          </a:bodyPr>
          <a:lstStyle/>
          <a:p>
            <a:r>
              <a:rPr lang="nb-NO" dirty="0" err="1" smtClean="0"/>
              <a:t>Magnetometer</a:t>
            </a:r>
            <a:endParaRPr lang="nb-NO" dirty="0" smtClean="0"/>
          </a:p>
          <a:p>
            <a:r>
              <a:rPr lang="nb-NO" dirty="0" err="1" smtClean="0"/>
              <a:t>Akslerometer</a:t>
            </a:r>
            <a:endParaRPr lang="nb-NO" dirty="0" smtClean="0"/>
          </a:p>
          <a:p>
            <a:r>
              <a:rPr lang="nb-NO" dirty="0" smtClean="0"/>
              <a:t>Gyrometer</a:t>
            </a:r>
          </a:p>
          <a:p>
            <a:r>
              <a:rPr lang="nb-NO" dirty="0" smtClean="0"/>
              <a:t>Barometer</a:t>
            </a:r>
            <a:br>
              <a:rPr lang="nb-NO" dirty="0" smtClean="0"/>
            </a:br>
            <a:r>
              <a:rPr lang="nb-NO" dirty="0" smtClean="0"/>
              <a:t>Termometer</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6020"/>
                                        </p:tgtEl>
                                        <p:attrNameLst>
                                          <p:attrName>style.visibility</p:attrName>
                                        </p:attrNameLst>
                                      </p:cBhvr>
                                      <p:to>
                                        <p:strVal val="visible"/>
                                      </p:to>
                                    </p:set>
                                    <p:animEffect transition="in" filter="fade">
                                      <p:cBhvr>
                                        <p:cTn id="15" dur="2000"/>
                                        <p:tgtEl>
                                          <p:spTgt spid="860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6022"/>
                                        </p:tgtEl>
                                        <p:attrNameLst>
                                          <p:attrName>style.visibility</p:attrName>
                                        </p:attrNameLst>
                                      </p:cBhvr>
                                      <p:to>
                                        <p:strVal val="visible"/>
                                      </p:to>
                                    </p:set>
                                    <p:animEffect transition="in" filter="fade">
                                      <p:cBhvr>
                                        <p:cTn id="23" dur="2000"/>
                                        <p:tgtEl>
                                          <p:spTgt spid="860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24936"/>
            <a:ext cx="7407404" cy="1143000"/>
          </a:xfrm>
        </p:spPr>
        <p:txBody>
          <a:bodyPr>
            <a:normAutofit fontScale="90000"/>
          </a:bodyPr>
          <a:lstStyle/>
          <a:p>
            <a:pPr algn="ctr"/>
            <a:r>
              <a:rPr lang="nb-NO" dirty="0" smtClean="0"/>
              <a:t>Bygging av krets for måling av trykk og beregning av høyde over havet</a:t>
            </a:r>
            <a:endParaRPr lang="nb-NO" dirty="0"/>
          </a:p>
        </p:txBody>
      </p:sp>
      <p:sp>
        <p:nvSpPr>
          <p:cNvPr id="3" name="Plassholder for innhold 2"/>
          <p:cNvSpPr>
            <a:spLocks noGrp="1"/>
          </p:cNvSpPr>
          <p:nvPr>
            <p:ph idx="1"/>
          </p:nvPr>
        </p:nvSpPr>
        <p:spPr>
          <a:xfrm>
            <a:off x="2965450" y="6013037"/>
            <a:ext cx="4921250" cy="466963"/>
          </a:xfrm>
        </p:spPr>
        <p:txBody>
          <a:bodyPr/>
          <a:lstStyle/>
          <a:p>
            <a:pPr>
              <a:buNone/>
            </a:pPr>
            <a:r>
              <a:rPr lang="nb-NO" dirty="0" smtClean="0"/>
              <a:t>Batteritilkobling gir mobilitet</a:t>
            </a:r>
            <a:endParaRPr lang="nb-NO" dirty="0"/>
          </a:p>
        </p:txBody>
      </p:sp>
      <p:pic>
        <p:nvPicPr>
          <p:cNvPr id="1026" name="Picture 2"/>
          <p:cNvPicPr>
            <a:picLocks noChangeAspect="1" noChangeArrowheads="1"/>
          </p:cNvPicPr>
          <p:nvPr/>
        </p:nvPicPr>
        <p:blipFill>
          <a:blip r:embed="rId2"/>
          <a:srcRect/>
          <a:stretch>
            <a:fillRect/>
          </a:stretch>
        </p:blipFill>
        <p:spPr bwMode="auto">
          <a:xfrm>
            <a:off x="2565200" y="1663394"/>
            <a:ext cx="5796000" cy="4035387"/>
          </a:xfrm>
          <a:prstGeom prst="rect">
            <a:avLst/>
          </a:prstGeom>
          <a:noFill/>
          <a:ln w="9525">
            <a:noFill/>
            <a:miter lim="800000"/>
            <a:headEnd/>
            <a:tailEnd/>
          </a:ln>
          <a:effectLst/>
        </p:spPr>
      </p:pic>
      <p:grpSp>
        <p:nvGrpSpPr>
          <p:cNvPr id="4" name="Gruppe 11"/>
          <p:cNvGrpSpPr/>
          <p:nvPr/>
        </p:nvGrpSpPr>
        <p:grpSpPr>
          <a:xfrm>
            <a:off x="998440" y="1328057"/>
            <a:ext cx="2455015" cy="5387297"/>
            <a:chOff x="998440" y="1328057"/>
            <a:chExt cx="2455015" cy="5387297"/>
          </a:xfrm>
        </p:grpSpPr>
        <p:pic>
          <p:nvPicPr>
            <p:cNvPr id="55298" name="Picture 2" descr="9V Alkalisk Varta 6LR61"/>
            <p:cNvPicPr>
              <a:picLocks noChangeAspect="1" noChangeArrowheads="1"/>
            </p:cNvPicPr>
            <p:nvPr/>
          </p:nvPicPr>
          <p:blipFill>
            <a:blip r:embed="rId3"/>
            <a:srcRect l="21139" r="20679"/>
            <a:stretch>
              <a:fillRect/>
            </a:stretch>
          </p:blipFill>
          <p:spPr bwMode="auto">
            <a:xfrm>
              <a:off x="998440" y="4022485"/>
              <a:ext cx="1566760" cy="2692869"/>
            </a:xfrm>
            <a:prstGeom prst="rect">
              <a:avLst/>
            </a:prstGeom>
            <a:noFill/>
          </p:spPr>
        </p:pic>
        <p:sp>
          <p:nvSpPr>
            <p:cNvPr id="8" name="Avrundet rektangel 7"/>
            <p:cNvSpPr/>
            <p:nvPr/>
          </p:nvSpPr>
          <p:spPr>
            <a:xfrm>
              <a:off x="1102100" y="3905463"/>
              <a:ext cx="1370572" cy="234043"/>
            </a:xfrm>
            <a:prstGeom prst="round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Frihåndsform 9"/>
            <p:cNvSpPr/>
            <p:nvPr/>
          </p:nvSpPr>
          <p:spPr>
            <a:xfrm>
              <a:off x="1703614" y="1417638"/>
              <a:ext cx="1529443" cy="2484891"/>
            </a:xfrm>
            <a:custGeom>
              <a:avLst/>
              <a:gdLst>
                <a:gd name="connsiteX0" fmla="*/ 1175657 w 1175657"/>
                <a:gd name="connsiteY0" fmla="*/ 484414 h 2443843"/>
                <a:gd name="connsiteX1" fmla="*/ 1175657 w 1175657"/>
                <a:gd name="connsiteY1" fmla="*/ 348343 h 2443843"/>
                <a:gd name="connsiteX2" fmla="*/ 1137557 w 1175657"/>
                <a:gd name="connsiteY2" fmla="*/ 201385 h 2443843"/>
                <a:gd name="connsiteX3" fmla="*/ 1028700 w 1175657"/>
                <a:gd name="connsiteY3" fmla="*/ 81643 h 2443843"/>
                <a:gd name="connsiteX4" fmla="*/ 859971 w 1175657"/>
                <a:gd name="connsiteY4" fmla="*/ 16328 h 2443843"/>
                <a:gd name="connsiteX5" fmla="*/ 685800 w 1175657"/>
                <a:gd name="connsiteY5" fmla="*/ 0 h 2443843"/>
                <a:gd name="connsiteX6" fmla="*/ 299357 w 1175657"/>
                <a:gd name="connsiteY6" fmla="*/ 10885 h 2443843"/>
                <a:gd name="connsiteX7" fmla="*/ 174171 w 1175657"/>
                <a:gd name="connsiteY7" fmla="*/ 48985 h 2443843"/>
                <a:gd name="connsiteX8" fmla="*/ 92529 w 1175657"/>
                <a:gd name="connsiteY8" fmla="*/ 125185 h 2443843"/>
                <a:gd name="connsiteX9" fmla="*/ 21771 w 1175657"/>
                <a:gd name="connsiteY9" fmla="*/ 272143 h 2443843"/>
                <a:gd name="connsiteX10" fmla="*/ 0 w 1175657"/>
                <a:gd name="connsiteY10" fmla="*/ 457200 h 2443843"/>
                <a:gd name="connsiteX11" fmla="*/ 0 w 1175657"/>
                <a:gd name="connsiteY11" fmla="*/ 2443843 h 2443843"/>
                <a:gd name="connsiteX0" fmla="*/ 1175657 w 1175657"/>
                <a:gd name="connsiteY0" fmla="*/ 556569 h 2443843"/>
                <a:gd name="connsiteX1" fmla="*/ 1175657 w 1175657"/>
                <a:gd name="connsiteY1" fmla="*/ 348343 h 2443843"/>
                <a:gd name="connsiteX2" fmla="*/ 1137557 w 1175657"/>
                <a:gd name="connsiteY2" fmla="*/ 201385 h 2443843"/>
                <a:gd name="connsiteX3" fmla="*/ 1028700 w 1175657"/>
                <a:gd name="connsiteY3" fmla="*/ 81643 h 2443843"/>
                <a:gd name="connsiteX4" fmla="*/ 859971 w 1175657"/>
                <a:gd name="connsiteY4" fmla="*/ 16328 h 2443843"/>
                <a:gd name="connsiteX5" fmla="*/ 685800 w 1175657"/>
                <a:gd name="connsiteY5" fmla="*/ 0 h 2443843"/>
                <a:gd name="connsiteX6" fmla="*/ 299357 w 1175657"/>
                <a:gd name="connsiteY6" fmla="*/ 10885 h 2443843"/>
                <a:gd name="connsiteX7" fmla="*/ 174171 w 1175657"/>
                <a:gd name="connsiteY7" fmla="*/ 48985 h 2443843"/>
                <a:gd name="connsiteX8" fmla="*/ 92529 w 1175657"/>
                <a:gd name="connsiteY8" fmla="*/ 125185 h 2443843"/>
                <a:gd name="connsiteX9" fmla="*/ 21771 w 1175657"/>
                <a:gd name="connsiteY9" fmla="*/ 272143 h 2443843"/>
                <a:gd name="connsiteX10" fmla="*/ 0 w 1175657"/>
                <a:gd name="connsiteY10" fmla="*/ 457200 h 2443843"/>
                <a:gd name="connsiteX11" fmla="*/ 0 w 1175657"/>
                <a:gd name="connsiteY11" fmla="*/ 2443843 h 24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5657" h="2443843">
                  <a:moveTo>
                    <a:pt x="1175657" y="556569"/>
                  </a:moveTo>
                  <a:lnTo>
                    <a:pt x="1175657" y="348343"/>
                  </a:lnTo>
                  <a:lnTo>
                    <a:pt x="1137557" y="201385"/>
                  </a:lnTo>
                  <a:lnTo>
                    <a:pt x="1028700" y="81643"/>
                  </a:lnTo>
                  <a:lnTo>
                    <a:pt x="859971" y="16328"/>
                  </a:lnTo>
                  <a:lnTo>
                    <a:pt x="685800" y="0"/>
                  </a:lnTo>
                  <a:lnTo>
                    <a:pt x="299357" y="10885"/>
                  </a:lnTo>
                  <a:lnTo>
                    <a:pt x="174171" y="48985"/>
                  </a:lnTo>
                  <a:lnTo>
                    <a:pt x="92529" y="125185"/>
                  </a:lnTo>
                  <a:lnTo>
                    <a:pt x="21771" y="272143"/>
                  </a:lnTo>
                  <a:lnTo>
                    <a:pt x="0" y="457200"/>
                  </a:lnTo>
                  <a:lnTo>
                    <a:pt x="0" y="2443843"/>
                  </a:lnTo>
                </a:path>
              </a:pathLst>
            </a:custGeom>
            <a:ln w="571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1" name="Frihåndsform 10"/>
            <p:cNvSpPr/>
            <p:nvPr/>
          </p:nvSpPr>
          <p:spPr>
            <a:xfrm>
              <a:off x="1616529" y="1328057"/>
              <a:ext cx="1703614" cy="2577405"/>
            </a:xfrm>
            <a:custGeom>
              <a:avLst/>
              <a:gdLst>
                <a:gd name="connsiteX0" fmla="*/ 1175657 w 1175657"/>
                <a:gd name="connsiteY0" fmla="*/ 484414 h 2443843"/>
                <a:gd name="connsiteX1" fmla="*/ 1175657 w 1175657"/>
                <a:gd name="connsiteY1" fmla="*/ 348343 h 2443843"/>
                <a:gd name="connsiteX2" fmla="*/ 1137557 w 1175657"/>
                <a:gd name="connsiteY2" fmla="*/ 201385 h 2443843"/>
                <a:gd name="connsiteX3" fmla="*/ 1028700 w 1175657"/>
                <a:gd name="connsiteY3" fmla="*/ 81643 h 2443843"/>
                <a:gd name="connsiteX4" fmla="*/ 859971 w 1175657"/>
                <a:gd name="connsiteY4" fmla="*/ 16328 h 2443843"/>
                <a:gd name="connsiteX5" fmla="*/ 685800 w 1175657"/>
                <a:gd name="connsiteY5" fmla="*/ 0 h 2443843"/>
                <a:gd name="connsiteX6" fmla="*/ 299357 w 1175657"/>
                <a:gd name="connsiteY6" fmla="*/ 10885 h 2443843"/>
                <a:gd name="connsiteX7" fmla="*/ 174171 w 1175657"/>
                <a:gd name="connsiteY7" fmla="*/ 48985 h 2443843"/>
                <a:gd name="connsiteX8" fmla="*/ 92529 w 1175657"/>
                <a:gd name="connsiteY8" fmla="*/ 125185 h 2443843"/>
                <a:gd name="connsiteX9" fmla="*/ 21771 w 1175657"/>
                <a:gd name="connsiteY9" fmla="*/ 272143 h 2443843"/>
                <a:gd name="connsiteX10" fmla="*/ 0 w 1175657"/>
                <a:gd name="connsiteY10" fmla="*/ 457200 h 2443843"/>
                <a:gd name="connsiteX11" fmla="*/ 0 w 1175657"/>
                <a:gd name="connsiteY11" fmla="*/ 2443843 h 2443843"/>
                <a:gd name="connsiteX0" fmla="*/ 1175657 w 1175657"/>
                <a:gd name="connsiteY0" fmla="*/ 584520 h 2443843"/>
                <a:gd name="connsiteX1" fmla="*/ 1175657 w 1175657"/>
                <a:gd name="connsiteY1" fmla="*/ 348343 h 2443843"/>
                <a:gd name="connsiteX2" fmla="*/ 1137557 w 1175657"/>
                <a:gd name="connsiteY2" fmla="*/ 201385 h 2443843"/>
                <a:gd name="connsiteX3" fmla="*/ 1028700 w 1175657"/>
                <a:gd name="connsiteY3" fmla="*/ 81643 h 2443843"/>
                <a:gd name="connsiteX4" fmla="*/ 859971 w 1175657"/>
                <a:gd name="connsiteY4" fmla="*/ 16328 h 2443843"/>
                <a:gd name="connsiteX5" fmla="*/ 685800 w 1175657"/>
                <a:gd name="connsiteY5" fmla="*/ 0 h 2443843"/>
                <a:gd name="connsiteX6" fmla="*/ 299357 w 1175657"/>
                <a:gd name="connsiteY6" fmla="*/ 10885 h 2443843"/>
                <a:gd name="connsiteX7" fmla="*/ 174171 w 1175657"/>
                <a:gd name="connsiteY7" fmla="*/ 48985 h 2443843"/>
                <a:gd name="connsiteX8" fmla="*/ 92529 w 1175657"/>
                <a:gd name="connsiteY8" fmla="*/ 125185 h 2443843"/>
                <a:gd name="connsiteX9" fmla="*/ 21771 w 1175657"/>
                <a:gd name="connsiteY9" fmla="*/ 272143 h 2443843"/>
                <a:gd name="connsiteX10" fmla="*/ 0 w 1175657"/>
                <a:gd name="connsiteY10" fmla="*/ 457200 h 2443843"/>
                <a:gd name="connsiteX11" fmla="*/ 0 w 1175657"/>
                <a:gd name="connsiteY11" fmla="*/ 2443843 h 24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5657" h="2443843">
                  <a:moveTo>
                    <a:pt x="1175657" y="584520"/>
                  </a:moveTo>
                  <a:lnTo>
                    <a:pt x="1175657" y="348343"/>
                  </a:lnTo>
                  <a:lnTo>
                    <a:pt x="1137557" y="201385"/>
                  </a:lnTo>
                  <a:lnTo>
                    <a:pt x="1028700" y="81643"/>
                  </a:lnTo>
                  <a:lnTo>
                    <a:pt x="859971" y="16328"/>
                  </a:lnTo>
                  <a:lnTo>
                    <a:pt x="685800" y="0"/>
                  </a:lnTo>
                  <a:lnTo>
                    <a:pt x="299357" y="10885"/>
                  </a:lnTo>
                  <a:lnTo>
                    <a:pt x="174171" y="48985"/>
                  </a:lnTo>
                  <a:lnTo>
                    <a:pt x="92529" y="125185"/>
                  </a:lnTo>
                  <a:lnTo>
                    <a:pt x="21771" y="272143"/>
                  </a:lnTo>
                  <a:lnTo>
                    <a:pt x="0" y="457200"/>
                  </a:lnTo>
                  <a:lnTo>
                    <a:pt x="0" y="2443843"/>
                  </a:lnTo>
                </a:path>
              </a:pathLst>
            </a:custGeom>
            <a:ln w="571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 name="Rektangel 5"/>
            <p:cNvSpPr/>
            <p:nvPr/>
          </p:nvSpPr>
          <p:spPr>
            <a:xfrm>
              <a:off x="3123847" y="1937762"/>
              <a:ext cx="329608" cy="4023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13" name="Bildeforklaring formet som et avrundet rektangel 12"/>
          <p:cNvSpPr/>
          <p:nvPr/>
        </p:nvSpPr>
        <p:spPr>
          <a:xfrm>
            <a:off x="4368800" y="965200"/>
            <a:ext cx="2982750" cy="2508250"/>
          </a:xfrm>
          <a:prstGeom prst="wedgeRoundRect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z="3600" smtClean="0"/>
              <a:t>BMP280</a:t>
            </a:r>
            <a:endParaRPr lang="nb-NO" sz="3600" dirty="0" smtClean="0"/>
          </a:p>
          <a:p>
            <a:pPr algn="ctr"/>
            <a:r>
              <a:rPr lang="nb-NO" sz="3600" dirty="0" smtClean="0"/>
              <a:t>skal ha 3,3 V</a:t>
            </a:r>
            <a:endParaRPr lang="nb-NO"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795468" y="2836766"/>
            <a:ext cx="2408353" cy="817422"/>
          </a:xfrm>
        </p:spPr>
        <p:txBody>
          <a:bodyPr>
            <a:normAutofit/>
          </a:bodyPr>
          <a:lstStyle/>
          <a:p>
            <a:r>
              <a:rPr lang="nb-NO" smtClean="0">
                <a:solidFill>
                  <a:schemeClr val="bg1"/>
                </a:solidFill>
              </a:rPr>
              <a:t>SSD1306</a:t>
            </a:r>
            <a:endParaRPr lang="nb-NO">
              <a:solidFill>
                <a:schemeClr val="bg1"/>
              </a:solidFill>
            </a:endParaRPr>
          </a:p>
        </p:txBody>
      </p:sp>
      <p:sp>
        <p:nvSpPr>
          <p:cNvPr id="3" name="Plassholder for innhold 2"/>
          <p:cNvSpPr>
            <a:spLocks noGrp="1"/>
          </p:cNvSpPr>
          <p:nvPr>
            <p:ph idx="1"/>
          </p:nvPr>
        </p:nvSpPr>
        <p:spPr>
          <a:xfrm>
            <a:off x="3269674" y="393298"/>
            <a:ext cx="5874326" cy="1136073"/>
          </a:xfrm>
        </p:spPr>
        <p:txBody>
          <a:bodyPr>
            <a:normAutofit fontScale="77500" lnSpcReduction="20000"/>
          </a:bodyPr>
          <a:lstStyle/>
          <a:p>
            <a:pPr>
              <a:buNone/>
            </a:pPr>
            <a:r>
              <a:rPr lang="nn-NO" sz="1600" smtClean="0"/>
              <a:t>#include &lt;SPI.h&gt;                        // Inkluder bibliotek for kommunikasjon på serielinjer</a:t>
            </a:r>
          </a:p>
          <a:p>
            <a:pPr>
              <a:buNone/>
            </a:pPr>
            <a:r>
              <a:rPr lang="nn-NO" sz="1600" smtClean="0"/>
              <a:t>#include &lt;Wire.h&gt;                       // Inkluder bibliotek for kommunikasjon via I2C</a:t>
            </a:r>
          </a:p>
          <a:p>
            <a:pPr>
              <a:buNone/>
            </a:pPr>
            <a:r>
              <a:rPr lang="nn-NO" sz="1600" smtClean="0"/>
              <a:t>#include &lt;Adafruit_GFX.h&gt;         // Inkluder bibliotek for å skrive til display</a:t>
            </a:r>
          </a:p>
          <a:p>
            <a:pPr>
              <a:buNone/>
            </a:pPr>
            <a:r>
              <a:rPr lang="nn-NO" sz="1600" smtClean="0"/>
              <a:t>#include &lt;Adafruit_SSD1306.h&gt; // Inkluder bibliotek for å skrive til display</a:t>
            </a:r>
            <a:br>
              <a:rPr lang="nn-NO" sz="1600" smtClean="0"/>
            </a:br>
            <a:endParaRPr lang="nn-NO" sz="1600" smtClean="0"/>
          </a:p>
          <a:p>
            <a:pPr>
              <a:buNone/>
            </a:pPr>
            <a:r>
              <a:rPr lang="nb-NO" sz="1600" smtClean="0"/>
              <a:t>Adafruit_SSD1306 display(4);   // Dekl. av "display" av typen Adafruit_SSD1306</a:t>
            </a:r>
            <a:endParaRPr lang="nb-NO" sz="1600"/>
          </a:p>
        </p:txBody>
      </p:sp>
      <p:sp>
        <p:nvSpPr>
          <p:cNvPr id="4" name="Avrundet rektangel 3"/>
          <p:cNvSpPr/>
          <p:nvPr/>
        </p:nvSpPr>
        <p:spPr>
          <a:xfrm>
            <a:off x="1198418" y="1600200"/>
            <a:ext cx="1974273" cy="11291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mtClean="0">
                <a:solidFill>
                  <a:schemeClr val="tx1"/>
                </a:solidFill>
              </a:rPr>
              <a:t>Setup()</a:t>
            </a:r>
          </a:p>
          <a:p>
            <a:pPr algn="ctr"/>
            <a:r>
              <a:rPr lang="nb-NO" smtClean="0"/>
              <a:t>Initialiser funksjoner</a:t>
            </a:r>
            <a:endParaRPr lang="nb-NO"/>
          </a:p>
        </p:txBody>
      </p:sp>
      <p:sp>
        <p:nvSpPr>
          <p:cNvPr id="5" name="Avrundet rektangel 4"/>
          <p:cNvSpPr/>
          <p:nvPr/>
        </p:nvSpPr>
        <p:spPr>
          <a:xfrm>
            <a:off x="1198418" y="2964873"/>
            <a:ext cx="1974273" cy="20781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mtClean="0"/>
              <a:t>Loop()</a:t>
            </a:r>
          </a:p>
          <a:p>
            <a:pPr algn="ctr"/>
            <a:endParaRPr lang="nb-NO" smtClean="0"/>
          </a:p>
          <a:p>
            <a:pPr algn="ctr"/>
            <a:r>
              <a:rPr lang="nb-NO" smtClean="0"/>
              <a:t>Bruk av funksjoner</a:t>
            </a:r>
            <a:endParaRPr lang="nb-NO"/>
          </a:p>
        </p:txBody>
      </p:sp>
      <p:sp>
        <p:nvSpPr>
          <p:cNvPr id="6" name="Avrundet rektangel 5"/>
          <p:cNvSpPr/>
          <p:nvPr/>
        </p:nvSpPr>
        <p:spPr>
          <a:xfrm>
            <a:off x="1198418" y="5602878"/>
            <a:ext cx="1974273" cy="112914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mtClean="0"/>
              <a:t>Definisjon av funksjoner</a:t>
            </a:r>
            <a:endParaRPr lang="nb-NO"/>
          </a:p>
        </p:txBody>
      </p:sp>
      <p:sp>
        <p:nvSpPr>
          <p:cNvPr id="7" name="Rektangel 6"/>
          <p:cNvSpPr/>
          <p:nvPr/>
        </p:nvSpPr>
        <p:spPr>
          <a:xfrm>
            <a:off x="1198418" y="464127"/>
            <a:ext cx="1974273" cy="953511"/>
          </a:xfrm>
          <a:prstGeom prst="rect">
            <a:avLst/>
          </a:prstGeom>
          <a:ln w="28575">
            <a:solidFill>
              <a:schemeClr val="tx1"/>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r>
              <a:rPr lang="nb-NO" smtClean="0">
                <a:solidFill>
                  <a:schemeClr val="tx1"/>
                </a:solidFill>
              </a:rPr>
              <a:t>Inluder biblioteker</a:t>
            </a:r>
          </a:p>
          <a:p>
            <a:pPr algn="ctr"/>
            <a:r>
              <a:rPr lang="nb-NO" smtClean="0">
                <a:solidFill>
                  <a:schemeClr val="tx1"/>
                </a:solidFill>
              </a:rPr>
              <a:t>Deklarer variabler</a:t>
            </a:r>
            <a:endParaRPr lang="nb-NO">
              <a:solidFill>
                <a:schemeClr val="tx1"/>
              </a:solidFill>
            </a:endParaRPr>
          </a:p>
        </p:txBody>
      </p:sp>
      <p:sp>
        <p:nvSpPr>
          <p:cNvPr id="8" name="Frihåndsform 7"/>
          <p:cNvSpPr/>
          <p:nvPr/>
        </p:nvSpPr>
        <p:spPr>
          <a:xfrm>
            <a:off x="2140527" y="1378527"/>
            <a:ext cx="6928" cy="207818"/>
          </a:xfrm>
          <a:custGeom>
            <a:avLst/>
            <a:gdLst>
              <a:gd name="connsiteX0" fmla="*/ 0 w 6928"/>
              <a:gd name="connsiteY0" fmla="*/ 0 h 207818"/>
              <a:gd name="connsiteX1" fmla="*/ 6928 w 6928"/>
              <a:gd name="connsiteY1" fmla="*/ 207818 h 207818"/>
              <a:gd name="connsiteX2" fmla="*/ 6928 w 6928"/>
              <a:gd name="connsiteY2" fmla="*/ 207818 h 207818"/>
            </a:gdLst>
            <a:ahLst/>
            <a:cxnLst>
              <a:cxn ang="0">
                <a:pos x="connsiteX0" y="connsiteY0"/>
              </a:cxn>
              <a:cxn ang="0">
                <a:pos x="connsiteX1" y="connsiteY1"/>
              </a:cxn>
              <a:cxn ang="0">
                <a:pos x="connsiteX2" y="connsiteY2"/>
              </a:cxn>
            </a:cxnLst>
            <a:rect l="l" t="t" r="r" b="b"/>
            <a:pathLst>
              <a:path w="6928" h="207818">
                <a:moveTo>
                  <a:pt x="0" y="0"/>
                </a:moveTo>
                <a:lnTo>
                  <a:pt x="6928" y="207818"/>
                </a:lnTo>
                <a:lnTo>
                  <a:pt x="6928" y="207818"/>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9" name="Frihåndsform 8"/>
          <p:cNvSpPr/>
          <p:nvPr/>
        </p:nvSpPr>
        <p:spPr>
          <a:xfrm>
            <a:off x="2140526" y="2736273"/>
            <a:ext cx="0" cy="214745"/>
          </a:xfrm>
          <a:custGeom>
            <a:avLst/>
            <a:gdLst>
              <a:gd name="connsiteX0" fmla="*/ 0 w 0"/>
              <a:gd name="connsiteY0" fmla="*/ 0 h 214745"/>
              <a:gd name="connsiteX1" fmla="*/ 0 w 0"/>
              <a:gd name="connsiteY1" fmla="*/ 214745 h 214745"/>
            </a:gdLst>
            <a:ahLst/>
            <a:cxnLst>
              <a:cxn ang="0">
                <a:pos x="connsiteX0" y="connsiteY0"/>
              </a:cxn>
              <a:cxn ang="0">
                <a:pos x="connsiteX1" y="connsiteY1"/>
              </a:cxn>
            </a:cxnLst>
            <a:rect l="l" t="t" r="r" b="b"/>
            <a:pathLst>
              <a:path h="214745">
                <a:moveTo>
                  <a:pt x="0" y="0"/>
                </a:moveTo>
                <a:lnTo>
                  <a:pt x="0" y="21474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1" name="Frihåndsform 10"/>
          <p:cNvSpPr/>
          <p:nvPr/>
        </p:nvSpPr>
        <p:spPr>
          <a:xfrm>
            <a:off x="1032164" y="2840182"/>
            <a:ext cx="1136072" cy="2376054"/>
          </a:xfrm>
          <a:custGeom>
            <a:avLst/>
            <a:gdLst>
              <a:gd name="connsiteX0" fmla="*/ 1136072 w 1136072"/>
              <a:gd name="connsiteY0" fmla="*/ 2230582 h 2376054"/>
              <a:gd name="connsiteX1" fmla="*/ 1136072 w 1136072"/>
              <a:gd name="connsiteY1" fmla="*/ 2376054 h 2376054"/>
              <a:gd name="connsiteX2" fmla="*/ 6927 w 1136072"/>
              <a:gd name="connsiteY2" fmla="*/ 2362200 h 2376054"/>
              <a:gd name="connsiteX3" fmla="*/ 0 w 1136072"/>
              <a:gd name="connsiteY3" fmla="*/ 6927 h 2376054"/>
              <a:gd name="connsiteX4" fmla="*/ 1101436 w 1136072"/>
              <a:gd name="connsiteY4" fmla="*/ 0 h 237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072" h="2376054">
                <a:moveTo>
                  <a:pt x="1136072" y="2230582"/>
                </a:moveTo>
                <a:lnTo>
                  <a:pt x="1136072" y="2376054"/>
                </a:lnTo>
                <a:lnTo>
                  <a:pt x="6927" y="2362200"/>
                </a:lnTo>
                <a:lnTo>
                  <a:pt x="0" y="6927"/>
                </a:lnTo>
                <a:lnTo>
                  <a:pt x="1101436" y="0"/>
                </a:ln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2" name="Plassholder for innhold 2"/>
          <p:cNvSpPr txBox="1">
            <a:spLocks/>
          </p:cNvSpPr>
          <p:nvPr/>
        </p:nvSpPr>
        <p:spPr>
          <a:xfrm>
            <a:off x="3269674" y="1863426"/>
            <a:ext cx="5874326" cy="1087591"/>
          </a:xfrm>
          <a:prstGeom prst="rect">
            <a:avLst/>
          </a:prstGeom>
        </p:spPr>
        <p:txBody>
          <a:bodyPr vert="horz" lIns="91440" tIns="45720" rIns="91440" bIns="45720" rtlCol="0">
            <a:normAutofit/>
          </a:bodyPr>
          <a:lstStyle/>
          <a:p>
            <a:pPr marL="0" lvl="1"/>
            <a:r>
              <a:rPr lang="nb-NO" sz="1500" smtClean="0">
                <a:latin typeface="Arial" pitchFamily="34" charset="0"/>
                <a:cs typeface="Arial" pitchFamily="34" charset="0"/>
              </a:rPr>
              <a:t>display.begin(SSD1306_SWITCHCAPVCC,0x3C); </a:t>
            </a:r>
            <a:br>
              <a:rPr lang="nb-NO" sz="1500" smtClean="0">
                <a:latin typeface="Arial" pitchFamily="34" charset="0"/>
                <a:cs typeface="Arial" pitchFamily="34" charset="0"/>
              </a:rPr>
            </a:br>
            <a:r>
              <a:rPr lang="nb-NO" sz="1500" smtClean="0">
                <a:latin typeface="Arial" pitchFamily="34" charset="0"/>
                <a:cs typeface="Arial" pitchFamily="34" charset="0"/>
              </a:rPr>
              <a:t>                                           // Initialiser display med adresse 0x3C</a:t>
            </a:r>
            <a:br>
              <a:rPr lang="nb-NO" sz="1500" smtClean="0">
                <a:latin typeface="Arial" pitchFamily="34" charset="0"/>
                <a:cs typeface="Arial" pitchFamily="34" charset="0"/>
              </a:rPr>
            </a:br>
            <a:r>
              <a:rPr lang="nb-NO" sz="1500" smtClean="0">
                <a:latin typeface="Arial" pitchFamily="34" charset="0"/>
                <a:cs typeface="Arial" pitchFamily="34" charset="0"/>
              </a:rPr>
              <a:t> Wire.begin();                     // Initialisering av I2C-bussen</a:t>
            </a:r>
          </a:p>
          <a:p>
            <a:pPr marL="0" lvl="1"/>
            <a:r>
              <a:rPr lang="nb-NO" sz="1600" smtClean="0">
                <a:latin typeface="Arial" pitchFamily="34" charset="0"/>
                <a:cs typeface="Arial" pitchFamily="34" charset="0"/>
              </a:rPr>
              <a:t>…</a:t>
            </a:r>
          </a:p>
        </p:txBody>
      </p:sp>
      <p:sp>
        <p:nvSpPr>
          <p:cNvPr id="13" name="Plassholder for innhold 2"/>
          <p:cNvSpPr txBox="1">
            <a:spLocks/>
          </p:cNvSpPr>
          <p:nvPr/>
        </p:nvSpPr>
        <p:spPr>
          <a:xfrm>
            <a:off x="3153772" y="2951016"/>
            <a:ext cx="5990228" cy="2986143"/>
          </a:xfrm>
          <a:prstGeom prst="rect">
            <a:avLst/>
          </a:prstGeom>
        </p:spPr>
        <p:txBody>
          <a:bodyPr vert="horz" lIns="91440" tIns="45720" rIns="91440" bIns="45720" rtlCol="0">
            <a:normAutofit lnSpcReduction="10000"/>
          </a:bodyPr>
          <a:lstStyle/>
          <a:p>
            <a:pPr marL="0" lvl="1"/>
            <a:r>
              <a:rPr lang="nb-NO" sz="1600" smtClean="0">
                <a:latin typeface="Arial" pitchFamily="34" charset="0"/>
                <a:cs typeface="Arial" pitchFamily="34" charset="0"/>
              </a:rPr>
              <a:t>// Klargjør display for utskrift</a:t>
            </a:r>
          </a:p>
          <a:p>
            <a:pPr marL="0" lvl="1"/>
            <a:r>
              <a:rPr lang="nb-NO" sz="1600" smtClean="0">
                <a:latin typeface="Arial" pitchFamily="34" charset="0"/>
                <a:cs typeface="Arial" pitchFamily="34" charset="0"/>
              </a:rPr>
              <a:t>  display.clearDisplay();             // Slett informasjon på display</a:t>
            </a:r>
          </a:p>
          <a:p>
            <a:pPr marL="0" lvl="1"/>
            <a:r>
              <a:rPr lang="nb-NO" sz="1600" smtClean="0">
                <a:latin typeface="Arial" pitchFamily="34" charset="0"/>
                <a:cs typeface="Arial" pitchFamily="34" charset="0"/>
              </a:rPr>
              <a:t>  display.setTextSize(1);            // Sett størrelse på tekst</a:t>
            </a:r>
          </a:p>
          <a:p>
            <a:pPr marL="0" lvl="1"/>
            <a:r>
              <a:rPr lang="nb-NO" sz="1600" smtClean="0">
                <a:latin typeface="Arial" pitchFamily="34" charset="0"/>
                <a:cs typeface="Arial" pitchFamily="34" charset="0"/>
              </a:rPr>
              <a:t>  display.setTextColor(WHITE); // Hvit tekst på sort bakgrunn</a:t>
            </a:r>
            <a:br>
              <a:rPr lang="nb-NO" sz="1600" smtClean="0">
                <a:latin typeface="Arial" pitchFamily="34" charset="0"/>
                <a:cs typeface="Arial" pitchFamily="34" charset="0"/>
              </a:rPr>
            </a:br>
            <a:endParaRPr lang="nb-NO" sz="1600" smtClean="0">
              <a:latin typeface="Arial" pitchFamily="34" charset="0"/>
              <a:cs typeface="Arial" pitchFamily="34" charset="0"/>
            </a:endParaRPr>
          </a:p>
          <a:p>
            <a:pPr marL="0" lvl="1"/>
            <a:r>
              <a:rPr lang="nb-NO" sz="1600" smtClean="0">
                <a:latin typeface="Arial" pitchFamily="34" charset="0"/>
                <a:cs typeface="Arial" pitchFamily="34" charset="0"/>
              </a:rPr>
              <a:t>// Skriver ut trykket</a:t>
            </a:r>
          </a:p>
          <a:p>
            <a:pPr marL="0" lvl="1"/>
            <a:r>
              <a:rPr lang="nb-NO" sz="1600" smtClean="0">
                <a:latin typeface="Arial" pitchFamily="34" charset="0"/>
                <a:cs typeface="Arial" pitchFamily="34" charset="0"/>
              </a:rPr>
              <a:t>  display.setCursor(0,0);     // Plasser markør øverst til venstre</a:t>
            </a:r>
          </a:p>
          <a:p>
            <a:pPr marL="0" lvl="1"/>
            <a:r>
              <a:rPr lang="nb-NO" sz="1600" smtClean="0">
                <a:latin typeface="Arial" pitchFamily="34" charset="0"/>
                <a:cs typeface="Arial" pitchFamily="34" charset="0"/>
              </a:rPr>
              <a:t>  display.print("Trykk: ");     // Skriv ut "Tekst: ”</a:t>
            </a:r>
          </a:p>
          <a:p>
            <a:pPr marL="0" lvl="1"/>
            <a:r>
              <a:rPr lang="nb-NO" sz="1600" smtClean="0">
                <a:latin typeface="Arial" pitchFamily="34" charset="0"/>
                <a:cs typeface="Arial" pitchFamily="34" charset="0"/>
              </a:rPr>
              <a:t>  display.print(P,2);             // Skriv ut trykket</a:t>
            </a:r>
          </a:p>
          <a:p>
            <a:pPr marL="0" lvl="1"/>
            <a:r>
              <a:rPr lang="nb-NO" sz="1600" smtClean="0">
                <a:latin typeface="Arial" pitchFamily="34" charset="0"/>
                <a:cs typeface="Arial" pitchFamily="34" charset="0"/>
              </a:rPr>
              <a:t>  display.println(" mBar");   // Skriv ut V og skirft linje</a:t>
            </a:r>
            <a:br>
              <a:rPr lang="nb-NO" sz="1600" smtClean="0">
                <a:latin typeface="Arial" pitchFamily="34" charset="0"/>
                <a:cs typeface="Arial" pitchFamily="34" charset="0"/>
              </a:rPr>
            </a:br>
            <a:r>
              <a:rPr lang="nb-NO" sz="1600" smtClean="0">
                <a:latin typeface="Arial" pitchFamily="34" charset="0"/>
                <a:cs typeface="Arial" pitchFamily="34" charset="0"/>
              </a:rPr>
              <a:t/>
            </a:r>
            <a:br>
              <a:rPr lang="nb-NO" sz="1600" smtClean="0">
                <a:latin typeface="Arial" pitchFamily="34" charset="0"/>
                <a:cs typeface="Arial" pitchFamily="34" charset="0"/>
              </a:rPr>
            </a:br>
            <a:r>
              <a:rPr lang="nb-NO" sz="1600" smtClean="0">
                <a:latin typeface="Arial" pitchFamily="34" charset="0"/>
                <a:cs typeface="Arial" pitchFamily="34" charset="0"/>
              </a:rPr>
              <a:t>  display.display();             // Overfør informasjonen til displayet</a:t>
            </a:r>
          </a:p>
          <a:p>
            <a:pPr marL="0" lvl="1"/>
            <a:r>
              <a:rPr lang="nb-NO" sz="1700" smtClean="0">
                <a:latin typeface="Arial" pitchFamily="34" charset="0"/>
                <a:cs typeface="Arial" pitchFamily="34" charset="0"/>
              </a:rPr>
              <a:t> </a:t>
            </a:r>
            <a:r>
              <a:rPr lang="nb-NO" sz="1600" smtClean="0">
                <a:latin typeface="Arial" pitchFamily="34" charset="0"/>
                <a:cs typeface="Arial" pitchFamily="34" charset="0"/>
              </a:rPr>
              <a:t>…</a:t>
            </a:r>
          </a:p>
          <a:p>
            <a:pPr marL="0" lvl="1"/>
            <a:endParaRPr lang="nb-NO" sz="1600" smtClean="0">
              <a:latin typeface="Arial" pitchFamily="34" charset="0"/>
              <a:cs typeface="Arial" pitchFamily="34" charset="0"/>
            </a:endParaRPr>
          </a:p>
        </p:txBody>
      </p:sp>
      <p:sp>
        <p:nvSpPr>
          <p:cNvPr id="14" name="Plassholder for innhold 2"/>
          <p:cNvSpPr txBox="1">
            <a:spLocks/>
          </p:cNvSpPr>
          <p:nvPr/>
        </p:nvSpPr>
        <p:spPr>
          <a:xfrm>
            <a:off x="3269674" y="5937160"/>
            <a:ext cx="5874326" cy="920839"/>
          </a:xfrm>
          <a:prstGeom prst="rect">
            <a:avLst/>
          </a:prstGeom>
        </p:spPr>
        <p:txBody>
          <a:bodyPr vert="horz" lIns="91440" tIns="45720" rIns="91440" bIns="45720" rtlCol="0">
            <a:noAutofit/>
          </a:bodyPr>
          <a:lstStyle/>
          <a:p>
            <a:pPr marL="0" lvl="1"/>
            <a:endParaRPr lang="nb-NO" sz="120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fontScale="90000"/>
          </a:bodyPr>
          <a:lstStyle/>
          <a:p>
            <a:pPr algn="ctr"/>
            <a:r>
              <a:rPr lang="nn-NO" smtClean="0"/>
              <a:t>Analog avlesning, AD-konverter, digital omregning, potensiometer</a:t>
            </a:r>
            <a:endParaRPr lang="nb-NO"/>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1"/>
          <p:cNvSpPr>
            <a:spLocks noGrp="1"/>
          </p:cNvSpPr>
          <p:nvPr>
            <p:ph type="title"/>
          </p:nvPr>
        </p:nvSpPr>
        <p:spPr>
          <a:xfrm>
            <a:off x="1177925" y="539750"/>
            <a:ext cx="4057650" cy="1141413"/>
          </a:xfrm>
        </p:spPr>
        <p:txBody>
          <a:bodyPr>
            <a:normAutofit fontScale="90000"/>
          </a:bodyPr>
          <a:lstStyle/>
          <a:p>
            <a:pPr algn="ctr"/>
            <a:r>
              <a:rPr lang="nb-NO" smtClean="0"/>
              <a:t>Analog til digital</a:t>
            </a:r>
            <a:br>
              <a:rPr lang="nb-NO" smtClean="0"/>
            </a:br>
            <a:r>
              <a:rPr lang="nb-NO" smtClean="0"/>
              <a:t>omvandling</a:t>
            </a:r>
          </a:p>
        </p:txBody>
      </p:sp>
      <p:grpSp>
        <p:nvGrpSpPr>
          <p:cNvPr id="2" name="Gruppe 111"/>
          <p:cNvGrpSpPr>
            <a:grpSpLocks/>
          </p:cNvGrpSpPr>
          <p:nvPr/>
        </p:nvGrpSpPr>
        <p:grpSpPr bwMode="auto">
          <a:xfrm>
            <a:off x="1701800" y="2279650"/>
            <a:ext cx="6157913" cy="2944813"/>
            <a:chOff x="1701478" y="2280216"/>
            <a:chExt cx="6157732" cy="2944559"/>
          </a:xfrm>
        </p:grpSpPr>
        <p:cxnSp>
          <p:nvCxnSpPr>
            <p:cNvPr id="16454" name="Rett pil 5"/>
            <p:cNvCxnSpPr>
              <a:cxnSpLocks noChangeShapeType="1"/>
            </p:cNvCxnSpPr>
            <p:nvPr/>
          </p:nvCxnSpPr>
          <p:spPr bwMode="auto">
            <a:xfrm>
              <a:off x="1701478" y="2280216"/>
              <a:ext cx="19244" cy="2944559"/>
            </a:xfrm>
            <a:prstGeom prst="straightConnector1">
              <a:avLst/>
            </a:prstGeom>
            <a:noFill/>
            <a:ln w="28575" algn="ctr">
              <a:solidFill>
                <a:schemeClr val="tx1"/>
              </a:solidFill>
              <a:round/>
              <a:headEnd type="triangle" w="med" len="med"/>
              <a:tailEnd type="none" w="lg" len="lg"/>
            </a:ln>
          </p:spPr>
        </p:cxnSp>
        <p:cxnSp>
          <p:nvCxnSpPr>
            <p:cNvPr id="16455" name="Rett pil 6"/>
            <p:cNvCxnSpPr>
              <a:cxnSpLocks noChangeShapeType="1"/>
            </p:cNvCxnSpPr>
            <p:nvPr/>
          </p:nvCxnSpPr>
          <p:spPr bwMode="auto">
            <a:xfrm flipH="1">
              <a:off x="1723931" y="5208608"/>
              <a:ext cx="6135279" cy="3894"/>
            </a:xfrm>
            <a:prstGeom prst="straightConnector1">
              <a:avLst/>
            </a:prstGeom>
            <a:noFill/>
            <a:ln w="28575" algn="ctr">
              <a:solidFill>
                <a:schemeClr val="tx1"/>
              </a:solidFill>
              <a:round/>
              <a:headEnd type="triangle" w="med" len="med"/>
              <a:tailEnd type="none" w="lg" len="lg"/>
            </a:ln>
          </p:spPr>
        </p:cxnSp>
      </p:grpSp>
      <p:sp>
        <p:nvSpPr>
          <p:cNvPr id="10" name="Frihåndsform 9"/>
          <p:cNvSpPr>
            <a:spLocks/>
          </p:cNvSpPr>
          <p:nvPr/>
        </p:nvSpPr>
        <p:spPr bwMode="auto">
          <a:xfrm>
            <a:off x="1817688" y="3030538"/>
            <a:ext cx="5830887" cy="1982787"/>
          </a:xfrm>
          <a:custGeom>
            <a:avLst/>
            <a:gdLst>
              <a:gd name="T0" fmla="*/ 0 w 3507129"/>
              <a:gd name="T1" fmla="*/ 116039027 h 1192192"/>
              <a:gd name="T2" fmla="*/ 13482653 w 3507129"/>
              <a:gd name="T3" fmla="*/ 107026253 h 1192192"/>
              <a:gd name="T4" fmla="*/ 24718134 w 3507129"/>
              <a:gd name="T5" fmla="*/ 91253960 h 1192192"/>
              <a:gd name="T6" fmla="*/ 40447796 w 3507129"/>
              <a:gd name="T7" fmla="*/ 72101840 h 1192192"/>
              <a:gd name="T8" fmla="*/ 51683281 w 3507129"/>
              <a:gd name="T9" fmla="*/ 43937067 h 1192192"/>
              <a:gd name="T10" fmla="*/ 67412989 w 3507129"/>
              <a:gd name="T11" fmla="*/ 27038180 h 1192192"/>
              <a:gd name="T12" fmla="*/ 94378248 w 3507129"/>
              <a:gd name="T13" fmla="*/ 11265883 h 1192192"/>
              <a:gd name="T14" fmla="*/ 120219842 w 3507129"/>
              <a:gd name="T15" fmla="*/ 14645727 h 1192192"/>
              <a:gd name="T16" fmla="*/ 148308581 w 3507129"/>
              <a:gd name="T17" fmla="*/ 18025513 h 1192192"/>
              <a:gd name="T18" fmla="*/ 160667651 w 3507129"/>
              <a:gd name="T19" fmla="*/ 11265883 h 1192192"/>
              <a:gd name="T20" fmla="*/ 187632751 w 3507129"/>
              <a:gd name="T21" fmla="*/ 0 h 1192192"/>
              <a:gd name="T22" fmla="*/ 213474318 w 3507129"/>
              <a:gd name="T23" fmla="*/ 1126534 h 1192192"/>
              <a:gd name="T24" fmla="*/ 237069193 w 3507129"/>
              <a:gd name="T25" fmla="*/ 13519123 h 1192192"/>
              <a:gd name="T26" fmla="*/ 249427944 w 3507129"/>
              <a:gd name="T27" fmla="*/ 34924347 h 1192192"/>
              <a:gd name="T28" fmla="*/ 261786696 w 3507129"/>
              <a:gd name="T29" fmla="*/ 61962520 h 1192192"/>
              <a:gd name="T30" fmla="*/ 279763854 w 3507129"/>
              <a:gd name="T31" fmla="*/ 76608240 h 1192192"/>
              <a:gd name="T32" fmla="*/ 305605422 w 3507129"/>
              <a:gd name="T33" fmla="*/ 79988013 h 1192192"/>
              <a:gd name="T34" fmla="*/ 325829433 w 3507129"/>
              <a:gd name="T35" fmla="*/ 69848693 h 1192192"/>
              <a:gd name="T36" fmla="*/ 340435249 w 3507129"/>
              <a:gd name="T37" fmla="*/ 49570040 h 1192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07129"/>
              <a:gd name="T58" fmla="*/ 0 h 1192192"/>
              <a:gd name="T59" fmla="*/ 3507129 w 3507129"/>
              <a:gd name="T60" fmla="*/ 1192192 h 1192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07129" h="1192192">
                <a:moveTo>
                  <a:pt x="0" y="1192192"/>
                </a:moveTo>
                <a:lnTo>
                  <a:pt x="138896" y="1099595"/>
                </a:lnTo>
                <a:lnTo>
                  <a:pt x="254643" y="937549"/>
                </a:lnTo>
                <a:lnTo>
                  <a:pt x="416688" y="740779"/>
                </a:lnTo>
                <a:lnTo>
                  <a:pt x="532435" y="451412"/>
                </a:lnTo>
                <a:lnTo>
                  <a:pt x="694481" y="277792"/>
                </a:lnTo>
                <a:lnTo>
                  <a:pt x="972273" y="115746"/>
                </a:lnTo>
                <a:lnTo>
                  <a:pt x="1238491" y="150471"/>
                </a:lnTo>
                <a:lnTo>
                  <a:pt x="1527858" y="185195"/>
                </a:lnTo>
                <a:lnTo>
                  <a:pt x="1655179" y="115746"/>
                </a:lnTo>
                <a:lnTo>
                  <a:pt x="1932972" y="0"/>
                </a:lnTo>
                <a:lnTo>
                  <a:pt x="2199190" y="11574"/>
                </a:lnTo>
                <a:lnTo>
                  <a:pt x="2442258" y="138896"/>
                </a:lnTo>
                <a:lnTo>
                  <a:pt x="2569579" y="358815"/>
                </a:lnTo>
                <a:lnTo>
                  <a:pt x="2696901" y="636607"/>
                </a:lnTo>
                <a:lnTo>
                  <a:pt x="2882096" y="787078"/>
                </a:lnTo>
                <a:lnTo>
                  <a:pt x="3148314" y="821802"/>
                </a:lnTo>
                <a:lnTo>
                  <a:pt x="3356658" y="717630"/>
                </a:lnTo>
                <a:lnTo>
                  <a:pt x="3507129" y="509286"/>
                </a:lnTo>
              </a:path>
            </a:pathLst>
          </a:custGeom>
          <a:noFill/>
          <a:ln w="9525" cap="flat" cmpd="sng" algn="ctr">
            <a:solidFill>
              <a:srgbClr val="0000FF"/>
            </a:solidFill>
            <a:prstDash val="solid"/>
            <a:round/>
            <a:headEnd type="none" w="med" len="med"/>
            <a:tailEnd type="none" w="med" len="med"/>
          </a:ln>
        </p:spPr>
        <p:txBody>
          <a:bodyPr/>
          <a:lstStyle/>
          <a:p>
            <a:endParaRPr lang="nb-NO"/>
          </a:p>
        </p:txBody>
      </p:sp>
      <p:grpSp>
        <p:nvGrpSpPr>
          <p:cNvPr id="3" name="Gruppe 42"/>
          <p:cNvGrpSpPr>
            <a:grpSpLocks/>
          </p:cNvGrpSpPr>
          <p:nvPr/>
        </p:nvGrpSpPr>
        <p:grpSpPr bwMode="auto">
          <a:xfrm>
            <a:off x="1704975" y="2800350"/>
            <a:ext cx="5846763" cy="2235200"/>
            <a:chOff x="2027498" y="3055716"/>
            <a:chExt cx="3516775" cy="1344593"/>
          </a:xfrm>
        </p:grpSpPr>
        <p:cxnSp>
          <p:nvCxnSpPr>
            <p:cNvPr id="16441" name="Rett pil 8"/>
            <p:cNvCxnSpPr>
              <a:cxnSpLocks noChangeShapeType="1"/>
            </p:cNvCxnSpPr>
            <p:nvPr/>
          </p:nvCxnSpPr>
          <p:spPr bwMode="auto">
            <a:xfrm flipH="1">
              <a:off x="2027498" y="3055716"/>
              <a:ext cx="3516775" cy="1929"/>
            </a:xfrm>
            <a:prstGeom prst="straightConnector1">
              <a:avLst/>
            </a:prstGeom>
            <a:noFill/>
            <a:ln w="12700" algn="ctr">
              <a:solidFill>
                <a:srgbClr val="FA062F"/>
              </a:solidFill>
              <a:prstDash val="dash"/>
              <a:round/>
              <a:headEnd/>
              <a:tailEnd/>
            </a:ln>
          </p:spPr>
        </p:cxnSp>
        <p:cxnSp>
          <p:nvCxnSpPr>
            <p:cNvPr id="16442" name="Rett pil 30"/>
            <p:cNvCxnSpPr>
              <a:cxnSpLocks noChangeShapeType="1"/>
            </p:cNvCxnSpPr>
            <p:nvPr/>
          </p:nvCxnSpPr>
          <p:spPr bwMode="auto">
            <a:xfrm flipH="1">
              <a:off x="2027498" y="3167605"/>
              <a:ext cx="3516775" cy="1929"/>
            </a:xfrm>
            <a:prstGeom prst="straightConnector1">
              <a:avLst/>
            </a:prstGeom>
            <a:noFill/>
            <a:ln w="12700" algn="ctr">
              <a:solidFill>
                <a:srgbClr val="FA062F"/>
              </a:solidFill>
              <a:prstDash val="dash"/>
              <a:round/>
              <a:headEnd/>
              <a:tailEnd/>
            </a:ln>
          </p:spPr>
        </p:cxnSp>
        <p:cxnSp>
          <p:nvCxnSpPr>
            <p:cNvPr id="16443" name="Rett pil 31"/>
            <p:cNvCxnSpPr>
              <a:cxnSpLocks noChangeShapeType="1"/>
            </p:cNvCxnSpPr>
            <p:nvPr/>
          </p:nvCxnSpPr>
          <p:spPr bwMode="auto">
            <a:xfrm flipH="1">
              <a:off x="2027498" y="3279494"/>
              <a:ext cx="3516775" cy="1929"/>
            </a:xfrm>
            <a:prstGeom prst="straightConnector1">
              <a:avLst/>
            </a:prstGeom>
            <a:noFill/>
            <a:ln w="12700" algn="ctr">
              <a:solidFill>
                <a:srgbClr val="FA062F"/>
              </a:solidFill>
              <a:prstDash val="dash"/>
              <a:round/>
              <a:headEnd/>
              <a:tailEnd/>
            </a:ln>
          </p:spPr>
        </p:cxnSp>
        <p:cxnSp>
          <p:nvCxnSpPr>
            <p:cNvPr id="16444" name="Rett pil 32"/>
            <p:cNvCxnSpPr>
              <a:cxnSpLocks noChangeShapeType="1"/>
            </p:cNvCxnSpPr>
            <p:nvPr/>
          </p:nvCxnSpPr>
          <p:spPr bwMode="auto">
            <a:xfrm flipH="1">
              <a:off x="2027498" y="3391383"/>
              <a:ext cx="3516775" cy="1929"/>
            </a:xfrm>
            <a:prstGeom prst="straightConnector1">
              <a:avLst/>
            </a:prstGeom>
            <a:noFill/>
            <a:ln w="12700" algn="ctr">
              <a:solidFill>
                <a:srgbClr val="FA062F"/>
              </a:solidFill>
              <a:prstDash val="dash"/>
              <a:round/>
              <a:headEnd/>
              <a:tailEnd/>
            </a:ln>
          </p:spPr>
        </p:cxnSp>
        <p:cxnSp>
          <p:nvCxnSpPr>
            <p:cNvPr id="16445" name="Rett pil 33"/>
            <p:cNvCxnSpPr>
              <a:cxnSpLocks noChangeShapeType="1"/>
            </p:cNvCxnSpPr>
            <p:nvPr/>
          </p:nvCxnSpPr>
          <p:spPr bwMode="auto">
            <a:xfrm flipH="1">
              <a:off x="2027498" y="3503272"/>
              <a:ext cx="3516775" cy="1929"/>
            </a:xfrm>
            <a:prstGeom prst="straightConnector1">
              <a:avLst/>
            </a:prstGeom>
            <a:noFill/>
            <a:ln w="12700" algn="ctr">
              <a:solidFill>
                <a:srgbClr val="FA062F"/>
              </a:solidFill>
              <a:prstDash val="dash"/>
              <a:round/>
              <a:headEnd/>
              <a:tailEnd/>
            </a:ln>
          </p:spPr>
        </p:cxnSp>
        <p:cxnSp>
          <p:nvCxnSpPr>
            <p:cNvPr id="16446" name="Rett pil 34"/>
            <p:cNvCxnSpPr>
              <a:cxnSpLocks noChangeShapeType="1"/>
            </p:cNvCxnSpPr>
            <p:nvPr/>
          </p:nvCxnSpPr>
          <p:spPr bwMode="auto">
            <a:xfrm flipH="1">
              <a:off x="2027498" y="3615161"/>
              <a:ext cx="3516775" cy="1929"/>
            </a:xfrm>
            <a:prstGeom prst="straightConnector1">
              <a:avLst/>
            </a:prstGeom>
            <a:noFill/>
            <a:ln w="12700" algn="ctr">
              <a:solidFill>
                <a:srgbClr val="FA062F"/>
              </a:solidFill>
              <a:prstDash val="dash"/>
              <a:round/>
              <a:headEnd/>
              <a:tailEnd/>
            </a:ln>
          </p:spPr>
        </p:cxnSp>
        <p:cxnSp>
          <p:nvCxnSpPr>
            <p:cNvPr id="16447" name="Rett pil 35"/>
            <p:cNvCxnSpPr>
              <a:cxnSpLocks noChangeShapeType="1"/>
            </p:cNvCxnSpPr>
            <p:nvPr/>
          </p:nvCxnSpPr>
          <p:spPr bwMode="auto">
            <a:xfrm flipH="1">
              <a:off x="2027498" y="3727050"/>
              <a:ext cx="3516775" cy="1929"/>
            </a:xfrm>
            <a:prstGeom prst="straightConnector1">
              <a:avLst/>
            </a:prstGeom>
            <a:noFill/>
            <a:ln w="12700" algn="ctr">
              <a:solidFill>
                <a:srgbClr val="FA062F"/>
              </a:solidFill>
              <a:prstDash val="dash"/>
              <a:round/>
              <a:headEnd/>
              <a:tailEnd/>
            </a:ln>
          </p:spPr>
        </p:cxnSp>
        <p:cxnSp>
          <p:nvCxnSpPr>
            <p:cNvPr id="16448" name="Rett pil 36"/>
            <p:cNvCxnSpPr>
              <a:cxnSpLocks noChangeShapeType="1"/>
            </p:cNvCxnSpPr>
            <p:nvPr/>
          </p:nvCxnSpPr>
          <p:spPr bwMode="auto">
            <a:xfrm flipH="1">
              <a:off x="2027498" y="3838939"/>
              <a:ext cx="3516775" cy="1929"/>
            </a:xfrm>
            <a:prstGeom prst="straightConnector1">
              <a:avLst/>
            </a:prstGeom>
            <a:noFill/>
            <a:ln w="12700" algn="ctr">
              <a:solidFill>
                <a:srgbClr val="FA062F"/>
              </a:solidFill>
              <a:prstDash val="dash"/>
              <a:round/>
              <a:headEnd/>
              <a:tailEnd/>
            </a:ln>
          </p:spPr>
        </p:cxnSp>
        <p:cxnSp>
          <p:nvCxnSpPr>
            <p:cNvPr id="16449" name="Rett pil 37"/>
            <p:cNvCxnSpPr>
              <a:cxnSpLocks noChangeShapeType="1"/>
            </p:cNvCxnSpPr>
            <p:nvPr/>
          </p:nvCxnSpPr>
          <p:spPr bwMode="auto">
            <a:xfrm flipH="1">
              <a:off x="2027498" y="3950828"/>
              <a:ext cx="3516775" cy="1929"/>
            </a:xfrm>
            <a:prstGeom prst="straightConnector1">
              <a:avLst/>
            </a:prstGeom>
            <a:noFill/>
            <a:ln w="12700" algn="ctr">
              <a:solidFill>
                <a:srgbClr val="FA062F"/>
              </a:solidFill>
              <a:prstDash val="dash"/>
              <a:round/>
              <a:headEnd/>
              <a:tailEnd/>
            </a:ln>
          </p:spPr>
        </p:cxnSp>
        <p:cxnSp>
          <p:nvCxnSpPr>
            <p:cNvPr id="16450" name="Rett pil 38"/>
            <p:cNvCxnSpPr>
              <a:cxnSpLocks noChangeShapeType="1"/>
            </p:cNvCxnSpPr>
            <p:nvPr/>
          </p:nvCxnSpPr>
          <p:spPr bwMode="auto">
            <a:xfrm flipH="1">
              <a:off x="2027498" y="4062717"/>
              <a:ext cx="3516775" cy="1929"/>
            </a:xfrm>
            <a:prstGeom prst="straightConnector1">
              <a:avLst/>
            </a:prstGeom>
            <a:noFill/>
            <a:ln w="12700" algn="ctr">
              <a:solidFill>
                <a:srgbClr val="FA062F"/>
              </a:solidFill>
              <a:prstDash val="dash"/>
              <a:round/>
              <a:headEnd/>
              <a:tailEnd/>
            </a:ln>
          </p:spPr>
        </p:cxnSp>
        <p:cxnSp>
          <p:nvCxnSpPr>
            <p:cNvPr id="16451" name="Rett pil 39"/>
            <p:cNvCxnSpPr>
              <a:cxnSpLocks noChangeShapeType="1"/>
            </p:cNvCxnSpPr>
            <p:nvPr/>
          </p:nvCxnSpPr>
          <p:spPr bwMode="auto">
            <a:xfrm flipH="1">
              <a:off x="2027498" y="4174606"/>
              <a:ext cx="3516775" cy="1929"/>
            </a:xfrm>
            <a:prstGeom prst="straightConnector1">
              <a:avLst/>
            </a:prstGeom>
            <a:noFill/>
            <a:ln w="12700" algn="ctr">
              <a:solidFill>
                <a:srgbClr val="FA062F"/>
              </a:solidFill>
              <a:prstDash val="dash"/>
              <a:round/>
              <a:headEnd/>
              <a:tailEnd/>
            </a:ln>
          </p:spPr>
        </p:cxnSp>
        <p:cxnSp>
          <p:nvCxnSpPr>
            <p:cNvPr id="16452" name="Rett pil 40"/>
            <p:cNvCxnSpPr>
              <a:cxnSpLocks noChangeShapeType="1"/>
            </p:cNvCxnSpPr>
            <p:nvPr/>
          </p:nvCxnSpPr>
          <p:spPr bwMode="auto">
            <a:xfrm flipH="1">
              <a:off x="2027498" y="4286495"/>
              <a:ext cx="3516775" cy="1929"/>
            </a:xfrm>
            <a:prstGeom prst="straightConnector1">
              <a:avLst/>
            </a:prstGeom>
            <a:noFill/>
            <a:ln w="12700" algn="ctr">
              <a:solidFill>
                <a:srgbClr val="FA062F"/>
              </a:solidFill>
              <a:prstDash val="dash"/>
              <a:round/>
              <a:headEnd/>
              <a:tailEnd/>
            </a:ln>
          </p:spPr>
        </p:cxnSp>
        <p:cxnSp>
          <p:nvCxnSpPr>
            <p:cNvPr id="16453" name="Rett pil 41"/>
            <p:cNvCxnSpPr>
              <a:cxnSpLocks noChangeShapeType="1"/>
            </p:cNvCxnSpPr>
            <p:nvPr/>
          </p:nvCxnSpPr>
          <p:spPr bwMode="auto">
            <a:xfrm flipH="1">
              <a:off x="2027498" y="4398380"/>
              <a:ext cx="3516775" cy="1929"/>
            </a:xfrm>
            <a:prstGeom prst="straightConnector1">
              <a:avLst/>
            </a:prstGeom>
            <a:noFill/>
            <a:ln w="12700" algn="ctr">
              <a:solidFill>
                <a:srgbClr val="FA062F"/>
              </a:solidFill>
              <a:prstDash val="dash"/>
              <a:round/>
              <a:headEnd/>
              <a:tailEnd/>
            </a:ln>
          </p:spPr>
        </p:cxnSp>
      </p:grpSp>
      <p:grpSp>
        <p:nvGrpSpPr>
          <p:cNvPr id="4" name="Gruppe 117"/>
          <p:cNvGrpSpPr>
            <a:grpSpLocks/>
          </p:cNvGrpSpPr>
          <p:nvPr/>
        </p:nvGrpSpPr>
        <p:grpSpPr bwMode="auto">
          <a:xfrm>
            <a:off x="2163763" y="3171825"/>
            <a:ext cx="4248150" cy="2036763"/>
            <a:chOff x="2163369" y="3171463"/>
            <a:chExt cx="4249006" cy="2037149"/>
          </a:xfrm>
        </p:grpSpPr>
        <p:cxnSp>
          <p:nvCxnSpPr>
            <p:cNvPr id="16427" name="Rett pil 11"/>
            <p:cNvCxnSpPr>
              <a:cxnSpLocks noChangeShapeType="1"/>
            </p:cNvCxnSpPr>
            <p:nvPr/>
          </p:nvCxnSpPr>
          <p:spPr bwMode="auto">
            <a:xfrm flipV="1">
              <a:off x="2163369" y="4699324"/>
              <a:ext cx="1097" cy="509288"/>
            </a:xfrm>
            <a:prstGeom prst="straightConnector1">
              <a:avLst/>
            </a:prstGeom>
            <a:noFill/>
            <a:ln w="9525" algn="ctr">
              <a:solidFill>
                <a:schemeClr val="tx1"/>
              </a:solidFill>
              <a:round/>
              <a:headEnd/>
              <a:tailEnd type="arrow" w="med" len="med"/>
            </a:ln>
          </p:spPr>
        </p:cxnSp>
        <p:cxnSp>
          <p:nvCxnSpPr>
            <p:cNvPr id="16428" name="Rett pil 16"/>
            <p:cNvCxnSpPr>
              <a:cxnSpLocks noChangeShapeType="1"/>
            </p:cNvCxnSpPr>
            <p:nvPr/>
          </p:nvCxnSpPr>
          <p:spPr bwMode="auto">
            <a:xfrm flipV="1">
              <a:off x="2472963" y="4490980"/>
              <a:ext cx="10285" cy="717632"/>
            </a:xfrm>
            <a:prstGeom prst="straightConnector1">
              <a:avLst/>
            </a:prstGeom>
            <a:noFill/>
            <a:ln w="9525" algn="ctr">
              <a:solidFill>
                <a:schemeClr val="tx1"/>
              </a:solidFill>
              <a:round/>
              <a:headEnd/>
              <a:tailEnd type="arrow" w="med" len="med"/>
            </a:ln>
          </p:spPr>
        </p:cxnSp>
        <p:cxnSp>
          <p:nvCxnSpPr>
            <p:cNvPr id="16429" name="Rett pil 18"/>
            <p:cNvCxnSpPr>
              <a:cxnSpLocks noChangeShapeType="1"/>
            </p:cNvCxnSpPr>
            <p:nvPr/>
          </p:nvCxnSpPr>
          <p:spPr bwMode="auto">
            <a:xfrm flipH="1" flipV="1">
              <a:off x="2791745" y="3750200"/>
              <a:ext cx="12044" cy="1458412"/>
            </a:xfrm>
            <a:prstGeom prst="straightConnector1">
              <a:avLst/>
            </a:prstGeom>
            <a:noFill/>
            <a:ln w="9525" algn="ctr">
              <a:solidFill>
                <a:schemeClr val="tx1"/>
              </a:solidFill>
              <a:round/>
              <a:headEnd/>
              <a:tailEnd type="arrow" w="med" len="med"/>
            </a:ln>
          </p:spPr>
        </p:cxnSp>
        <p:cxnSp>
          <p:nvCxnSpPr>
            <p:cNvPr id="16430" name="Rett pil 20"/>
            <p:cNvCxnSpPr>
              <a:cxnSpLocks noChangeShapeType="1"/>
            </p:cNvCxnSpPr>
            <p:nvPr/>
          </p:nvCxnSpPr>
          <p:spPr bwMode="auto">
            <a:xfrm flipH="1" flipV="1">
              <a:off x="3112286" y="3379810"/>
              <a:ext cx="3416" cy="1828802"/>
            </a:xfrm>
            <a:prstGeom prst="straightConnector1">
              <a:avLst/>
            </a:prstGeom>
            <a:noFill/>
            <a:ln w="9525" algn="ctr">
              <a:solidFill>
                <a:schemeClr val="tx1"/>
              </a:solidFill>
              <a:round/>
              <a:headEnd/>
              <a:tailEnd type="arrow" w="med" len="med"/>
            </a:ln>
          </p:spPr>
        </p:cxnSp>
        <p:cxnSp>
          <p:nvCxnSpPr>
            <p:cNvPr id="16431" name="Rett pil 22"/>
            <p:cNvCxnSpPr>
              <a:cxnSpLocks noChangeShapeType="1"/>
            </p:cNvCxnSpPr>
            <p:nvPr/>
          </p:nvCxnSpPr>
          <p:spPr bwMode="auto">
            <a:xfrm flipH="1" flipV="1">
              <a:off x="3424199" y="3357830"/>
              <a:ext cx="3210" cy="1850782"/>
            </a:xfrm>
            <a:prstGeom prst="straightConnector1">
              <a:avLst/>
            </a:prstGeom>
            <a:noFill/>
            <a:ln w="9525" algn="ctr">
              <a:solidFill>
                <a:schemeClr val="tx1"/>
              </a:solidFill>
              <a:round/>
              <a:headEnd/>
              <a:tailEnd type="arrow" w="med" len="med"/>
            </a:ln>
          </p:spPr>
        </p:cxnSp>
        <p:cxnSp>
          <p:nvCxnSpPr>
            <p:cNvPr id="16432" name="Rett pil 23"/>
            <p:cNvCxnSpPr>
              <a:cxnSpLocks noChangeShapeType="1"/>
            </p:cNvCxnSpPr>
            <p:nvPr/>
          </p:nvCxnSpPr>
          <p:spPr bwMode="auto">
            <a:xfrm flipV="1">
              <a:off x="3735906" y="3379810"/>
              <a:ext cx="21516" cy="1828802"/>
            </a:xfrm>
            <a:prstGeom prst="straightConnector1">
              <a:avLst/>
            </a:prstGeom>
            <a:noFill/>
            <a:ln w="9525" algn="ctr">
              <a:solidFill>
                <a:schemeClr val="tx1"/>
              </a:solidFill>
              <a:round/>
              <a:headEnd/>
              <a:tailEnd type="arrow" w="med" len="med"/>
            </a:ln>
          </p:spPr>
        </p:cxnSp>
        <p:cxnSp>
          <p:nvCxnSpPr>
            <p:cNvPr id="16433" name="Rett pil 52"/>
            <p:cNvCxnSpPr>
              <a:cxnSpLocks noChangeShapeType="1"/>
            </p:cNvCxnSpPr>
            <p:nvPr/>
          </p:nvCxnSpPr>
          <p:spPr bwMode="auto">
            <a:xfrm flipV="1">
              <a:off x="4065919" y="3379810"/>
              <a:ext cx="21516" cy="1828802"/>
            </a:xfrm>
            <a:prstGeom prst="straightConnector1">
              <a:avLst/>
            </a:prstGeom>
            <a:noFill/>
            <a:ln w="9525" algn="ctr">
              <a:solidFill>
                <a:schemeClr val="tx1"/>
              </a:solidFill>
              <a:round/>
              <a:headEnd/>
              <a:tailEnd type="arrow" w="med" len="med"/>
            </a:ln>
          </p:spPr>
        </p:cxnSp>
        <p:cxnSp>
          <p:nvCxnSpPr>
            <p:cNvPr id="16434" name="Rett pil 53"/>
            <p:cNvCxnSpPr>
              <a:cxnSpLocks noChangeShapeType="1"/>
            </p:cNvCxnSpPr>
            <p:nvPr/>
          </p:nvCxnSpPr>
          <p:spPr bwMode="auto">
            <a:xfrm flipV="1">
              <a:off x="4395932" y="3379810"/>
              <a:ext cx="21516" cy="1828802"/>
            </a:xfrm>
            <a:prstGeom prst="straightConnector1">
              <a:avLst/>
            </a:prstGeom>
            <a:noFill/>
            <a:ln w="9525" algn="ctr">
              <a:solidFill>
                <a:schemeClr val="tx1"/>
              </a:solidFill>
              <a:round/>
              <a:headEnd/>
              <a:tailEnd type="arrow" w="med" len="med"/>
            </a:ln>
          </p:spPr>
        </p:cxnSp>
        <p:cxnSp>
          <p:nvCxnSpPr>
            <p:cNvPr id="16435" name="Rett pil 54"/>
            <p:cNvCxnSpPr>
              <a:cxnSpLocks noChangeShapeType="1"/>
            </p:cNvCxnSpPr>
            <p:nvPr/>
          </p:nvCxnSpPr>
          <p:spPr bwMode="auto">
            <a:xfrm flipV="1">
              <a:off x="4725945" y="3194616"/>
              <a:ext cx="33092" cy="2013996"/>
            </a:xfrm>
            <a:prstGeom prst="straightConnector1">
              <a:avLst/>
            </a:prstGeom>
            <a:noFill/>
            <a:ln w="9525" algn="ctr">
              <a:solidFill>
                <a:schemeClr val="tx1"/>
              </a:solidFill>
              <a:round/>
              <a:headEnd/>
              <a:tailEnd type="arrow" w="med" len="med"/>
            </a:ln>
          </p:spPr>
        </p:cxnSp>
        <p:cxnSp>
          <p:nvCxnSpPr>
            <p:cNvPr id="16436" name="Rett pil 56"/>
            <p:cNvCxnSpPr>
              <a:cxnSpLocks noChangeShapeType="1"/>
            </p:cNvCxnSpPr>
            <p:nvPr/>
          </p:nvCxnSpPr>
          <p:spPr bwMode="auto">
            <a:xfrm flipV="1">
              <a:off x="5067534" y="3171463"/>
              <a:ext cx="25327" cy="2037149"/>
            </a:xfrm>
            <a:prstGeom prst="straightConnector1">
              <a:avLst/>
            </a:prstGeom>
            <a:noFill/>
            <a:ln w="9525" algn="ctr">
              <a:solidFill>
                <a:schemeClr val="tx1"/>
              </a:solidFill>
              <a:round/>
              <a:headEnd/>
              <a:tailEnd type="arrow" w="med" len="med"/>
            </a:ln>
          </p:spPr>
        </p:cxnSp>
        <p:cxnSp>
          <p:nvCxnSpPr>
            <p:cNvPr id="16437" name="Rett pil 57"/>
            <p:cNvCxnSpPr>
              <a:cxnSpLocks noChangeShapeType="1"/>
            </p:cNvCxnSpPr>
            <p:nvPr/>
          </p:nvCxnSpPr>
          <p:spPr bwMode="auto">
            <a:xfrm flipV="1">
              <a:off x="5409123" y="3194616"/>
              <a:ext cx="33092" cy="2013996"/>
            </a:xfrm>
            <a:prstGeom prst="straightConnector1">
              <a:avLst/>
            </a:prstGeom>
            <a:noFill/>
            <a:ln w="9525" algn="ctr">
              <a:solidFill>
                <a:schemeClr val="tx1"/>
              </a:solidFill>
              <a:round/>
              <a:headEnd/>
              <a:tailEnd type="arrow" w="med" len="med"/>
            </a:ln>
          </p:spPr>
        </p:cxnSp>
        <p:cxnSp>
          <p:nvCxnSpPr>
            <p:cNvPr id="16438" name="Rett pil 58"/>
            <p:cNvCxnSpPr>
              <a:cxnSpLocks noChangeShapeType="1"/>
            </p:cNvCxnSpPr>
            <p:nvPr/>
          </p:nvCxnSpPr>
          <p:spPr bwMode="auto">
            <a:xfrm flipV="1">
              <a:off x="5750712" y="3368233"/>
              <a:ext cx="25055" cy="1840379"/>
            </a:xfrm>
            <a:prstGeom prst="straightConnector1">
              <a:avLst/>
            </a:prstGeom>
            <a:noFill/>
            <a:ln w="9525" algn="ctr">
              <a:solidFill>
                <a:schemeClr val="tx1"/>
              </a:solidFill>
              <a:round/>
              <a:headEnd/>
              <a:tailEnd type="arrow" w="med" len="med"/>
            </a:ln>
          </p:spPr>
        </p:cxnSp>
        <p:cxnSp>
          <p:nvCxnSpPr>
            <p:cNvPr id="16439" name="Rett pil 60"/>
            <p:cNvCxnSpPr>
              <a:cxnSpLocks noChangeShapeType="1"/>
            </p:cNvCxnSpPr>
            <p:nvPr/>
          </p:nvCxnSpPr>
          <p:spPr bwMode="auto">
            <a:xfrm flipH="1" flipV="1">
              <a:off x="6092301" y="3750198"/>
              <a:ext cx="1632" cy="1458414"/>
            </a:xfrm>
            <a:prstGeom prst="straightConnector1">
              <a:avLst/>
            </a:prstGeom>
            <a:noFill/>
            <a:ln w="9525" algn="ctr">
              <a:solidFill>
                <a:schemeClr val="tx1"/>
              </a:solidFill>
              <a:round/>
              <a:headEnd/>
              <a:tailEnd type="arrow" w="med" len="med"/>
            </a:ln>
          </p:spPr>
        </p:cxnSp>
        <p:cxnSp>
          <p:nvCxnSpPr>
            <p:cNvPr id="16440" name="Rett pil 62"/>
            <p:cNvCxnSpPr>
              <a:cxnSpLocks noChangeShapeType="1"/>
            </p:cNvCxnSpPr>
            <p:nvPr/>
          </p:nvCxnSpPr>
          <p:spPr bwMode="auto">
            <a:xfrm flipV="1">
              <a:off x="6402433" y="4294208"/>
              <a:ext cx="9942" cy="914404"/>
            </a:xfrm>
            <a:prstGeom prst="straightConnector1">
              <a:avLst/>
            </a:prstGeom>
            <a:noFill/>
            <a:ln w="9525" algn="ctr">
              <a:solidFill>
                <a:schemeClr val="tx1"/>
              </a:solidFill>
              <a:round/>
              <a:headEnd/>
              <a:tailEnd type="arrow" w="med" len="med"/>
            </a:ln>
          </p:spPr>
        </p:cxnSp>
      </p:grpSp>
      <p:sp>
        <p:nvSpPr>
          <p:cNvPr id="117" name="TekstSylinder 116"/>
          <p:cNvSpPr txBox="1">
            <a:spLocks noChangeArrowheads="1"/>
          </p:cNvSpPr>
          <p:nvPr/>
        </p:nvSpPr>
        <p:spPr bwMode="auto">
          <a:xfrm>
            <a:off x="7662863" y="2593975"/>
            <a:ext cx="1404552" cy="338554"/>
          </a:xfrm>
          <a:prstGeom prst="rect">
            <a:avLst/>
          </a:prstGeom>
          <a:noFill/>
          <a:ln w="9525">
            <a:noFill/>
            <a:miter lim="800000"/>
            <a:headEnd/>
            <a:tailEnd/>
          </a:ln>
        </p:spPr>
        <p:txBody>
          <a:bodyPr wrap="none">
            <a:spAutoFit/>
          </a:bodyPr>
          <a:lstStyle/>
          <a:p>
            <a:r>
              <a:rPr lang="nb-NO" sz="1600" smtClean="0">
                <a:solidFill>
                  <a:schemeClr val="tx1"/>
                </a:solidFill>
              </a:rPr>
              <a:t>4,995 </a:t>
            </a:r>
            <a:r>
              <a:rPr lang="nb-NO" sz="1600">
                <a:solidFill>
                  <a:schemeClr val="tx1"/>
                </a:solidFill>
              </a:rPr>
              <a:t>V (1023)</a:t>
            </a:r>
          </a:p>
        </p:txBody>
      </p:sp>
      <p:sp>
        <p:nvSpPr>
          <p:cNvPr id="119" name="TekstSylinder 118"/>
          <p:cNvSpPr txBox="1">
            <a:spLocks noChangeArrowheads="1"/>
          </p:cNvSpPr>
          <p:nvPr/>
        </p:nvSpPr>
        <p:spPr bwMode="auto">
          <a:xfrm>
            <a:off x="7720013" y="3600450"/>
            <a:ext cx="982662" cy="630238"/>
          </a:xfrm>
          <a:prstGeom prst="rect">
            <a:avLst/>
          </a:prstGeom>
          <a:noFill/>
          <a:ln w="9525">
            <a:noFill/>
            <a:miter lim="800000"/>
            <a:headEnd/>
            <a:tailEnd/>
          </a:ln>
        </p:spPr>
        <p:txBody>
          <a:bodyPr wrap="none">
            <a:spAutoFit/>
          </a:bodyPr>
          <a:lstStyle/>
          <a:p>
            <a:r>
              <a:rPr lang="nb-NO">
                <a:solidFill>
                  <a:schemeClr val="tx1"/>
                </a:solidFill>
              </a:rPr>
              <a:t>1024</a:t>
            </a:r>
            <a:br>
              <a:rPr lang="nb-NO">
                <a:solidFill>
                  <a:schemeClr val="tx1"/>
                </a:solidFill>
              </a:rPr>
            </a:br>
            <a:r>
              <a:rPr lang="nb-NO" sz="1100">
                <a:solidFill>
                  <a:schemeClr val="tx1"/>
                </a:solidFill>
              </a:rPr>
              <a:t>discrete levels</a:t>
            </a:r>
          </a:p>
        </p:txBody>
      </p:sp>
      <p:sp>
        <p:nvSpPr>
          <p:cNvPr id="120" name="TekstSylinder 119"/>
          <p:cNvSpPr txBox="1">
            <a:spLocks noChangeArrowheads="1"/>
          </p:cNvSpPr>
          <p:nvPr/>
        </p:nvSpPr>
        <p:spPr bwMode="auto">
          <a:xfrm>
            <a:off x="5345113" y="5475288"/>
            <a:ext cx="647700" cy="460375"/>
          </a:xfrm>
          <a:prstGeom prst="rect">
            <a:avLst/>
          </a:prstGeom>
          <a:noFill/>
          <a:ln w="9525">
            <a:noFill/>
            <a:miter lim="800000"/>
            <a:headEnd/>
            <a:tailEnd/>
          </a:ln>
        </p:spPr>
        <p:txBody>
          <a:bodyPr wrap="none">
            <a:spAutoFit/>
          </a:bodyPr>
          <a:lstStyle/>
          <a:p>
            <a:r>
              <a:rPr lang="nb-NO">
                <a:solidFill>
                  <a:schemeClr val="tx1"/>
                </a:solidFill>
              </a:rPr>
              <a:t>S(t)</a:t>
            </a:r>
          </a:p>
        </p:txBody>
      </p:sp>
      <p:sp>
        <p:nvSpPr>
          <p:cNvPr id="121" name="TekstSylinder 120"/>
          <p:cNvSpPr txBox="1">
            <a:spLocks noChangeArrowheads="1"/>
          </p:cNvSpPr>
          <p:nvPr/>
        </p:nvSpPr>
        <p:spPr bwMode="auto">
          <a:xfrm>
            <a:off x="6132513" y="5718175"/>
            <a:ext cx="882650" cy="461963"/>
          </a:xfrm>
          <a:prstGeom prst="rect">
            <a:avLst/>
          </a:prstGeom>
          <a:noFill/>
          <a:ln w="9525">
            <a:noFill/>
            <a:miter lim="800000"/>
            <a:headEnd/>
            <a:tailEnd/>
          </a:ln>
        </p:spPr>
        <p:txBody>
          <a:bodyPr wrap="none">
            <a:spAutoFit/>
          </a:bodyPr>
          <a:lstStyle/>
          <a:p>
            <a:r>
              <a:rPr lang="nb-NO">
                <a:solidFill>
                  <a:schemeClr val="tx1"/>
                </a:solidFill>
              </a:rPr>
              <a:t>5V = </a:t>
            </a:r>
          </a:p>
        </p:txBody>
      </p:sp>
      <p:cxnSp>
        <p:nvCxnSpPr>
          <p:cNvPr id="123" name="Rett linje 122"/>
          <p:cNvCxnSpPr>
            <a:cxnSpLocks noChangeShapeType="1"/>
          </p:cNvCxnSpPr>
          <p:nvPr/>
        </p:nvCxnSpPr>
        <p:spPr bwMode="auto">
          <a:xfrm>
            <a:off x="5264150" y="5937250"/>
            <a:ext cx="822325" cy="0"/>
          </a:xfrm>
          <a:prstGeom prst="line">
            <a:avLst/>
          </a:prstGeom>
          <a:noFill/>
          <a:ln w="9525" algn="ctr">
            <a:solidFill>
              <a:schemeClr val="tx1"/>
            </a:solidFill>
            <a:round/>
            <a:headEnd/>
            <a:tailEnd/>
          </a:ln>
        </p:spPr>
      </p:cxnSp>
      <p:sp>
        <p:nvSpPr>
          <p:cNvPr id="124" name="TekstSylinder 123"/>
          <p:cNvSpPr txBox="1">
            <a:spLocks noChangeArrowheads="1"/>
          </p:cNvSpPr>
          <p:nvPr/>
        </p:nvSpPr>
        <p:spPr bwMode="auto">
          <a:xfrm>
            <a:off x="5287963" y="5891213"/>
            <a:ext cx="652743" cy="369332"/>
          </a:xfrm>
          <a:prstGeom prst="rect">
            <a:avLst/>
          </a:prstGeom>
          <a:noFill/>
          <a:ln w="9525">
            <a:noFill/>
            <a:miter lim="800000"/>
            <a:headEnd/>
            <a:tailEnd/>
          </a:ln>
        </p:spPr>
        <p:txBody>
          <a:bodyPr wrap="none">
            <a:spAutoFit/>
          </a:bodyPr>
          <a:lstStyle/>
          <a:p>
            <a:r>
              <a:rPr lang="nb-NO" smtClean="0">
                <a:solidFill>
                  <a:schemeClr val="tx1"/>
                </a:solidFill>
              </a:rPr>
              <a:t>1024</a:t>
            </a:r>
            <a:endParaRPr lang="nb-NO">
              <a:solidFill>
                <a:schemeClr val="tx1"/>
              </a:solidFill>
            </a:endParaRPr>
          </a:p>
        </p:txBody>
      </p:sp>
      <p:sp>
        <p:nvSpPr>
          <p:cNvPr id="125" name="TekstSylinder 124"/>
          <p:cNvSpPr txBox="1">
            <a:spLocks noChangeArrowheads="1"/>
          </p:cNvSpPr>
          <p:nvPr/>
        </p:nvSpPr>
        <p:spPr bwMode="auto">
          <a:xfrm>
            <a:off x="4430713" y="5718175"/>
            <a:ext cx="947737" cy="461963"/>
          </a:xfrm>
          <a:prstGeom prst="rect">
            <a:avLst/>
          </a:prstGeom>
          <a:noFill/>
          <a:ln w="9525">
            <a:noFill/>
            <a:miter lim="800000"/>
            <a:headEnd/>
            <a:tailEnd/>
          </a:ln>
        </p:spPr>
        <p:txBody>
          <a:bodyPr wrap="none">
            <a:spAutoFit/>
          </a:bodyPr>
          <a:lstStyle/>
          <a:p>
            <a:r>
              <a:rPr lang="nb-NO">
                <a:solidFill>
                  <a:schemeClr val="tx1"/>
                </a:solidFill>
              </a:rPr>
              <a:t>U(t) =</a:t>
            </a:r>
          </a:p>
        </p:txBody>
      </p:sp>
      <p:sp>
        <p:nvSpPr>
          <p:cNvPr id="126" name="TekstSylinder 125"/>
          <p:cNvSpPr txBox="1">
            <a:spLocks noChangeArrowheads="1"/>
          </p:cNvSpPr>
          <p:nvPr/>
        </p:nvSpPr>
        <p:spPr bwMode="auto">
          <a:xfrm>
            <a:off x="2847975" y="1793875"/>
            <a:ext cx="2159117" cy="584775"/>
          </a:xfrm>
          <a:prstGeom prst="rect">
            <a:avLst/>
          </a:prstGeom>
          <a:noFill/>
          <a:ln w="9525">
            <a:noFill/>
            <a:miter lim="800000"/>
            <a:headEnd/>
            <a:tailEnd/>
          </a:ln>
        </p:spPr>
        <p:txBody>
          <a:bodyPr wrap="none">
            <a:spAutoFit/>
          </a:bodyPr>
          <a:lstStyle/>
          <a:p>
            <a:r>
              <a:rPr lang="nb-NO">
                <a:solidFill>
                  <a:schemeClr val="tx1"/>
                </a:solidFill>
              </a:rPr>
              <a:t>U(t)</a:t>
            </a:r>
            <a:br>
              <a:rPr lang="nb-NO">
                <a:solidFill>
                  <a:schemeClr val="tx1"/>
                </a:solidFill>
              </a:rPr>
            </a:br>
            <a:r>
              <a:rPr lang="nb-NO" sz="1400">
                <a:solidFill>
                  <a:schemeClr val="tx1"/>
                </a:solidFill>
              </a:rPr>
              <a:t>Analog </a:t>
            </a:r>
            <a:r>
              <a:rPr lang="nb-NO" sz="1400" smtClean="0">
                <a:solidFill>
                  <a:schemeClr val="tx1"/>
                </a:solidFill>
              </a:rPr>
              <a:t>spenning fra sensor</a:t>
            </a:r>
            <a:endParaRPr lang="nb-NO">
              <a:solidFill>
                <a:schemeClr val="tx1"/>
              </a:solidFill>
            </a:endParaRPr>
          </a:p>
        </p:txBody>
      </p:sp>
      <p:sp>
        <p:nvSpPr>
          <p:cNvPr id="127" name="TekstSylinder 126"/>
          <p:cNvSpPr txBox="1">
            <a:spLocks noChangeArrowheads="1"/>
          </p:cNvSpPr>
          <p:nvPr/>
        </p:nvSpPr>
        <p:spPr bwMode="auto">
          <a:xfrm>
            <a:off x="6554788" y="5151438"/>
            <a:ext cx="663575" cy="369887"/>
          </a:xfrm>
          <a:prstGeom prst="rect">
            <a:avLst/>
          </a:prstGeom>
          <a:noFill/>
          <a:ln w="9525">
            <a:noFill/>
            <a:miter lim="800000"/>
            <a:headEnd/>
            <a:tailEnd/>
          </a:ln>
        </p:spPr>
        <p:txBody>
          <a:bodyPr wrap="none">
            <a:spAutoFit/>
          </a:bodyPr>
          <a:lstStyle/>
          <a:p>
            <a:r>
              <a:rPr lang="nb-NO" sz="1800">
                <a:solidFill>
                  <a:schemeClr val="tx1"/>
                </a:solidFill>
              </a:rPr>
              <a:t>Time</a:t>
            </a:r>
          </a:p>
        </p:txBody>
      </p:sp>
      <p:sp>
        <p:nvSpPr>
          <p:cNvPr id="46" name="TekstSylinder 45"/>
          <p:cNvSpPr txBox="1">
            <a:spLocks noChangeArrowheads="1"/>
          </p:cNvSpPr>
          <p:nvPr/>
        </p:nvSpPr>
        <p:spPr bwMode="auto">
          <a:xfrm>
            <a:off x="7894638" y="5011738"/>
            <a:ext cx="769937" cy="339725"/>
          </a:xfrm>
          <a:prstGeom prst="rect">
            <a:avLst/>
          </a:prstGeom>
          <a:noFill/>
          <a:ln w="9525">
            <a:noFill/>
            <a:miter lim="800000"/>
            <a:headEnd/>
            <a:tailEnd/>
          </a:ln>
        </p:spPr>
        <p:txBody>
          <a:bodyPr wrap="none">
            <a:spAutoFit/>
          </a:bodyPr>
          <a:lstStyle/>
          <a:p>
            <a:r>
              <a:rPr lang="nb-NO" sz="1600">
                <a:solidFill>
                  <a:schemeClr val="tx1"/>
                </a:solidFill>
              </a:rPr>
              <a:t>0 V (0)</a:t>
            </a:r>
          </a:p>
        </p:txBody>
      </p:sp>
      <p:cxnSp>
        <p:nvCxnSpPr>
          <p:cNvPr id="48" name="Rett pil 47"/>
          <p:cNvCxnSpPr>
            <a:cxnSpLocks noChangeShapeType="1"/>
          </p:cNvCxnSpPr>
          <p:nvPr/>
        </p:nvCxnSpPr>
        <p:spPr bwMode="auto">
          <a:xfrm flipV="1">
            <a:off x="2462213" y="4433888"/>
            <a:ext cx="1624012" cy="1150937"/>
          </a:xfrm>
          <a:prstGeom prst="straightConnector1">
            <a:avLst/>
          </a:prstGeom>
          <a:noFill/>
          <a:ln w="9525" algn="ctr">
            <a:solidFill>
              <a:schemeClr val="tx1"/>
            </a:solidFill>
            <a:round/>
            <a:headEnd/>
            <a:tailEnd type="arrow" w="med" len="med"/>
          </a:ln>
        </p:spPr>
      </p:cxnSp>
      <p:cxnSp>
        <p:nvCxnSpPr>
          <p:cNvPr id="53" name="Rett pil 52"/>
          <p:cNvCxnSpPr>
            <a:cxnSpLocks noChangeShapeType="1"/>
          </p:cNvCxnSpPr>
          <p:nvPr/>
        </p:nvCxnSpPr>
        <p:spPr bwMode="auto">
          <a:xfrm>
            <a:off x="3773488" y="2500313"/>
            <a:ext cx="231775" cy="787400"/>
          </a:xfrm>
          <a:prstGeom prst="straightConnector1">
            <a:avLst/>
          </a:prstGeom>
          <a:noFill/>
          <a:ln w="9525" algn="ctr">
            <a:solidFill>
              <a:schemeClr val="tx1"/>
            </a:solidFill>
            <a:round/>
            <a:headEnd/>
            <a:tailEnd type="arrow" w="med" len="med"/>
          </a:ln>
        </p:spPr>
      </p:cxnSp>
      <p:sp>
        <p:nvSpPr>
          <p:cNvPr id="56" name="TekstSylinder 55"/>
          <p:cNvSpPr txBox="1">
            <a:spLocks noChangeArrowheads="1"/>
          </p:cNvSpPr>
          <p:nvPr/>
        </p:nvSpPr>
        <p:spPr bwMode="auto">
          <a:xfrm>
            <a:off x="1757363" y="5481638"/>
            <a:ext cx="2274405" cy="800219"/>
          </a:xfrm>
          <a:prstGeom prst="rect">
            <a:avLst/>
          </a:prstGeom>
          <a:noFill/>
          <a:ln w="9525">
            <a:noFill/>
            <a:miter lim="800000"/>
            <a:headEnd/>
            <a:tailEnd/>
          </a:ln>
        </p:spPr>
        <p:txBody>
          <a:bodyPr wrap="none">
            <a:spAutoFit/>
          </a:bodyPr>
          <a:lstStyle/>
          <a:p>
            <a:r>
              <a:rPr lang="nb-NO">
                <a:solidFill>
                  <a:schemeClr val="tx1"/>
                </a:solidFill>
              </a:rPr>
              <a:t>S(t) = 685</a:t>
            </a:r>
            <a:br>
              <a:rPr lang="nb-NO">
                <a:solidFill>
                  <a:schemeClr val="tx1"/>
                </a:solidFill>
              </a:rPr>
            </a:br>
            <a:r>
              <a:rPr lang="nb-NO" sz="1400">
                <a:solidFill>
                  <a:schemeClr val="tx1"/>
                </a:solidFill>
              </a:rPr>
              <a:t>Digital </a:t>
            </a:r>
            <a:r>
              <a:rPr lang="nb-NO" sz="1400" smtClean="0">
                <a:solidFill>
                  <a:schemeClr val="tx1"/>
                </a:solidFill>
              </a:rPr>
              <a:t>verdi </a:t>
            </a:r>
            <a:r>
              <a:rPr lang="nb-NO" sz="1400">
                <a:solidFill>
                  <a:schemeClr val="tx1"/>
                </a:solidFill>
              </a:rPr>
              <a:t>rep. </a:t>
            </a:r>
            <a:r>
              <a:rPr lang="nb-NO" sz="1400" smtClean="0">
                <a:solidFill>
                  <a:schemeClr val="tx1"/>
                </a:solidFill>
              </a:rPr>
              <a:t>spenningen</a:t>
            </a:r>
            <a:r>
              <a:rPr lang="nb-NO" sz="1400">
                <a:solidFill>
                  <a:schemeClr val="tx1"/>
                </a:solidFill>
              </a:rPr>
              <a:t/>
            </a:r>
            <a:br>
              <a:rPr lang="nb-NO" sz="1400">
                <a:solidFill>
                  <a:schemeClr val="tx1"/>
                </a:solidFill>
              </a:rPr>
            </a:br>
            <a:r>
              <a:rPr lang="nb-NO" sz="1400">
                <a:solidFill>
                  <a:schemeClr val="tx1"/>
                </a:solidFill>
              </a:rPr>
              <a:t>(0 – 1023)</a:t>
            </a:r>
            <a:endParaRPr lang="nb-NO">
              <a:solidFill>
                <a:schemeClr val="tx1"/>
              </a:solidFill>
            </a:endParaRPr>
          </a:p>
        </p:txBody>
      </p:sp>
      <p:sp>
        <p:nvSpPr>
          <p:cNvPr id="57" name="TekstSylinder 56"/>
          <p:cNvSpPr txBox="1">
            <a:spLocks noChangeArrowheads="1"/>
          </p:cNvSpPr>
          <p:nvPr/>
        </p:nvSpPr>
        <p:spPr bwMode="auto">
          <a:xfrm rot="-5400000">
            <a:off x="1054100" y="2500313"/>
            <a:ext cx="885825" cy="368300"/>
          </a:xfrm>
          <a:prstGeom prst="rect">
            <a:avLst/>
          </a:prstGeom>
          <a:noFill/>
          <a:ln w="9525">
            <a:noFill/>
            <a:miter lim="800000"/>
            <a:headEnd/>
            <a:tailEnd/>
          </a:ln>
        </p:spPr>
        <p:txBody>
          <a:bodyPr wrap="none">
            <a:spAutoFit/>
          </a:bodyPr>
          <a:lstStyle/>
          <a:p>
            <a:r>
              <a:rPr lang="nb-NO" sz="1800">
                <a:solidFill>
                  <a:schemeClr val="tx1"/>
                </a:solidFill>
              </a:rPr>
              <a:t>Voltage</a:t>
            </a:r>
          </a:p>
        </p:txBody>
      </p:sp>
      <p:sp>
        <p:nvSpPr>
          <p:cNvPr id="58" name="Frihåndsform 57"/>
          <p:cNvSpPr>
            <a:spLocks/>
          </p:cNvSpPr>
          <p:nvPr/>
        </p:nvSpPr>
        <p:spPr bwMode="auto">
          <a:xfrm>
            <a:off x="2187575" y="3182938"/>
            <a:ext cx="4237038" cy="1481137"/>
          </a:xfrm>
          <a:custGeom>
            <a:avLst/>
            <a:gdLst>
              <a:gd name="T0" fmla="*/ 0 w 4236334"/>
              <a:gd name="T1" fmla="*/ 1479028 h 1481559"/>
              <a:gd name="T2" fmla="*/ 301242 w 4236334"/>
              <a:gd name="T3" fmla="*/ 1479028 h 1481559"/>
              <a:gd name="T4" fmla="*/ 301242 w 4236334"/>
              <a:gd name="T5" fmla="*/ 1294151 h 1481559"/>
              <a:gd name="T6" fmla="*/ 614070 w 4236334"/>
              <a:gd name="T7" fmla="*/ 1294151 h 1481559"/>
              <a:gd name="T8" fmla="*/ 602484 w 4236334"/>
              <a:gd name="T9" fmla="*/ 554637 h 1481559"/>
              <a:gd name="T10" fmla="*/ 938486 w 4236334"/>
              <a:gd name="T11" fmla="*/ 554637 h 1481559"/>
              <a:gd name="T12" fmla="*/ 938486 w 4236334"/>
              <a:gd name="T13" fmla="*/ 184877 h 1481559"/>
              <a:gd name="T14" fmla="*/ 2572148 w 4236334"/>
              <a:gd name="T15" fmla="*/ 184877 h 1481559"/>
              <a:gd name="T16" fmla="*/ 2572148 w 4236334"/>
              <a:gd name="T17" fmla="*/ 0 h 1481559"/>
              <a:gd name="T18" fmla="*/ 3255738 w 4236334"/>
              <a:gd name="T19" fmla="*/ 0 h 1481559"/>
              <a:gd name="T20" fmla="*/ 3255738 w 4236334"/>
              <a:gd name="T21" fmla="*/ 173326 h 1481559"/>
              <a:gd name="T22" fmla="*/ 3603320 w 4236334"/>
              <a:gd name="T23" fmla="*/ 184877 h 1481559"/>
              <a:gd name="T24" fmla="*/ 3591734 w 4236334"/>
              <a:gd name="T25" fmla="*/ 554637 h 1481559"/>
              <a:gd name="T26" fmla="*/ 3904562 w 4236334"/>
              <a:gd name="T27" fmla="*/ 554637 h 1481559"/>
              <a:gd name="T28" fmla="*/ 3904562 w 4236334"/>
              <a:gd name="T29" fmla="*/ 1120828 h 1481559"/>
              <a:gd name="T30" fmla="*/ 4240559 w 4236334"/>
              <a:gd name="T31" fmla="*/ 1120828 h 14815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36334"/>
              <a:gd name="T49" fmla="*/ 0 h 1481559"/>
              <a:gd name="T50" fmla="*/ 4236334 w 4236334"/>
              <a:gd name="T51" fmla="*/ 1481559 h 14815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36334" h="1481559">
                <a:moveTo>
                  <a:pt x="0" y="1481559"/>
                </a:moveTo>
                <a:lnTo>
                  <a:pt x="300942" y="1481559"/>
                </a:lnTo>
                <a:lnTo>
                  <a:pt x="300942" y="1296365"/>
                </a:lnTo>
                <a:lnTo>
                  <a:pt x="613458" y="1296365"/>
                </a:lnTo>
                <a:lnTo>
                  <a:pt x="601884" y="555585"/>
                </a:lnTo>
                <a:lnTo>
                  <a:pt x="937550" y="555585"/>
                </a:lnTo>
                <a:lnTo>
                  <a:pt x="937550" y="185195"/>
                </a:lnTo>
                <a:lnTo>
                  <a:pt x="2569580" y="185195"/>
                </a:lnTo>
                <a:lnTo>
                  <a:pt x="2569580" y="0"/>
                </a:lnTo>
                <a:lnTo>
                  <a:pt x="3252486" y="0"/>
                </a:lnTo>
                <a:lnTo>
                  <a:pt x="3252486" y="173620"/>
                </a:lnTo>
                <a:lnTo>
                  <a:pt x="3599727" y="185195"/>
                </a:lnTo>
                <a:lnTo>
                  <a:pt x="3588152" y="555585"/>
                </a:lnTo>
                <a:lnTo>
                  <a:pt x="3900669" y="555585"/>
                </a:lnTo>
                <a:lnTo>
                  <a:pt x="3900669" y="1122744"/>
                </a:lnTo>
                <a:lnTo>
                  <a:pt x="4236334" y="1122744"/>
                </a:lnTo>
              </a:path>
            </a:pathLst>
          </a:custGeom>
          <a:noFill/>
          <a:ln w="28575" cap="flat" cmpd="sng" algn="ctr">
            <a:solidFill>
              <a:srgbClr val="00B050"/>
            </a:solidFill>
            <a:prstDash val="solid"/>
            <a:round/>
            <a:headEnd type="none" w="med" len="med"/>
            <a:tailEnd type="none" w="med" len="med"/>
          </a:ln>
        </p:spPr>
        <p:txBody>
          <a:bodyPr/>
          <a:lstStyle/>
          <a:p>
            <a:endParaRPr lang="nb-NO"/>
          </a:p>
        </p:txBody>
      </p:sp>
      <p:sp>
        <p:nvSpPr>
          <p:cNvPr id="59" name="TekstSylinder 58"/>
          <p:cNvSpPr txBox="1">
            <a:spLocks noChangeArrowheads="1"/>
          </p:cNvSpPr>
          <p:nvPr/>
        </p:nvSpPr>
        <p:spPr bwMode="auto">
          <a:xfrm>
            <a:off x="4818063" y="6343650"/>
            <a:ext cx="3354316" cy="338554"/>
          </a:xfrm>
          <a:prstGeom prst="rect">
            <a:avLst/>
          </a:prstGeom>
          <a:noFill/>
          <a:ln w="9525">
            <a:noFill/>
            <a:miter lim="800000"/>
            <a:headEnd/>
            <a:tailEnd/>
          </a:ln>
        </p:spPr>
        <p:txBody>
          <a:bodyPr wrap="none">
            <a:spAutoFit/>
          </a:bodyPr>
          <a:lstStyle/>
          <a:p>
            <a:r>
              <a:rPr lang="nb-NO" sz="1600" smtClean="0">
                <a:solidFill>
                  <a:schemeClr val="tx1"/>
                </a:solidFill>
              </a:rPr>
              <a:t>Konvertering fra dig</a:t>
            </a:r>
            <a:r>
              <a:rPr lang="nb-NO" sz="1600">
                <a:solidFill>
                  <a:schemeClr val="tx1"/>
                </a:solidFill>
              </a:rPr>
              <a:t>. </a:t>
            </a:r>
            <a:r>
              <a:rPr lang="nb-NO" sz="1600" smtClean="0"/>
              <a:t>verdi</a:t>
            </a:r>
            <a:r>
              <a:rPr lang="nb-NO" sz="1600" smtClean="0">
                <a:solidFill>
                  <a:schemeClr val="tx1"/>
                </a:solidFill>
              </a:rPr>
              <a:t> til spenning</a:t>
            </a:r>
            <a:endParaRPr lang="nb-NO" sz="1600">
              <a:solidFill>
                <a:schemeClr val="tx1"/>
              </a:solidFill>
            </a:endParaRPr>
          </a:p>
        </p:txBody>
      </p:sp>
      <p:pic>
        <p:nvPicPr>
          <p:cNvPr id="55" name="Picture 17" descr="http://arduino.cc/en/uploads/Main/ArduinoUno_R3_Front_450px.jpg"/>
          <p:cNvPicPr>
            <a:picLocks noChangeAspect="1" noChangeArrowheads="1"/>
          </p:cNvPicPr>
          <p:nvPr/>
        </p:nvPicPr>
        <p:blipFill>
          <a:blip r:embed="rId2"/>
          <a:srcRect/>
          <a:stretch>
            <a:fillRect/>
          </a:stretch>
        </p:blipFill>
        <p:spPr bwMode="auto">
          <a:xfrm>
            <a:off x="5942013" y="327025"/>
            <a:ext cx="2667000" cy="1843088"/>
          </a:xfrm>
          <a:prstGeom prst="rect">
            <a:avLst/>
          </a:prstGeom>
          <a:noFill/>
          <a:ln w="9525">
            <a:noFill/>
            <a:miter lim="800000"/>
            <a:headEnd/>
            <a:tailEnd/>
          </a:ln>
        </p:spPr>
      </p:pic>
      <p:sp>
        <p:nvSpPr>
          <p:cNvPr id="60" name="Rektangel 59"/>
          <p:cNvSpPr/>
          <p:nvPr/>
        </p:nvSpPr>
        <p:spPr bwMode="auto">
          <a:xfrm>
            <a:off x="5716588" y="239713"/>
            <a:ext cx="3059112" cy="2127250"/>
          </a:xfrm>
          <a:prstGeom prst="rect">
            <a:avLst/>
          </a:prstGeom>
          <a:solidFill>
            <a:schemeClr val="bg1">
              <a:alpha val="66000"/>
            </a:schemeClr>
          </a:solidFill>
          <a:ln w="9525" cap="flat" cmpd="sng" algn="ctr">
            <a:solidFill>
              <a:schemeClr val="accent3"/>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dirty="0">
              <a:latin typeface="Times" pitchFamily="16" charset="0"/>
            </a:endParaRPr>
          </a:p>
        </p:txBody>
      </p:sp>
      <p:grpSp>
        <p:nvGrpSpPr>
          <p:cNvPr id="5" name="Gruppe 63"/>
          <p:cNvGrpSpPr>
            <a:grpSpLocks/>
          </p:cNvGrpSpPr>
          <p:nvPr/>
        </p:nvGrpSpPr>
        <p:grpSpPr bwMode="auto">
          <a:xfrm>
            <a:off x="7754938" y="1173163"/>
            <a:ext cx="404812" cy="703262"/>
            <a:chOff x="7094248" y="1267923"/>
            <a:chExt cx="404512" cy="703646"/>
          </a:xfrm>
        </p:grpSpPr>
        <p:sp>
          <p:nvSpPr>
            <p:cNvPr id="16424" name="Rektangel 60"/>
            <p:cNvSpPr>
              <a:spLocks noChangeArrowheads="1"/>
            </p:cNvSpPr>
            <p:nvPr/>
          </p:nvSpPr>
          <p:spPr bwMode="auto">
            <a:xfrm>
              <a:off x="7099069" y="1267923"/>
              <a:ext cx="399011" cy="394622"/>
            </a:xfrm>
            <a:prstGeom prst="rect">
              <a:avLst/>
            </a:prstGeom>
            <a:solidFill>
              <a:schemeClr val="bg1"/>
            </a:solidFill>
            <a:ln w="9525" algn="ctr">
              <a:solidFill>
                <a:schemeClr val="tx1"/>
              </a:solidFill>
              <a:round/>
              <a:headEnd/>
              <a:tailEnd/>
            </a:ln>
          </p:spPr>
          <p:txBody>
            <a:bodyPr anchor="ctr"/>
            <a:lstStyle/>
            <a:p>
              <a:pPr algn="ctr" eaLnBrk="0" hangingPunct="0">
                <a:lnSpc>
                  <a:spcPct val="81000"/>
                </a:lnSpc>
                <a:buClr>
                  <a:srgbClr val="000000"/>
                </a:buClr>
                <a:buSzPct val="100000"/>
                <a:buFont typeface="Times"/>
                <a:buNone/>
              </a:pPr>
              <a:r>
                <a:rPr lang="nb-NO" sz="800">
                  <a:solidFill>
                    <a:schemeClr val="tx1"/>
                  </a:solidFill>
                </a:rPr>
                <a:t>ADC</a:t>
              </a:r>
              <a:endParaRPr lang="nb-NO" sz="2800">
                <a:solidFill>
                  <a:schemeClr val="tx1"/>
                </a:solidFill>
              </a:endParaRPr>
            </a:p>
          </p:txBody>
        </p:sp>
        <p:sp>
          <p:nvSpPr>
            <p:cNvPr id="16425" name="Frihåndsform 61"/>
            <p:cNvSpPr>
              <a:spLocks/>
            </p:cNvSpPr>
            <p:nvPr/>
          </p:nvSpPr>
          <p:spPr bwMode="auto">
            <a:xfrm>
              <a:off x="7094248" y="1655438"/>
              <a:ext cx="404512" cy="316131"/>
            </a:xfrm>
            <a:custGeom>
              <a:avLst/>
              <a:gdLst>
                <a:gd name="T0" fmla="*/ 0 w 404512"/>
                <a:gd name="T1" fmla="*/ 0 h 316131"/>
                <a:gd name="T2" fmla="*/ 224351 w 404512"/>
                <a:gd name="T3" fmla="*/ 316131 h 316131"/>
                <a:gd name="T4" fmla="*/ 404512 w 404512"/>
                <a:gd name="T5" fmla="*/ 6798 h 316131"/>
                <a:gd name="T6" fmla="*/ 0 w 404512"/>
                <a:gd name="T7" fmla="*/ 0 h 316131"/>
                <a:gd name="T8" fmla="*/ 0 60000 65536"/>
                <a:gd name="T9" fmla="*/ 0 60000 65536"/>
                <a:gd name="T10" fmla="*/ 0 60000 65536"/>
                <a:gd name="T11" fmla="*/ 0 60000 65536"/>
                <a:gd name="T12" fmla="*/ 0 w 404512"/>
                <a:gd name="T13" fmla="*/ 0 h 316131"/>
                <a:gd name="T14" fmla="*/ 404512 w 404512"/>
                <a:gd name="T15" fmla="*/ 316131 h 316131"/>
              </a:gdLst>
              <a:ahLst/>
              <a:cxnLst>
                <a:cxn ang="T8">
                  <a:pos x="T0" y="T1"/>
                </a:cxn>
                <a:cxn ang="T9">
                  <a:pos x="T2" y="T3"/>
                </a:cxn>
                <a:cxn ang="T10">
                  <a:pos x="T4" y="T5"/>
                </a:cxn>
                <a:cxn ang="T11">
                  <a:pos x="T6" y="T7"/>
                </a:cxn>
              </a:cxnLst>
              <a:rect l="T12" t="T13" r="T14" b="T15"/>
              <a:pathLst>
                <a:path w="404512" h="316131">
                  <a:moveTo>
                    <a:pt x="0" y="0"/>
                  </a:moveTo>
                  <a:lnTo>
                    <a:pt x="224351" y="316131"/>
                  </a:lnTo>
                  <a:lnTo>
                    <a:pt x="404512" y="6798"/>
                  </a:lnTo>
                  <a:lnTo>
                    <a:pt x="0" y="0"/>
                  </a:lnTo>
                  <a:close/>
                </a:path>
              </a:pathLst>
            </a:custGeom>
            <a:solidFill>
              <a:schemeClr val="bg1"/>
            </a:solidFill>
            <a:ln w="9525" cap="flat" cmpd="sng" algn="ctr">
              <a:solidFill>
                <a:schemeClr val="tx1"/>
              </a:solidFill>
              <a:prstDash val="solid"/>
              <a:round/>
              <a:headEnd type="none" w="med" len="med"/>
              <a:tailEnd type="none" w="med" len="med"/>
            </a:ln>
          </p:spPr>
          <p:txBody>
            <a:bodyPr/>
            <a:lstStyle/>
            <a:p>
              <a:endParaRPr lang="nb-NO"/>
            </a:p>
          </p:txBody>
        </p:sp>
        <p:sp>
          <p:nvSpPr>
            <p:cNvPr id="63" name="Rektangel 62"/>
            <p:cNvSpPr/>
            <p:nvPr/>
          </p:nvSpPr>
          <p:spPr bwMode="auto">
            <a:xfrm>
              <a:off x="7108524" y="1622128"/>
              <a:ext cx="375959" cy="44474"/>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grpSp>
      <p:sp>
        <p:nvSpPr>
          <p:cNvPr id="65" name="Frihåndsform 64"/>
          <p:cNvSpPr>
            <a:spLocks/>
          </p:cNvSpPr>
          <p:nvPr/>
        </p:nvSpPr>
        <p:spPr bwMode="auto">
          <a:xfrm>
            <a:off x="7980363" y="1876425"/>
            <a:ext cx="0" cy="252413"/>
          </a:xfrm>
          <a:custGeom>
            <a:avLst/>
            <a:gdLst>
              <a:gd name="T0" fmla="*/ 254158 h 251545"/>
              <a:gd name="T1" fmla="*/ 0 h 251545"/>
              <a:gd name="T2" fmla="*/ 0 60000 65536"/>
              <a:gd name="T3" fmla="*/ 0 60000 65536"/>
              <a:gd name="T4" fmla="*/ 0 h 251545"/>
              <a:gd name="T5" fmla="*/ 251545 h 251545"/>
            </a:gdLst>
            <a:ahLst/>
            <a:cxnLst>
              <a:cxn ang="T2">
                <a:pos x="0" y="T0"/>
              </a:cxn>
              <a:cxn ang="T3">
                <a:pos x="0" y="T1"/>
              </a:cxn>
            </a:cxnLst>
            <a:rect l="0" t="T4" r="0" b="T5"/>
            <a:pathLst>
              <a:path h="251545">
                <a:moveTo>
                  <a:pt x="0" y="251545"/>
                </a:moveTo>
                <a:lnTo>
                  <a:pt x="0" y="0"/>
                </a:lnTo>
              </a:path>
            </a:pathLst>
          </a:custGeom>
          <a:solidFill>
            <a:srgbClr val="00B8FF"/>
          </a:solidFill>
          <a:ln w="9525" cap="flat" cmpd="sng" algn="ctr">
            <a:solidFill>
              <a:schemeClr val="tx1"/>
            </a:solidFill>
            <a:prstDash val="solid"/>
            <a:round/>
            <a:headEnd type="none" w="med" len="med"/>
            <a:tailEnd type="triangle" w="med" len="med"/>
          </a:ln>
        </p:spPr>
        <p:txBody>
          <a:bodyPr/>
          <a:lstStyle/>
          <a:p>
            <a:endParaRPr lang="nb-NO"/>
          </a:p>
        </p:txBody>
      </p:sp>
      <p:grpSp>
        <p:nvGrpSpPr>
          <p:cNvPr id="6" name="Gruppe 67"/>
          <p:cNvGrpSpPr>
            <a:grpSpLocks/>
          </p:cNvGrpSpPr>
          <p:nvPr/>
        </p:nvGrpSpPr>
        <p:grpSpPr bwMode="auto">
          <a:xfrm>
            <a:off x="7340600" y="2022475"/>
            <a:ext cx="635000" cy="601663"/>
            <a:chOff x="6778118" y="2107539"/>
            <a:chExt cx="635110" cy="600850"/>
          </a:xfrm>
        </p:grpSpPr>
        <p:sp>
          <p:nvSpPr>
            <p:cNvPr id="66" name="TekstSylinder 65"/>
            <p:cNvSpPr txBox="1"/>
            <p:nvPr/>
          </p:nvSpPr>
          <p:spPr>
            <a:xfrm>
              <a:off x="6778118" y="2277172"/>
              <a:ext cx="635110" cy="431217"/>
            </a:xfrm>
            <a:prstGeom prst="rect">
              <a:avLst/>
            </a:prstGeom>
            <a:noFill/>
          </p:spPr>
          <p:txBody>
            <a:bodyPr wrap="none">
              <a:spAutoFit/>
            </a:bodyPr>
            <a:lstStyle/>
            <a:p>
              <a:pPr>
                <a:defRPr/>
              </a:pPr>
              <a:r>
                <a:rPr lang="nb-NO" sz="1050" dirty="0">
                  <a:solidFill>
                    <a:schemeClr val="tx1"/>
                  </a:solidFill>
                  <a:latin typeface="Times" pitchFamily="-108" charset="0"/>
                </a:rPr>
                <a:t>Analog </a:t>
              </a:r>
              <a:br>
                <a:rPr lang="nb-NO" sz="1050" dirty="0">
                  <a:solidFill>
                    <a:schemeClr val="tx1"/>
                  </a:solidFill>
                  <a:latin typeface="Times" pitchFamily="-108" charset="0"/>
                </a:rPr>
              </a:br>
              <a:r>
                <a:rPr lang="nb-NO" sz="1050" dirty="0" err="1">
                  <a:solidFill>
                    <a:schemeClr val="tx1"/>
                  </a:solidFill>
                  <a:latin typeface="Times" pitchFamily="-108" charset="0"/>
                </a:rPr>
                <a:t>voltage</a:t>
              </a:r>
              <a:endParaRPr lang="nb-NO" sz="1050" dirty="0">
                <a:solidFill>
                  <a:schemeClr val="tx1"/>
                </a:solidFill>
                <a:latin typeface="Times" pitchFamily="-108" charset="0"/>
              </a:endParaRPr>
            </a:p>
          </p:txBody>
        </p:sp>
        <p:sp>
          <p:nvSpPr>
            <p:cNvPr id="16423" name="Frihåndsform 66"/>
            <p:cNvSpPr>
              <a:spLocks/>
            </p:cNvSpPr>
            <p:nvPr/>
          </p:nvSpPr>
          <p:spPr bwMode="auto">
            <a:xfrm>
              <a:off x="7203025" y="2107539"/>
              <a:ext cx="197156" cy="234549"/>
            </a:xfrm>
            <a:custGeom>
              <a:avLst/>
              <a:gdLst>
                <a:gd name="T0" fmla="*/ 197156 w 197156"/>
                <a:gd name="T1" fmla="*/ 0 h 234549"/>
                <a:gd name="T2" fmla="*/ 0 w 197156"/>
                <a:gd name="T3" fmla="*/ 234549 h 234549"/>
                <a:gd name="T4" fmla="*/ 0 60000 65536"/>
                <a:gd name="T5" fmla="*/ 0 60000 65536"/>
                <a:gd name="T6" fmla="*/ 0 w 197156"/>
                <a:gd name="T7" fmla="*/ 0 h 234549"/>
                <a:gd name="T8" fmla="*/ 197156 w 197156"/>
                <a:gd name="T9" fmla="*/ 234549 h 234549"/>
              </a:gdLst>
              <a:ahLst/>
              <a:cxnLst>
                <a:cxn ang="T4">
                  <a:pos x="T0" y="T1"/>
                </a:cxn>
                <a:cxn ang="T5">
                  <a:pos x="T2" y="T3"/>
                </a:cxn>
              </a:cxnLst>
              <a:rect l="T6" t="T7" r="T8" b="T9"/>
              <a:pathLst>
                <a:path w="197156" h="234549">
                  <a:moveTo>
                    <a:pt x="197156" y="0"/>
                  </a:moveTo>
                  <a:lnTo>
                    <a:pt x="0" y="234549"/>
                  </a:lnTo>
                </a:path>
              </a:pathLst>
            </a:custGeom>
            <a:solidFill>
              <a:srgbClr val="00B8FF"/>
            </a:solidFill>
            <a:ln w="6350" cap="flat" cmpd="sng" algn="ctr">
              <a:solidFill>
                <a:schemeClr val="tx1"/>
              </a:solidFill>
              <a:prstDash val="solid"/>
              <a:round/>
              <a:headEnd type="none" w="med" len="med"/>
              <a:tailEnd type="none" w="med" len="med"/>
            </a:ln>
          </p:spPr>
          <p:txBody>
            <a:bodyPr/>
            <a:lstStyle/>
            <a:p>
              <a:endParaRPr lang="nb-NO"/>
            </a:p>
          </p:txBody>
        </p:sp>
      </p:grpSp>
      <p:sp>
        <p:nvSpPr>
          <p:cNvPr id="69" name="Frihåndsform 68"/>
          <p:cNvSpPr>
            <a:spLocks/>
          </p:cNvSpPr>
          <p:nvPr/>
        </p:nvSpPr>
        <p:spPr bwMode="auto">
          <a:xfrm>
            <a:off x="6527800" y="887413"/>
            <a:ext cx="1441450" cy="285750"/>
          </a:xfrm>
          <a:custGeom>
            <a:avLst/>
            <a:gdLst>
              <a:gd name="T0" fmla="*/ 1441780 w 1441285"/>
              <a:gd name="T1" fmla="*/ 286174 h 285538"/>
              <a:gd name="T2" fmla="*/ 1441780 w 1441285"/>
              <a:gd name="T3" fmla="*/ 6813 h 285538"/>
              <a:gd name="T4" fmla="*/ 0 w 1441285"/>
              <a:gd name="T5" fmla="*/ 0 h 285538"/>
              <a:gd name="T6" fmla="*/ 0 w 1441285"/>
              <a:gd name="T7" fmla="*/ 0 h 285538"/>
              <a:gd name="T8" fmla="*/ 0 w 1441285"/>
              <a:gd name="T9" fmla="*/ 0 h 285538"/>
              <a:gd name="T10" fmla="*/ 0 60000 65536"/>
              <a:gd name="T11" fmla="*/ 0 60000 65536"/>
              <a:gd name="T12" fmla="*/ 0 60000 65536"/>
              <a:gd name="T13" fmla="*/ 0 60000 65536"/>
              <a:gd name="T14" fmla="*/ 0 60000 65536"/>
              <a:gd name="T15" fmla="*/ 0 w 1441285"/>
              <a:gd name="T16" fmla="*/ 0 h 285538"/>
              <a:gd name="T17" fmla="*/ 1441285 w 1441285"/>
              <a:gd name="T18" fmla="*/ 285538 h 285538"/>
            </a:gdLst>
            <a:ahLst/>
            <a:cxnLst>
              <a:cxn ang="T10">
                <a:pos x="T0" y="T1"/>
              </a:cxn>
              <a:cxn ang="T11">
                <a:pos x="T2" y="T3"/>
              </a:cxn>
              <a:cxn ang="T12">
                <a:pos x="T4" y="T5"/>
              </a:cxn>
              <a:cxn ang="T13">
                <a:pos x="T6" y="T7"/>
              </a:cxn>
              <a:cxn ang="T14">
                <a:pos x="T8" y="T9"/>
              </a:cxn>
            </a:cxnLst>
            <a:rect l="T15" t="T16" r="T17" b="T18"/>
            <a:pathLst>
              <a:path w="1441285" h="285538">
                <a:moveTo>
                  <a:pt x="1441285" y="285538"/>
                </a:moveTo>
                <a:lnTo>
                  <a:pt x="1441285" y="6798"/>
                </a:lnTo>
                <a:lnTo>
                  <a:pt x="0" y="0"/>
                </a:lnTo>
              </a:path>
            </a:pathLst>
          </a:custGeom>
          <a:noFill/>
          <a:ln w="9525" cap="flat" cmpd="sng" algn="ctr">
            <a:solidFill>
              <a:schemeClr val="tx1"/>
            </a:solidFill>
            <a:prstDash val="solid"/>
            <a:round/>
            <a:headEnd type="none" w="med" len="med"/>
            <a:tailEnd type="triangle" w="med" len="med"/>
          </a:ln>
        </p:spPr>
        <p:txBody>
          <a:bodyPr/>
          <a:lstStyle/>
          <a:p>
            <a:endParaRPr lang="nb-NO"/>
          </a:p>
        </p:txBody>
      </p:sp>
      <p:sp>
        <p:nvSpPr>
          <p:cNvPr id="70" name="TekstSylinder 69"/>
          <p:cNvSpPr txBox="1">
            <a:spLocks noChangeArrowheads="1"/>
          </p:cNvSpPr>
          <p:nvPr/>
        </p:nvSpPr>
        <p:spPr bwMode="auto">
          <a:xfrm>
            <a:off x="4056063" y="3335338"/>
            <a:ext cx="414337" cy="276225"/>
          </a:xfrm>
          <a:prstGeom prst="rect">
            <a:avLst/>
          </a:prstGeom>
          <a:noFill/>
          <a:ln w="9525">
            <a:noFill/>
            <a:miter lim="800000"/>
            <a:headEnd/>
            <a:tailEnd/>
          </a:ln>
        </p:spPr>
        <p:txBody>
          <a:bodyPr wrap="none">
            <a:spAutoFit/>
          </a:bodyPr>
          <a:lstStyle/>
          <a:p>
            <a:r>
              <a:rPr lang="nb-NO" sz="1200">
                <a:solidFill>
                  <a:schemeClr val="tx1"/>
                </a:solidFill>
              </a:rPr>
              <a:t>685</a:t>
            </a:r>
          </a:p>
        </p:txBody>
      </p:sp>
      <p:sp>
        <p:nvSpPr>
          <p:cNvPr id="71" name="TekstSylinder 70"/>
          <p:cNvSpPr txBox="1">
            <a:spLocks noChangeArrowheads="1"/>
          </p:cNvSpPr>
          <p:nvPr/>
        </p:nvSpPr>
        <p:spPr bwMode="auto">
          <a:xfrm>
            <a:off x="5186363" y="735013"/>
            <a:ext cx="809625" cy="276225"/>
          </a:xfrm>
          <a:prstGeom prst="rect">
            <a:avLst/>
          </a:prstGeom>
          <a:noFill/>
          <a:ln w="9525">
            <a:noFill/>
            <a:miter lim="800000"/>
            <a:headEnd/>
            <a:tailEnd/>
          </a:ln>
        </p:spPr>
        <p:txBody>
          <a:bodyPr wrap="none">
            <a:spAutoFit/>
          </a:bodyPr>
          <a:lstStyle/>
          <a:p>
            <a:r>
              <a:rPr lang="nb-NO" sz="1200">
                <a:solidFill>
                  <a:schemeClr val="tx1"/>
                </a:solidFill>
              </a:rPr>
              <a:t>S(t) = 685</a:t>
            </a:r>
          </a:p>
        </p:txBody>
      </p:sp>
      <p:sp>
        <p:nvSpPr>
          <p:cNvPr id="72" name="TekstSylinder 71"/>
          <p:cNvSpPr txBox="1">
            <a:spLocks noChangeArrowheads="1"/>
          </p:cNvSpPr>
          <p:nvPr/>
        </p:nvSpPr>
        <p:spPr bwMode="auto">
          <a:xfrm>
            <a:off x="7999413" y="1963738"/>
            <a:ext cx="600075" cy="276225"/>
          </a:xfrm>
          <a:prstGeom prst="rect">
            <a:avLst/>
          </a:prstGeom>
          <a:noFill/>
          <a:ln w="9525">
            <a:noFill/>
            <a:miter lim="800000"/>
            <a:headEnd/>
            <a:tailEnd/>
          </a:ln>
        </p:spPr>
        <p:txBody>
          <a:bodyPr wrap="none">
            <a:spAutoFit/>
          </a:bodyPr>
          <a:lstStyle/>
          <a:p>
            <a:r>
              <a:rPr lang="nb-NO" sz="1200">
                <a:solidFill>
                  <a:schemeClr val="tx1"/>
                </a:solidFill>
              </a:rPr>
              <a:t>3,34 V</a:t>
            </a:r>
          </a:p>
        </p:txBody>
      </p:sp>
      <p:sp>
        <p:nvSpPr>
          <p:cNvPr id="73" name="TekstSylinder 72"/>
          <p:cNvSpPr txBox="1">
            <a:spLocks noChangeArrowheads="1"/>
          </p:cNvSpPr>
          <p:nvPr/>
        </p:nvSpPr>
        <p:spPr bwMode="auto">
          <a:xfrm>
            <a:off x="1133475" y="3219450"/>
            <a:ext cx="600075" cy="277813"/>
          </a:xfrm>
          <a:prstGeom prst="rect">
            <a:avLst/>
          </a:prstGeom>
          <a:noFill/>
          <a:ln w="9525">
            <a:noFill/>
            <a:miter lim="800000"/>
            <a:headEnd/>
            <a:tailEnd/>
          </a:ln>
        </p:spPr>
        <p:txBody>
          <a:bodyPr wrap="none">
            <a:spAutoFit/>
          </a:bodyPr>
          <a:lstStyle/>
          <a:p>
            <a:r>
              <a:rPr lang="nb-NO" sz="1200">
                <a:solidFill>
                  <a:schemeClr val="tx1"/>
                </a:solidFill>
              </a:rPr>
              <a:t>3,34 V</a:t>
            </a:r>
          </a:p>
        </p:txBody>
      </p:sp>
      <p:sp>
        <p:nvSpPr>
          <p:cNvPr id="74" name="TekstSylinder 73"/>
          <p:cNvSpPr txBox="1">
            <a:spLocks noChangeArrowheads="1"/>
          </p:cNvSpPr>
          <p:nvPr/>
        </p:nvSpPr>
        <p:spPr bwMode="auto">
          <a:xfrm>
            <a:off x="6964363" y="5473700"/>
            <a:ext cx="646112" cy="460375"/>
          </a:xfrm>
          <a:prstGeom prst="rect">
            <a:avLst/>
          </a:prstGeom>
          <a:noFill/>
          <a:ln w="9525">
            <a:noFill/>
            <a:miter lim="800000"/>
            <a:headEnd/>
            <a:tailEnd/>
          </a:ln>
        </p:spPr>
        <p:txBody>
          <a:bodyPr wrap="none">
            <a:spAutoFit/>
          </a:bodyPr>
          <a:lstStyle/>
          <a:p>
            <a:r>
              <a:rPr lang="nb-NO">
                <a:solidFill>
                  <a:schemeClr val="tx1"/>
                </a:solidFill>
              </a:rPr>
              <a:t>685</a:t>
            </a:r>
          </a:p>
        </p:txBody>
      </p:sp>
      <p:sp>
        <p:nvSpPr>
          <p:cNvPr id="75" name="TekstSylinder 74"/>
          <p:cNvSpPr txBox="1">
            <a:spLocks noChangeArrowheads="1"/>
          </p:cNvSpPr>
          <p:nvPr/>
        </p:nvSpPr>
        <p:spPr bwMode="auto">
          <a:xfrm>
            <a:off x="7639050" y="5716588"/>
            <a:ext cx="1194558" cy="369332"/>
          </a:xfrm>
          <a:prstGeom prst="rect">
            <a:avLst/>
          </a:prstGeom>
          <a:noFill/>
          <a:ln w="9525">
            <a:noFill/>
            <a:miter lim="800000"/>
            <a:headEnd/>
            <a:tailEnd/>
          </a:ln>
        </p:spPr>
        <p:txBody>
          <a:bodyPr wrap="none">
            <a:spAutoFit/>
          </a:bodyPr>
          <a:lstStyle/>
          <a:p>
            <a:r>
              <a:rPr lang="nb-NO">
                <a:solidFill>
                  <a:schemeClr val="tx1"/>
                </a:solidFill>
              </a:rPr>
              <a:t>5V = </a:t>
            </a:r>
            <a:r>
              <a:rPr lang="nb-NO" smtClean="0">
                <a:solidFill>
                  <a:schemeClr val="tx1"/>
                </a:solidFill>
              </a:rPr>
              <a:t>3,34V</a:t>
            </a:r>
            <a:endParaRPr lang="nb-NO">
              <a:solidFill>
                <a:schemeClr val="tx1"/>
              </a:solidFill>
            </a:endParaRPr>
          </a:p>
        </p:txBody>
      </p:sp>
      <p:cxnSp>
        <p:nvCxnSpPr>
          <p:cNvPr id="76" name="Rett linje 75"/>
          <p:cNvCxnSpPr>
            <a:cxnSpLocks noChangeShapeType="1"/>
          </p:cNvCxnSpPr>
          <p:nvPr/>
        </p:nvCxnSpPr>
        <p:spPr bwMode="auto">
          <a:xfrm>
            <a:off x="6883400" y="5935663"/>
            <a:ext cx="822325" cy="0"/>
          </a:xfrm>
          <a:prstGeom prst="line">
            <a:avLst/>
          </a:prstGeom>
          <a:noFill/>
          <a:ln w="9525" algn="ctr">
            <a:solidFill>
              <a:schemeClr val="tx1"/>
            </a:solidFill>
            <a:round/>
            <a:headEnd/>
            <a:tailEnd/>
          </a:ln>
        </p:spPr>
      </p:cxnSp>
      <p:sp>
        <p:nvSpPr>
          <p:cNvPr id="77" name="TekstSylinder 76"/>
          <p:cNvSpPr txBox="1">
            <a:spLocks noChangeArrowheads="1"/>
          </p:cNvSpPr>
          <p:nvPr/>
        </p:nvSpPr>
        <p:spPr bwMode="auto">
          <a:xfrm>
            <a:off x="6907213" y="5889625"/>
            <a:ext cx="652743" cy="369332"/>
          </a:xfrm>
          <a:prstGeom prst="rect">
            <a:avLst/>
          </a:prstGeom>
          <a:noFill/>
          <a:ln w="9525">
            <a:noFill/>
            <a:miter lim="800000"/>
            <a:headEnd/>
            <a:tailEnd/>
          </a:ln>
        </p:spPr>
        <p:txBody>
          <a:bodyPr wrap="none">
            <a:spAutoFit/>
          </a:bodyPr>
          <a:lstStyle/>
          <a:p>
            <a:r>
              <a:rPr lang="nb-NO" smtClean="0">
                <a:solidFill>
                  <a:schemeClr val="tx1"/>
                </a:solidFill>
              </a:rPr>
              <a:t>1024</a:t>
            </a:r>
            <a:endParaRPr lang="nb-NO">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20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7"/>
                                        </p:tgtEl>
                                        <p:attrNameLst>
                                          <p:attrName>style.visibility</p:attrName>
                                        </p:attrNameLst>
                                      </p:cBhvr>
                                      <p:to>
                                        <p:strVal val="visible"/>
                                      </p:to>
                                    </p:set>
                                    <p:animEffect transition="in" filter="fade">
                                      <p:cBhvr>
                                        <p:cTn id="13" dur="2000"/>
                                        <p:tgtEl>
                                          <p:spTgt spid="1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6"/>
                                        </p:tgtEl>
                                        <p:attrNameLst>
                                          <p:attrName>style.visibility</p:attrName>
                                        </p:attrNameLst>
                                      </p:cBhvr>
                                      <p:to>
                                        <p:strVal val="visible"/>
                                      </p:to>
                                    </p:set>
                                    <p:animEffect transition="in" filter="fade">
                                      <p:cBhvr>
                                        <p:cTn id="21" dur="2000"/>
                                        <p:tgtEl>
                                          <p:spTgt spid="126"/>
                                        </p:tgtEl>
                                      </p:cBhvr>
                                    </p:animEffect>
                                  </p:child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20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2000"/>
                                        <p:tgtEl>
                                          <p:spTgt spid="46"/>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17"/>
                                        </p:tgtEl>
                                        <p:attrNameLst>
                                          <p:attrName>style.visibility</p:attrName>
                                        </p:attrNameLst>
                                      </p:cBhvr>
                                      <p:to>
                                        <p:strVal val="visible"/>
                                      </p:to>
                                    </p:set>
                                    <p:animEffect transition="in" filter="fade">
                                      <p:cBhvr>
                                        <p:cTn id="42" dur="2000"/>
                                        <p:tgtEl>
                                          <p:spTgt spid="117"/>
                                        </p:tgtEl>
                                      </p:cBhvr>
                                    </p:animEffect>
                                  </p:childTnLst>
                                </p:cTn>
                              </p:par>
                            </p:childTnLst>
                          </p:cTn>
                        </p:par>
                        <p:par>
                          <p:cTn id="43" fill="hold">
                            <p:stCondLst>
                              <p:cond delay="6000"/>
                            </p:stCondLst>
                            <p:childTnLst>
                              <p:par>
                                <p:cTn id="44" presetID="10" presetClass="entr" presetSubtype="0" fill="hold" grpId="0" nodeType="after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fade">
                                      <p:cBhvr>
                                        <p:cTn id="46" dur="2000"/>
                                        <p:tgtEl>
                                          <p:spTgt spid="1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2000"/>
                                        <p:tgtEl>
                                          <p:spTgt spid="7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2000"/>
                                        <p:tgtEl>
                                          <p:spTgt spid="56"/>
                                        </p:tgtEl>
                                      </p:cBhvr>
                                    </p:animEffect>
                                  </p:childTnLst>
                                </p:cTn>
                              </p:par>
                              <p:par>
                                <p:cTn id="55" presetID="22" presetClass="entr" presetSubtype="4"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down)">
                                      <p:cBhvr>
                                        <p:cTn id="57" dur="500"/>
                                        <p:tgtEl>
                                          <p:spTgt spid="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000"/>
                                        <p:tgtEl>
                                          <p:spTgt spid="70"/>
                                        </p:tgtEl>
                                      </p:cBhvr>
                                    </p:animEffec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2000"/>
                                        <p:tgtEl>
                                          <p:spTgt spid="58"/>
                                        </p:tgtEl>
                                      </p:cBhvr>
                                    </p:animEffect>
                                  </p:childTnLst>
                                </p:cTn>
                              </p:par>
                            </p:childTnLst>
                          </p:cTn>
                        </p:par>
                        <p:par>
                          <p:cTn id="65" fill="hold">
                            <p:stCondLst>
                              <p:cond delay="4000"/>
                            </p:stCondLst>
                            <p:childTnLst>
                              <p:par>
                                <p:cTn id="66" presetID="10" presetClass="entr" presetSubtype="0" fill="hold" grpId="0" nodeType="after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2000"/>
                                        <p:tgtEl>
                                          <p:spTgt spid="5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20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fade">
                                      <p:cBhvr>
                                        <p:cTn id="78" dur="2000"/>
                                        <p:tgtEl>
                                          <p:spTgt spid="60"/>
                                        </p:tgtEl>
                                      </p:cBhvr>
                                    </p:animEffect>
                                  </p:childTnLst>
                                </p:cTn>
                              </p:par>
                            </p:childTnLst>
                          </p:cTn>
                        </p:par>
                        <p:par>
                          <p:cTn id="79" fill="hold">
                            <p:stCondLst>
                              <p:cond delay="2000"/>
                            </p:stCondLst>
                            <p:childTnLst>
                              <p:par>
                                <p:cTn id="80" presetID="22" presetClass="entr" presetSubtype="4" fill="hold" grpId="0" nodeType="after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wipe(down)">
                                      <p:cBhvr>
                                        <p:cTn id="82" dur="1000"/>
                                        <p:tgtEl>
                                          <p:spTgt spid="65"/>
                                        </p:tgtEl>
                                      </p:cBhvr>
                                    </p:animEffect>
                                  </p:childTnLst>
                                </p:cTn>
                              </p:par>
                              <p:par>
                                <p:cTn id="83" presetID="10" presetClass="entr" presetSubtype="0" fill="hold" nodeType="with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2000"/>
                                        <p:tgtEl>
                                          <p:spTgt spid="6"/>
                                        </p:tgtEl>
                                      </p:cBhvr>
                                    </p:animEffect>
                                  </p:childTnLst>
                                </p:cTn>
                              </p:par>
                            </p:childTnLst>
                          </p:cTn>
                        </p:par>
                        <p:par>
                          <p:cTn id="86" fill="hold">
                            <p:stCondLst>
                              <p:cond delay="4000"/>
                            </p:stCondLst>
                            <p:childTnLst>
                              <p:par>
                                <p:cTn id="87" presetID="10" presetClass="entr" presetSubtype="0" fill="hold" grpId="0" nodeType="afterEffect">
                                  <p:stCondLst>
                                    <p:cond delay="0"/>
                                  </p:stCondLst>
                                  <p:childTnLst>
                                    <p:set>
                                      <p:cBhvr>
                                        <p:cTn id="88" dur="1" fill="hold">
                                          <p:stCondLst>
                                            <p:cond delay="0"/>
                                          </p:stCondLst>
                                        </p:cTn>
                                        <p:tgtEl>
                                          <p:spTgt spid="72"/>
                                        </p:tgtEl>
                                        <p:attrNameLst>
                                          <p:attrName>style.visibility</p:attrName>
                                        </p:attrNameLst>
                                      </p:cBhvr>
                                      <p:to>
                                        <p:strVal val="visible"/>
                                      </p:to>
                                    </p:set>
                                    <p:animEffect transition="in" filter="fade">
                                      <p:cBhvr>
                                        <p:cTn id="89" dur="2000"/>
                                        <p:tgtEl>
                                          <p:spTgt spid="72"/>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wipe(down)">
                                      <p:cBhvr>
                                        <p:cTn id="94" dur="500"/>
                                        <p:tgtEl>
                                          <p:spTgt spid="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2"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wipe(right)">
                                      <p:cBhvr>
                                        <p:cTn id="99" dur="500"/>
                                        <p:tgtEl>
                                          <p:spTgt spid="69"/>
                                        </p:tgtEl>
                                      </p:cBhvr>
                                    </p:animEffec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71"/>
                                        </p:tgtEl>
                                        <p:attrNameLst>
                                          <p:attrName>style.visibility</p:attrName>
                                        </p:attrNameLst>
                                      </p:cBhvr>
                                      <p:to>
                                        <p:strVal val="visible"/>
                                      </p:to>
                                    </p:set>
                                    <p:animEffect transition="in" filter="fade">
                                      <p:cBhvr>
                                        <p:cTn id="103" dur="2000"/>
                                        <p:tgtEl>
                                          <p:spTgt spid="71"/>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20"/>
                                        </p:tgtEl>
                                        <p:attrNameLst>
                                          <p:attrName>style.visibility</p:attrName>
                                        </p:attrNameLst>
                                      </p:cBhvr>
                                      <p:to>
                                        <p:strVal val="visible"/>
                                      </p:to>
                                    </p:set>
                                    <p:animEffect transition="in" filter="fade">
                                      <p:cBhvr>
                                        <p:cTn id="108" dur="2000"/>
                                        <p:tgtEl>
                                          <p:spTgt spid="120"/>
                                        </p:tgtEl>
                                      </p:cBhvr>
                                    </p:animEffect>
                                  </p:childTnLst>
                                </p:cTn>
                              </p:par>
                              <p:par>
                                <p:cTn id="109" presetID="10" presetClass="entr" presetSubtype="0" fill="hold" nodeType="withEffect">
                                  <p:stCondLst>
                                    <p:cond delay="0"/>
                                  </p:stCondLst>
                                  <p:childTnLst>
                                    <p:set>
                                      <p:cBhvr>
                                        <p:cTn id="110" dur="1" fill="hold">
                                          <p:stCondLst>
                                            <p:cond delay="0"/>
                                          </p:stCondLst>
                                        </p:cTn>
                                        <p:tgtEl>
                                          <p:spTgt spid="123"/>
                                        </p:tgtEl>
                                        <p:attrNameLst>
                                          <p:attrName>style.visibility</p:attrName>
                                        </p:attrNameLst>
                                      </p:cBhvr>
                                      <p:to>
                                        <p:strVal val="visible"/>
                                      </p:to>
                                    </p:set>
                                    <p:animEffect transition="in" filter="fade">
                                      <p:cBhvr>
                                        <p:cTn id="111" dur="2000"/>
                                        <p:tgtEl>
                                          <p:spTgt spid="123"/>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24"/>
                                        </p:tgtEl>
                                        <p:attrNameLst>
                                          <p:attrName>style.visibility</p:attrName>
                                        </p:attrNameLst>
                                      </p:cBhvr>
                                      <p:to>
                                        <p:strVal val="visible"/>
                                      </p:to>
                                    </p:set>
                                    <p:animEffect transition="in" filter="fade">
                                      <p:cBhvr>
                                        <p:cTn id="114" dur="2000"/>
                                        <p:tgtEl>
                                          <p:spTgt spid="12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21"/>
                                        </p:tgtEl>
                                        <p:attrNameLst>
                                          <p:attrName>style.visibility</p:attrName>
                                        </p:attrNameLst>
                                      </p:cBhvr>
                                      <p:to>
                                        <p:strVal val="visible"/>
                                      </p:to>
                                    </p:set>
                                    <p:animEffect transition="in" filter="fade">
                                      <p:cBhvr>
                                        <p:cTn id="117" dur="2000"/>
                                        <p:tgtEl>
                                          <p:spTgt spid="121"/>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25"/>
                                        </p:tgtEl>
                                        <p:attrNameLst>
                                          <p:attrName>style.visibility</p:attrName>
                                        </p:attrNameLst>
                                      </p:cBhvr>
                                      <p:to>
                                        <p:strVal val="visible"/>
                                      </p:to>
                                    </p:set>
                                    <p:animEffect transition="in" filter="fade">
                                      <p:cBhvr>
                                        <p:cTn id="120" dur="2000"/>
                                        <p:tgtEl>
                                          <p:spTgt spid="125"/>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74"/>
                                        </p:tgtEl>
                                        <p:attrNameLst>
                                          <p:attrName>style.visibility</p:attrName>
                                        </p:attrNameLst>
                                      </p:cBhvr>
                                      <p:to>
                                        <p:strVal val="visible"/>
                                      </p:to>
                                    </p:set>
                                    <p:animEffect transition="in" filter="fade">
                                      <p:cBhvr>
                                        <p:cTn id="125" dur="2000"/>
                                        <p:tgtEl>
                                          <p:spTgt spid="74"/>
                                        </p:tgtEl>
                                      </p:cBhvr>
                                    </p:animEffect>
                                  </p:childTnLst>
                                </p:cTn>
                              </p:par>
                              <p:par>
                                <p:cTn id="126" presetID="10" presetClass="entr" presetSubtype="0" fill="hold" nodeType="withEffect">
                                  <p:stCondLst>
                                    <p:cond delay="0"/>
                                  </p:stCondLst>
                                  <p:childTnLst>
                                    <p:set>
                                      <p:cBhvr>
                                        <p:cTn id="127" dur="1" fill="hold">
                                          <p:stCondLst>
                                            <p:cond delay="0"/>
                                          </p:stCondLst>
                                        </p:cTn>
                                        <p:tgtEl>
                                          <p:spTgt spid="76"/>
                                        </p:tgtEl>
                                        <p:attrNameLst>
                                          <p:attrName>style.visibility</p:attrName>
                                        </p:attrNameLst>
                                      </p:cBhvr>
                                      <p:to>
                                        <p:strVal val="visible"/>
                                      </p:to>
                                    </p:set>
                                    <p:animEffect transition="in" filter="fade">
                                      <p:cBhvr>
                                        <p:cTn id="128" dur="2000"/>
                                        <p:tgtEl>
                                          <p:spTgt spid="7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000"/>
                                        <p:tgtEl>
                                          <p:spTgt spid="77"/>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75"/>
                                        </p:tgtEl>
                                        <p:attrNameLst>
                                          <p:attrName>style.visibility</p:attrName>
                                        </p:attrNameLst>
                                      </p:cBhvr>
                                      <p:to>
                                        <p:strVal val="visible"/>
                                      </p:to>
                                    </p:set>
                                    <p:animEffect transition="in" filter="fade">
                                      <p:cBhvr>
                                        <p:cTn id="134"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7" grpId="0"/>
      <p:bldP spid="119" grpId="0"/>
      <p:bldP spid="120" grpId="0"/>
      <p:bldP spid="121" grpId="0"/>
      <p:bldP spid="124" grpId="0"/>
      <p:bldP spid="125" grpId="0"/>
      <p:bldP spid="126" grpId="0"/>
      <p:bldP spid="127" grpId="0"/>
      <p:bldP spid="46" grpId="0"/>
      <p:bldP spid="56" grpId="0"/>
      <p:bldP spid="57" grpId="0"/>
      <p:bldP spid="58" grpId="0" animBg="1"/>
      <p:bldP spid="59" grpId="0"/>
      <p:bldP spid="60" grpId="0" animBg="1"/>
      <p:bldP spid="65" grpId="0" animBg="1"/>
      <p:bldP spid="69" grpId="0" animBg="1"/>
      <p:bldP spid="70" grpId="0"/>
      <p:bldP spid="71" grpId="0"/>
      <p:bldP spid="72" grpId="0"/>
      <p:bldP spid="73" grpId="0"/>
      <p:bldP spid="74" grpId="0"/>
      <p:bldP spid="75" grpId="0"/>
      <p:bldP spid="7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n-NO" smtClean="0"/>
              <a:t>Temperatursensoren TMP36, ev. kort om NTC-motstanden</a:t>
            </a:r>
            <a:endParaRPr lang="nb-NO"/>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descr="F:\Backup PC233 05.08.06\PC233\Artikler Hefter-bøker m.m\CanSat\Figurer\LM35.gif"/>
          <p:cNvPicPr>
            <a:picLocks noChangeAspect="1" noChangeArrowheads="1"/>
          </p:cNvPicPr>
          <p:nvPr/>
        </p:nvPicPr>
        <p:blipFill>
          <a:blip r:embed="rId2"/>
          <a:srcRect/>
          <a:stretch>
            <a:fillRect/>
          </a:stretch>
        </p:blipFill>
        <p:spPr bwMode="auto">
          <a:xfrm>
            <a:off x="1041400" y="214313"/>
            <a:ext cx="1684337" cy="1427163"/>
          </a:xfrm>
          <a:prstGeom prst="rect">
            <a:avLst/>
          </a:prstGeom>
          <a:noFill/>
          <a:ln w="9525">
            <a:noFill/>
            <a:miter lim="800000"/>
            <a:headEnd/>
            <a:tailEnd/>
          </a:ln>
        </p:spPr>
      </p:pic>
      <p:sp>
        <p:nvSpPr>
          <p:cNvPr id="22532" name="Tittel 1"/>
          <p:cNvSpPr>
            <a:spLocks noGrp="1"/>
          </p:cNvSpPr>
          <p:nvPr>
            <p:ph type="title"/>
          </p:nvPr>
        </p:nvSpPr>
        <p:spPr>
          <a:xfrm>
            <a:off x="2339975" y="214313"/>
            <a:ext cx="6313488" cy="1127125"/>
          </a:xfrm>
        </p:spPr>
        <p:txBody>
          <a:bodyPr>
            <a:normAutofit/>
          </a:bodyPr>
          <a:lstStyle/>
          <a:p>
            <a:pPr algn="ctr">
              <a:lnSpc>
                <a:spcPct val="100000"/>
              </a:lnSpc>
            </a:pPr>
            <a:r>
              <a:rPr lang="nb-NO" smtClean="0"/>
              <a:t>Måling av temperatur </a:t>
            </a:r>
            <a:br>
              <a:rPr lang="nb-NO" smtClean="0"/>
            </a:br>
            <a:r>
              <a:rPr lang="nb-NO" sz="2000" smtClean="0"/>
              <a:t>med temperaturfølsom pn-overgang (TMP36)</a:t>
            </a:r>
            <a:endParaRPr lang="nb-NO" sz="2400" smtClean="0"/>
          </a:p>
        </p:txBody>
      </p:sp>
      <p:sp>
        <p:nvSpPr>
          <p:cNvPr id="3" name="Plassholder for innhold 2"/>
          <p:cNvSpPr>
            <a:spLocks noGrp="1"/>
          </p:cNvSpPr>
          <p:nvPr>
            <p:ph idx="1"/>
          </p:nvPr>
        </p:nvSpPr>
        <p:spPr>
          <a:xfrm>
            <a:off x="1041400" y="4078288"/>
            <a:ext cx="3151188" cy="1924050"/>
          </a:xfrm>
        </p:spPr>
        <p:txBody>
          <a:bodyPr>
            <a:noAutofit/>
          </a:bodyPr>
          <a:lstStyle/>
          <a:p>
            <a:pPr marL="0" indent="0">
              <a:lnSpc>
                <a:spcPct val="100000"/>
              </a:lnSpc>
              <a:buFont typeface="Times"/>
              <a:buNone/>
            </a:pPr>
            <a:r>
              <a:rPr lang="nb-NO" sz="2000" smtClean="0"/>
              <a:t>En pn-overgang forspent i lederetning og med konstant strøm (1µA) gir en tilnærmet lineær spenningsvariasjon  </a:t>
            </a:r>
            <a:br>
              <a:rPr lang="nb-NO" sz="2000" smtClean="0"/>
            </a:br>
            <a:r>
              <a:rPr lang="nb-NO" sz="2000" smtClean="0"/>
              <a:t>(10 mV/</a:t>
            </a:r>
            <a:r>
              <a:rPr lang="nb-NO" sz="2000" smtClean="0">
                <a:latin typeface="Times New Roman" pitchFamily="18" charset="0"/>
                <a:cs typeface="Times New Roman" pitchFamily="18" charset="0"/>
              </a:rPr>
              <a:t>º</a:t>
            </a:r>
            <a:r>
              <a:rPr lang="nb-NO" sz="2000" smtClean="0"/>
              <a:t>C) som funksjon av temperaturen.</a:t>
            </a:r>
          </a:p>
        </p:txBody>
      </p:sp>
      <p:grpSp>
        <p:nvGrpSpPr>
          <p:cNvPr id="2" name="Gruppe 51"/>
          <p:cNvGrpSpPr>
            <a:grpSpLocks/>
          </p:cNvGrpSpPr>
          <p:nvPr/>
        </p:nvGrpSpPr>
        <p:grpSpPr bwMode="auto">
          <a:xfrm>
            <a:off x="4375150" y="1641475"/>
            <a:ext cx="2987675" cy="1968500"/>
            <a:chOff x="5019675" y="1682115"/>
            <a:chExt cx="2986542" cy="1970079"/>
          </a:xfrm>
        </p:grpSpPr>
        <p:sp>
          <p:nvSpPr>
            <p:cNvPr id="22554" name="Frihåndsform 10"/>
            <p:cNvSpPr>
              <a:spLocks/>
            </p:cNvSpPr>
            <p:nvPr/>
          </p:nvSpPr>
          <p:spPr bwMode="auto">
            <a:xfrm>
              <a:off x="5661279" y="1704975"/>
              <a:ext cx="1920621" cy="1696212"/>
            </a:xfrm>
            <a:custGeom>
              <a:avLst/>
              <a:gdLst>
                <a:gd name="T0" fmla="*/ 0 w 2670048"/>
                <a:gd name="T1" fmla="*/ 0 h 1487424"/>
                <a:gd name="T2" fmla="*/ 0 w 2670048"/>
                <a:gd name="T3" fmla="*/ 39679477 h 1487424"/>
                <a:gd name="T4" fmla="*/ 707 w 2670048"/>
                <a:gd name="T5" fmla="*/ 39679477 h 1487424"/>
                <a:gd name="T6" fmla="*/ 0 60000 65536"/>
                <a:gd name="T7" fmla="*/ 0 60000 65536"/>
                <a:gd name="T8" fmla="*/ 0 60000 65536"/>
                <a:gd name="T9" fmla="*/ 0 w 2670048"/>
                <a:gd name="T10" fmla="*/ 0 h 1487424"/>
                <a:gd name="T11" fmla="*/ 2670048 w 2670048"/>
                <a:gd name="T12" fmla="*/ 1487424 h 1487424"/>
              </a:gdLst>
              <a:ahLst/>
              <a:cxnLst>
                <a:cxn ang="T6">
                  <a:pos x="T0" y="T1"/>
                </a:cxn>
                <a:cxn ang="T7">
                  <a:pos x="T2" y="T3"/>
                </a:cxn>
                <a:cxn ang="T8">
                  <a:pos x="T4" y="T5"/>
                </a:cxn>
              </a:cxnLst>
              <a:rect l="T9" t="T10" r="T11" b="T12"/>
              <a:pathLst>
                <a:path w="2670048" h="1487424">
                  <a:moveTo>
                    <a:pt x="0" y="0"/>
                  </a:moveTo>
                  <a:lnTo>
                    <a:pt x="0" y="1487424"/>
                  </a:lnTo>
                  <a:lnTo>
                    <a:pt x="2670048" y="1487424"/>
                  </a:lnTo>
                </a:path>
              </a:pathLst>
            </a:custGeom>
            <a:noFill/>
            <a:ln w="9525" cap="flat" cmpd="sng" algn="ctr">
              <a:solidFill>
                <a:schemeClr val="tx1"/>
              </a:solidFill>
              <a:prstDash val="solid"/>
              <a:round/>
              <a:headEnd type="triangle" w="med" len="med"/>
              <a:tailEnd type="triangle" w="med" len="med"/>
            </a:ln>
          </p:spPr>
          <p:txBody>
            <a:bodyPr/>
            <a:lstStyle/>
            <a:p>
              <a:endParaRPr lang="nb-NO"/>
            </a:p>
          </p:txBody>
        </p:sp>
        <p:sp>
          <p:nvSpPr>
            <p:cNvPr id="22555" name="Frihåndsform 11"/>
            <p:cNvSpPr>
              <a:spLocks/>
            </p:cNvSpPr>
            <p:nvPr/>
          </p:nvSpPr>
          <p:spPr bwMode="auto">
            <a:xfrm>
              <a:off x="5666763" y="1682115"/>
              <a:ext cx="1433172" cy="1720477"/>
            </a:xfrm>
            <a:custGeom>
              <a:avLst/>
              <a:gdLst>
                <a:gd name="T0" fmla="*/ 6708 w 1433172"/>
                <a:gd name="T1" fmla="*/ 1706880 h 1720477"/>
                <a:gd name="T2" fmla="*/ 45 w 1433172"/>
                <a:gd name="T3" fmla="*/ 1719797 h 1720477"/>
                <a:gd name="T4" fmla="*/ 168603 w 1433172"/>
                <a:gd name="T5" fmla="*/ 1720477 h 1720477"/>
                <a:gd name="T6" fmla="*/ 384660 w 1433172"/>
                <a:gd name="T7" fmla="*/ 1719072 h 1720477"/>
                <a:gd name="T8" fmla="*/ 579732 w 1433172"/>
                <a:gd name="T9" fmla="*/ 1699492 h 1720477"/>
                <a:gd name="T10" fmla="*/ 750420 w 1433172"/>
                <a:gd name="T11" fmla="*/ 1658112 h 1720477"/>
                <a:gd name="T12" fmla="*/ 856658 w 1433172"/>
                <a:gd name="T13" fmla="*/ 1597424 h 1720477"/>
                <a:gd name="T14" fmla="*/ 933300 w 1433172"/>
                <a:gd name="T15" fmla="*/ 1524000 h 1720477"/>
                <a:gd name="T16" fmla="*/ 1013024 w 1433172"/>
                <a:gd name="T17" fmla="*/ 1417263 h 1720477"/>
                <a:gd name="T18" fmla="*/ 1067412 w 1433172"/>
                <a:gd name="T19" fmla="*/ 1316736 h 1720477"/>
                <a:gd name="T20" fmla="*/ 1164948 w 1433172"/>
                <a:gd name="T21" fmla="*/ 1121664 h 1720477"/>
                <a:gd name="T22" fmla="*/ 1261170 w 1433172"/>
                <a:gd name="T23" fmla="*/ 835990 h 1720477"/>
                <a:gd name="T24" fmla="*/ 1323444 w 1433172"/>
                <a:gd name="T25" fmla="*/ 585216 h 1720477"/>
                <a:gd name="T26" fmla="*/ 1433172 w 1433172"/>
                <a:gd name="T27" fmla="*/ 0 h 17204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33172"/>
                <a:gd name="T43" fmla="*/ 0 h 1720477"/>
                <a:gd name="T44" fmla="*/ 1433172 w 1433172"/>
                <a:gd name="T45" fmla="*/ 1720477 h 17204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33172" h="1720477">
                  <a:moveTo>
                    <a:pt x="6708" y="1706880"/>
                  </a:moveTo>
                  <a:cubicBezTo>
                    <a:pt x="6753" y="1707786"/>
                    <a:pt x="0" y="1718891"/>
                    <a:pt x="45" y="1719797"/>
                  </a:cubicBezTo>
                  <a:lnTo>
                    <a:pt x="168603" y="1720477"/>
                  </a:lnTo>
                  <a:lnTo>
                    <a:pt x="384660" y="1719072"/>
                  </a:lnTo>
                  <a:lnTo>
                    <a:pt x="579732" y="1699492"/>
                  </a:lnTo>
                  <a:lnTo>
                    <a:pt x="750420" y="1658112"/>
                  </a:lnTo>
                  <a:lnTo>
                    <a:pt x="856658" y="1597424"/>
                  </a:lnTo>
                  <a:lnTo>
                    <a:pt x="933300" y="1524000"/>
                  </a:lnTo>
                  <a:lnTo>
                    <a:pt x="1013024" y="1417263"/>
                  </a:lnTo>
                  <a:lnTo>
                    <a:pt x="1067412" y="1316736"/>
                  </a:lnTo>
                  <a:lnTo>
                    <a:pt x="1164948" y="1121664"/>
                  </a:lnTo>
                  <a:lnTo>
                    <a:pt x="1261170" y="835990"/>
                  </a:lnTo>
                  <a:lnTo>
                    <a:pt x="1323444" y="585216"/>
                  </a:lnTo>
                  <a:lnTo>
                    <a:pt x="1433172" y="0"/>
                  </a:lnTo>
                </a:path>
              </a:pathLst>
            </a:custGeom>
            <a:noFill/>
            <a:ln w="9525" cap="flat" cmpd="sng" algn="ctr">
              <a:solidFill>
                <a:srgbClr val="FA062F"/>
              </a:solidFill>
              <a:prstDash val="solid"/>
              <a:round/>
              <a:headEnd type="none" w="med" len="med"/>
              <a:tailEnd type="none" w="med" len="med"/>
            </a:ln>
          </p:spPr>
          <p:txBody>
            <a:bodyPr/>
            <a:lstStyle/>
            <a:p>
              <a:endParaRPr lang="nb-NO"/>
            </a:p>
          </p:txBody>
        </p:sp>
        <p:cxnSp>
          <p:nvCxnSpPr>
            <p:cNvPr id="22556" name="Rett linje 13"/>
            <p:cNvCxnSpPr>
              <a:cxnSpLocks noChangeShapeType="1"/>
            </p:cNvCxnSpPr>
            <p:nvPr/>
          </p:nvCxnSpPr>
          <p:spPr bwMode="auto">
            <a:xfrm rot="5400000" flipH="1" flipV="1">
              <a:off x="5695950" y="2733675"/>
              <a:ext cx="1428750" cy="19050"/>
            </a:xfrm>
            <a:prstGeom prst="line">
              <a:avLst/>
            </a:prstGeom>
            <a:noFill/>
            <a:ln w="9525" algn="ctr">
              <a:solidFill>
                <a:schemeClr val="tx1"/>
              </a:solidFill>
              <a:prstDash val="dash"/>
              <a:round/>
              <a:headEnd/>
              <a:tailEnd/>
            </a:ln>
          </p:spPr>
        </p:cxnSp>
        <p:cxnSp>
          <p:nvCxnSpPr>
            <p:cNvPr id="22557" name="Rett linje 16"/>
            <p:cNvCxnSpPr>
              <a:cxnSpLocks noChangeShapeType="1"/>
            </p:cNvCxnSpPr>
            <p:nvPr/>
          </p:nvCxnSpPr>
          <p:spPr bwMode="auto">
            <a:xfrm rot="10800000">
              <a:off x="5343525" y="3343275"/>
              <a:ext cx="1390650" cy="0"/>
            </a:xfrm>
            <a:prstGeom prst="line">
              <a:avLst/>
            </a:prstGeom>
            <a:noFill/>
            <a:ln w="9525" algn="ctr">
              <a:solidFill>
                <a:schemeClr val="tx1"/>
              </a:solidFill>
              <a:prstDash val="dash"/>
              <a:round/>
              <a:headEnd/>
              <a:tailEnd/>
            </a:ln>
          </p:spPr>
        </p:cxnSp>
        <p:sp>
          <p:nvSpPr>
            <p:cNvPr id="22558" name="TekstSylinder 18"/>
            <p:cNvSpPr txBox="1">
              <a:spLocks noChangeArrowheads="1"/>
            </p:cNvSpPr>
            <p:nvPr/>
          </p:nvSpPr>
          <p:spPr bwMode="auto">
            <a:xfrm>
              <a:off x="5019675" y="1704975"/>
              <a:ext cx="585417" cy="461665"/>
            </a:xfrm>
            <a:prstGeom prst="rect">
              <a:avLst/>
            </a:prstGeom>
            <a:noFill/>
            <a:ln w="9525">
              <a:noFill/>
              <a:miter lim="800000"/>
              <a:headEnd/>
              <a:tailEnd/>
            </a:ln>
          </p:spPr>
          <p:txBody>
            <a:bodyPr wrap="none">
              <a:spAutoFit/>
            </a:bodyPr>
            <a:lstStyle/>
            <a:p>
              <a:r>
                <a:rPr lang="nb-NO">
                  <a:solidFill>
                    <a:schemeClr val="tx1"/>
                  </a:solidFill>
                </a:rPr>
                <a:t>µA</a:t>
              </a:r>
            </a:p>
          </p:txBody>
        </p:sp>
        <p:sp>
          <p:nvSpPr>
            <p:cNvPr id="22559" name="TekstSylinder 19"/>
            <p:cNvSpPr txBox="1">
              <a:spLocks noChangeArrowheads="1"/>
            </p:cNvSpPr>
            <p:nvPr/>
          </p:nvSpPr>
          <p:spPr bwMode="auto">
            <a:xfrm>
              <a:off x="7598733" y="3190529"/>
              <a:ext cx="407484" cy="461665"/>
            </a:xfrm>
            <a:prstGeom prst="rect">
              <a:avLst/>
            </a:prstGeom>
            <a:noFill/>
            <a:ln w="9525">
              <a:noFill/>
              <a:miter lim="800000"/>
              <a:headEnd/>
              <a:tailEnd/>
            </a:ln>
          </p:spPr>
          <p:txBody>
            <a:bodyPr wrap="none">
              <a:spAutoFit/>
            </a:bodyPr>
            <a:lstStyle/>
            <a:p>
              <a:r>
                <a:rPr lang="nb-NO">
                  <a:solidFill>
                    <a:schemeClr val="tx1"/>
                  </a:solidFill>
                </a:rPr>
                <a:t>V</a:t>
              </a:r>
            </a:p>
          </p:txBody>
        </p:sp>
      </p:grpSp>
      <p:grpSp>
        <p:nvGrpSpPr>
          <p:cNvPr id="4" name="Gruppe 52"/>
          <p:cNvGrpSpPr>
            <a:grpSpLocks/>
          </p:cNvGrpSpPr>
          <p:nvPr/>
        </p:nvGrpSpPr>
        <p:grpSpPr bwMode="auto">
          <a:xfrm>
            <a:off x="7535863" y="1847850"/>
            <a:ext cx="722312" cy="1538288"/>
            <a:chOff x="8130747" y="1359243"/>
            <a:chExt cx="965593" cy="2056886"/>
          </a:xfrm>
        </p:grpSpPr>
        <p:cxnSp>
          <p:nvCxnSpPr>
            <p:cNvPr id="22542" name="Rett linje 22"/>
            <p:cNvCxnSpPr>
              <a:cxnSpLocks noChangeShapeType="1"/>
            </p:cNvCxnSpPr>
            <p:nvPr/>
          </p:nvCxnSpPr>
          <p:spPr bwMode="auto">
            <a:xfrm rot="5400000">
              <a:off x="7336699" y="2424372"/>
              <a:ext cx="1958029" cy="25485"/>
            </a:xfrm>
            <a:prstGeom prst="line">
              <a:avLst/>
            </a:prstGeom>
            <a:noFill/>
            <a:ln w="9525" algn="ctr">
              <a:solidFill>
                <a:schemeClr val="tx1"/>
              </a:solidFill>
              <a:round/>
              <a:headEnd/>
              <a:tailEnd/>
            </a:ln>
          </p:spPr>
        </p:cxnSp>
        <p:sp>
          <p:nvSpPr>
            <p:cNvPr id="22543" name="Likebent trekant 20"/>
            <p:cNvSpPr>
              <a:spLocks noChangeArrowheads="1"/>
            </p:cNvSpPr>
            <p:nvPr/>
          </p:nvSpPr>
          <p:spPr bwMode="auto">
            <a:xfrm flipV="1">
              <a:off x="8141044" y="2758903"/>
              <a:ext cx="323850" cy="285750"/>
            </a:xfrm>
            <a:prstGeom prst="triangle">
              <a:avLst>
                <a:gd name="adj" fmla="val 50000"/>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2544" name="Rett linje 24"/>
            <p:cNvCxnSpPr>
              <a:cxnSpLocks noChangeShapeType="1"/>
            </p:cNvCxnSpPr>
            <p:nvPr/>
          </p:nvCxnSpPr>
          <p:spPr bwMode="auto">
            <a:xfrm>
              <a:off x="8143425" y="3044653"/>
              <a:ext cx="323850" cy="2"/>
            </a:xfrm>
            <a:prstGeom prst="line">
              <a:avLst/>
            </a:prstGeom>
            <a:noFill/>
            <a:ln w="9525" algn="ctr">
              <a:solidFill>
                <a:schemeClr val="tx1"/>
              </a:solidFill>
              <a:round/>
              <a:headEnd/>
              <a:tailEnd/>
            </a:ln>
          </p:spPr>
        </p:cxnSp>
        <p:sp>
          <p:nvSpPr>
            <p:cNvPr id="22545" name="Rektangel 28"/>
            <p:cNvSpPr>
              <a:spLocks noChangeArrowheads="1"/>
            </p:cNvSpPr>
            <p:nvPr/>
          </p:nvSpPr>
          <p:spPr bwMode="auto">
            <a:xfrm>
              <a:off x="8229600" y="1769887"/>
              <a:ext cx="185353" cy="580768"/>
            </a:xfrm>
            <a:prstGeom prst="rect">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2546" name="Rett linje 31"/>
            <p:cNvCxnSpPr>
              <a:cxnSpLocks noChangeShapeType="1"/>
            </p:cNvCxnSpPr>
            <p:nvPr/>
          </p:nvCxnSpPr>
          <p:spPr bwMode="auto">
            <a:xfrm flipV="1">
              <a:off x="8316098" y="2594919"/>
              <a:ext cx="552523" cy="1"/>
            </a:xfrm>
            <a:prstGeom prst="line">
              <a:avLst/>
            </a:prstGeom>
            <a:noFill/>
            <a:ln w="9525" algn="ctr">
              <a:solidFill>
                <a:schemeClr val="tx1"/>
              </a:solidFill>
              <a:round/>
              <a:headEnd/>
              <a:tailEnd/>
            </a:ln>
          </p:spPr>
        </p:cxnSp>
        <p:sp>
          <p:nvSpPr>
            <p:cNvPr id="22547" name="Ellipse 32"/>
            <p:cNvSpPr>
              <a:spLocks noChangeArrowheads="1"/>
            </p:cNvSpPr>
            <p:nvPr/>
          </p:nvSpPr>
          <p:spPr bwMode="auto">
            <a:xfrm>
              <a:off x="8266671" y="1359243"/>
              <a:ext cx="123568" cy="135924"/>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2548" name="Rett linje 34"/>
            <p:cNvCxnSpPr>
              <a:cxnSpLocks noChangeShapeType="1"/>
            </p:cNvCxnSpPr>
            <p:nvPr/>
          </p:nvCxnSpPr>
          <p:spPr bwMode="auto">
            <a:xfrm>
              <a:off x="8130747" y="3410464"/>
              <a:ext cx="358346" cy="0"/>
            </a:xfrm>
            <a:prstGeom prst="line">
              <a:avLst/>
            </a:prstGeom>
            <a:noFill/>
            <a:ln w="9525" algn="ctr">
              <a:solidFill>
                <a:schemeClr val="tx1"/>
              </a:solidFill>
              <a:round/>
              <a:headEnd/>
              <a:tailEnd/>
            </a:ln>
          </p:spPr>
        </p:cxnSp>
        <p:sp>
          <p:nvSpPr>
            <p:cNvPr id="22549" name="Ellipse 38"/>
            <p:cNvSpPr>
              <a:spLocks noChangeArrowheads="1"/>
            </p:cNvSpPr>
            <p:nvPr/>
          </p:nvSpPr>
          <p:spPr bwMode="auto">
            <a:xfrm>
              <a:off x="8286088" y="2563144"/>
              <a:ext cx="63549" cy="60018"/>
            </a:xfrm>
            <a:prstGeom prst="ellipse">
              <a:avLst/>
            </a:prstGeom>
            <a:solidFill>
              <a:schemeClr val="tx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2550" name="Ellipse 39"/>
            <p:cNvSpPr>
              <a:spLocks noChangeArrowheads="1"/>
            </p:cNvSpPr>
            <p:nvPr/>
          </p:nvSpPr>
          <p:spPr bwMode="auto">
            <a:xfrm>
              <a:off x="8875682" y="2556083"/>
              <a:ext cx="77671" cy="77671"/>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2551" name="Ellipse 40"/>
            <p:cNvSpPr>
              <a:spLocks noChangeArrowheads="1"/>
            </p:cNvSpPr>
            <p:nvPr/>
          </p:nvSpPr>
          <p:spPr bwMode="auto">
            <a:xfrm>
              <a:off x="8886274" y="2969152"/>
              <a:ext cx="77671" cy="77671"/>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2552" name="Rett linje 41"/>
            <p:cNvCxnSpPr>
              <a:cxnSpLocks noChangeShapeType="1"/>
            </p:cNvCxnSpPr>
            <p:nvPr/>
          </p:nvCxnSpPr>
          <p:spPr bwMode="auto">
            <a:xfrm>
              <a:off x="8737994" y="3403404"/>
              <a:ext cx="358346" cy="0"/>
            </a:xfrm>
            <a:prstGeom prst="line">
              <a:avLst/>
            </a:prstGeom>
            <a:noFill/>
            <a:ln w="9525" algn="ctr">
              <a:solidFill>
                <a:schemeClr val="tx1"/>
              </a:solidFill>
              <a:round/>
              <a:headEnd/>
              <a:tailEnd/>
            </a:ln>
          </p:spPr>
        </p:cxnSp>
        <p:cxnSp>
          <p:nvCxnSpPr>
            <p:cNvPr id="22553" name="Rett linje 42"/>
            <p:cNvCxnSpPr>
              <a:cxnSpLocks noChangeShapeType="1"/>
              <a:endCxn id="22551" idx="4"/>
            </p:cNvCxnSpPr>
            <p:nvPr/>
          </p:nvCxnSpPr>
          <p:spPr bwMode="auto">
            <a:xfrm rot="16200000" flipV="1">
              <a:off x="8748585" y="3223349"/>
              <a:ext cx="356581" cy="3529"/>
            </a:xfrm>
            <a:prstGeom prst="line">
              <a:avLst/>
            </a:prstGeom>
            <a:noFill/>
            <a:ln w="9525" algn="ctr">
              <a:solidFill>
                <a:schemeClr val="tx1"/>
              </a:solidFill>
              <a:round/>
              <a:headEnd/>
              <a:tailEnd/>
            </a:ln>
          </p:spPr>
        </p:cxnSp>
      </p:grpSp>
      <p:sp>
        <p:nvSpPr>
          <p:cNvPr id="29" name="TekstSylinder 28"/>
          <p:cNvSpPr txBox="1">
            <a:spLocks noChangeArrowheads="1"/>
          </p:cNvSpPr>
          <p:nvPr/>
        </p:nvSpPr>
        <p:spPr bwMode="auto">
          <a:xfrm>
            <a:off x="8218488" y="2717800"/>
            <a:ext cx="630237" cy="461963"/>
          </a:xfrm>
          <a:prstGeom prst="rect">
            <a:avLst/>
          </a:prstGeom>
          <a:noFill/>
          <a:ln w="9525">
            <a:noFill/>
            <a:miter lim="800000"/>
            <a:headEnd/>
            <a:tailEnd/>
          </a:ln>
        </p:spPr>
        <p:txBody>
          <a:bodyPr wrap="none">
            <a:spAutoFit/>
          </a:bodyPr>
          <a:lstStyle/>
          <a:p>
            <a:r>
              <a:rPr lang="nb-NO">
                <a:solidFill>
                  <a:schemeClr val="tx1"/>
                </a:solidFill>
              </a:rPr>
              <a:t>V</a:t>
            </a:r>
            <a:r>
              <a:rPr lang="nb-NO" baseline="-25000">
                <a:solidFill>
                  <a:schemeClr val="tx1"/>
                </a:solidFill>
              </a:rPr>
              <a:t>out</a:t>
            </a:r>
          </a:p>
        </p:txBody>
      </p:sp>
      <p:sp>
        <p:nvSpPr>
          <p:cNvPr id="34828" name="Frihåndsform 31"/>
          <p:cNvSpPr>
            <a:spLocks/>
          </p:cNvSpPr>
          <p:nvPr/>
        </p:nvSpPr>
        <p:spPr bwMode="auto">
          <a:xfrm>
            <a:off x="5024438" y="3062288"/>
            <a:ext cx="1887537" cy="296862"/>
          </a:xfrm>
          <a:custGeom>
            <a:avLst/>
            <a:gdLst>
              <a:gd name="T0" fmla="*/ 0 w 1888177"/>
              <a:gd name="T1" fmla="*/ 296652 h 296883"/>
              <a:gd name="T2" fmla="*/ 224795 w 1888177"/>
              <a:gd name="T3" fmla="*/ 296652 h 296883"/>
              <a:gd name="T4" fmla="*/ 390427 w 1888177"/>
              <a:gd name="T5" fmla="*/ 296652 h 296883"/>
              <a:gd name="T6" fmla="*/ 591557 w 1888177"/>
              <a:gd name="T7" fmla="*/ 272923 h 296883"/>
              <a:gd name="T8" fmla="*/ 780855 w 1888177"/>
              <a:gd name="T9" fmla="*/ 237319 h 296883"/>
              <a:gd name="T10" fmla="*/ 1052972 w 1888177"/>
              <a:gd name="T11" fmla="*/ 177987 h 296883"/>
              <a:gd name="T12" fmla="*/ 1881149 w 1888177"/>
              <a:gd name="T13" fmla="*/ 0 h 296883"/>
              <a:gd name="T14" fmla="*/ 0 60000 65536"/>
              <a:gd name="T15" fmla="*/ 0 60000 65536"/>
              <a:gd name="T16" fmla="*/ 0 60000 65536"/>
              <a:gd name="T17" fmla="*/ 0 60000 65536"/>
              <a:gd name="T18" fmla="*/ 0 60000 65536"/>
              <a:gd name="T19" fmla="*/ 0 60000 65536"/>
              <a:gd name="T20" fmla="*/ 0 60000 65536"/>
              <a:gd name="T21" fmla="*/ 0 w 1888177"/>
              <a:gd name="T22" fmla="*/ 0 h 296883"/>
              <a:gd name="T23" fmla="*/ 1888177 w 1888177"/>
              <a:gd name="T24" fmla="*/ 296883 h 2968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8177" h="296883">
                <a:moveTo>
                  <a:pt x="0" y="296883"/>
                </a:moveTo>
                <a:lnTo>
                  <a:pt x="225631" y="296883"/>
                </a:lnTo>
                <a:lnTo>
                  <a:pt x="391886" y="296883"/>
                </a:lnTo>
                <a:lnTo>
                  <a:pt x="593767" y="273132"/>
                </a:lnTo>
                <a:lnTo>
                  <a:pt x="783772" y="237506"/>
                </a:lnTo>
                <a:lnTo>
                  <a:pt x="1056904" y="178130"/>
                </a:lnTo>
                <a:lnTo>
                  <a:pt x="1888177" y="0"/>
                </a:lnTo>
              </a:path>
            </a:pathLst>
          </a:custGeom>
          <a:noFill/>
          <a:ln w="9525" cap="flat" cmpd="sng" algn="ctr">
            <a:solidFill>
              <a:schemeClr val="tx1"/>
            </a:solidFill>
            <a:prstDash val="solid"/>
            <a:round/>
            <a:headEnd type="none" w="med" len="med"/>
            <a:tailEnd type="none" w="med" len="med"/>
          </a:ln>
        </p:spPr>
        <p:txBody>
          <a:bodyPr/>
          <a:lstStyle/>
          <a:p>
            <a:endParaRPr lang="nb-NO"/>
          </a:p>
        </p:txBody>
      </p:sp>
      <p:sp>
        <p:nvSpPr>
          <p:cNvPr id="31" name="TekstSylinder 30"/>
          <p:cNvSpPr txBox="1">
            <a:spLocks noChangeArrowheads="1"/>
          </p:cNvSpPr>
          <p:nvPr/>
        </p:nvSpPr>
        <p:spPr bwMode="auto">
          <a:xfrm>
            <a:off x="7489825" y="1549400"/>
            <a:ext cx="434975" cy="338138"/>
          </a:xfrm>
          <a:prstGeom prst="rect">
            <a:avLst/>
          </a:prstGeom>
          <a:noFill/>
          <a:ln w="9525">
            <a:noFill/>
            <a:miter lim="800000"/>
            <a:headEnd/>
            <a:tailEnd/>
          </a:ln>
        </p:spPr>
        <p:txBody>
          <a:bodyPr wrap="none">
            <a:spAutoFit/>
          </a:bodyPr>
          <a:lstStyle/>
          <a:p>
            <a:r>
              <a:rPr lang="nb-NO" sz="1600">
                <a:solidFill>
                  <a:schemeClr val="tx1"/>
                </a:solidFill>
              </a:rPr>
              <a:t>5V</a:t>
            </a:r>
            <a:endParaRPr lang="nb-NO" baseline="-25000">
              <a:solidFill>
                <a:schemeClr val="tx1"/>
              </a:solidFill>
            </a:endParaRPr>
          </a:p>
        </p:txBody>
      </p:sp>
      <p:sp>
        <p:nvSpPr>
          <p:cNvPr id="32" name="TekstSylinder 31"/>
          <p:cNvSpPr txBox="1">
            <a:spLocks noChangeArrowheads="1"/>
          </p:cNvSpPr>
          <p:nvPr/>
        </p:nvSpPr>
        <p:spPr bwMode="auto">
          <a:xfrm>
            <a:off x="7477125" y="3378200"/>
            <a:ext cx="468313" cy="369888"/>
          </a:xfrm>
          <a:prstGeom prst="rect">
            <a:avLst/>
          </a:prstGeom>
          <a:noFill/>
          <a:ln w="9525">
            <a:noFill/>
            <a:miter lim="800000"/>
            <a:headEnd/>
            <a:tailEnd/>
          </a:ln>
        </p:spPr>
        <p:txBody>
          <a:bodyPr wrap="none">
            <a:spAutoFit/>
          </a:bodyPr>
          <a:lstStyle/>
          <a:p>
            <a:r>
              <a:rPr lang="nb-NO" sz="1800">
                <a:solidFill>
                  <a:schemeClr val="tx1"/>
                </a:solidFill>
              </a:rPr>
              <a:t>0V</a:t>
            </a:r>
            <a:endParaRPr lang="nb-NO" sz="1800" baseline="-25000">
              <a:solidFill>
                <a:schemeClr val="tx1"/>
              </a:solidFill>
            </a:endParaRPr>
          </a:p>
        </p:txBody>
      </p:sp>
      <p:pic>
        <p:nvPicPr>
          <p:cNvPr id="17410" name="Picture 2" descr="temperature_tmp36graph.gif"/>
          <p:cNvPicPr>
            <a:picLocks noChangeAspect="1" noChangeArrowheads="1"/>
          </p:cNvPicPr>
          <p:nvPr/>
        </p:nvPicPr>
        <p:blipFill>
          <a:blip r:embed="rId3"/>
          <a:srcRect/>
          <a:stretch>
            <a:fillRect/>
          </a:stretch>
        </p:blipFill>
        <p:spPr bwMode="auto">
          <a:xfrm>
            <a:off x="4630738" y="3748088"/>
            <a:ext cx="4022725" cy="3025089"/>
          </a:xfrm>
          <a:prstGeom prst="rect">
            <a:avLst/>
          </a:prstGeom>
          <a:noFill/>
        </p:spPr>
      </p:pic>
      <p:pic>
        <p:nvPicPr>
          <p:cNvPr id="17412" name="Picture 4" descr="TMP35-36-37 Functional Block Diagram"/>
          <p:cNvPicPr>
            <a:picLocks noChangeAspect="1" noChangeArrowheads="1"/>
          </p:cNvPicPr>
          <p:nvPr/>
        </p:nvPicPr>
        <p:blipFill>
          <a:blip r:embed="rId4"/>
          <a:srcRect l="41730"/>
          <a:stretch>
            <a:fillRect/>
          </a:stretch>
        </p:blipFill>
        <p:spPr bwMode="auto">
          <a:xfrm>
            <a:off x="1739900" y="1719198"/>
            <a:ext cx="1812131" cy="205803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fade">
                                      <p:cBhvr>
                                        <p:cTn id="7" dur="2000"/>
                                        <p:tgtEl>
                                          <p:spTgt spid="870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2000"/>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20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20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0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828"/>
                                        </p:tgtEl>
                                        <p:attrNameLst>
                                          <p:attrName>style.visibility</p:attrName>
                                        </p:attrNameLst>
                                      </p:cBhvr>
                                      <p:to>
                                        <p:strVal val="visible"/>
                                      </p:to>
                                    </p:set>
                                    <p:animEffect transition="in" filter="fade">
                                      <p:cBhvr>
                                        <p:cTn id="35" dur="2000"/>
                                        <p:tgtEl>
                                          <p:spTgt spid="348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410"/>
                                        </p:tgtEl>
                                        <p:attrNameLst>
                                          <p:attrName>style.visibility</p:attrName>
                                        </p:attrNameLst>
                                      </p:cBhvr>
                                      <p:to>
                                        <p:strVal val="visible"/>
                                      </p:to>
                                    </p:set>
                                    <p:animEffect transition="in" filter="fade">
                                      <p:cBhvr>
                                        <p:cTn id="40"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9" grpId="0"/>
      <p:bldP spid="34828" grpId="0" animBg="1"/>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srcRect/>
          <a:stretch>
            <a:fillRect/>
          </a:stretch>
        </p:blipFill>
        <p:spPr bwMode="auto">
          <a:xfrm>
            <a:off x="5211269" y="4402296"/>
            <a:ext cx="2459166" cy="1987704"/>
          </a:xfrm>
          <a:prstGeom prst="rect">
            <a:avLst/>
          </a:prstGeom>
          <a:noFill/>
          <a:ln w="9525">
            <a:noFill/>
            <a:miter lim="800000"/>
            <a:headEnd/>
            <a:tailEnd/>
          </a:ln>
          <a:effectLst/>
        </p:spPr>
      </p:pic>
      <p:sp>
        <p:nvSpPr>
          <p:cNvPr id="2" name="Tittel 1"/>
          <p:cNvSpPr>
            <a:spLocks noGrp="1"/>
          </p:cNvSpPr>
          <p:nvPr>
            <p:ph type="title"/>
          </p:nvPr>
        </p:nvSpPr>
        <p:spPr/>
        <p:txBody>
          <a:bodyPr/>
          <a:lstStyle/>
          <a:p>
            <a:pPr algn="ctr"/>
            <a:r>
              <a:rPr lang="nb-NO" smtClean="0"/>
              <a:t>Noen utvalgte</a:t>
            </a:r>
            <a:endParaRPr lang="nb-NO"/>
          </a:p>
        </p:txBody>
      </p:sp>
      <p:pic>
        <p:nvPicPr>
          <p:cNvPr id="4" name="Picture 16" descr="https://dlnmh9ip6v2uc.cloudfront.net/images/products/1/0/3/5/6/10356-01b_i_ma.jpg"/>
          <p:cNvPicPr>
            <a:picLocks noChangeAspect="1" noChangeArrowheads="1"/>
          </p:cNvPicPr>
          <p:nvPr/>
        </p:nvPicPr>
        <p:blipFill>
          <a:blip r:embed="rId4" cstate="print"/>
          <a:srcRect/>
          <a:stretch>
            <a:fillRect/>
          </a:stretch>
        </p:blipFill>
        <p:spPr bwMode="auto">
          <a:xfrm>
            <a:off x="1109943" y="979643"/>
            <a:ext cx="2291843" cy="2291844"/>
          </a:xfrm>
          <a:prstGeom prst="rect">
            <a:avLst/>
          </a:prstGeom>
          <a:noFill/>
        </p:spPr>
      </p:pic>
      <p:sp>
        <p:nvSpPr>
          <p:cNvPr id="5" name="TekstSylinder 4"/>
          <p:cNvSpPr txBox="1"/>
          <p:nvPr/>
        </p:nvSpPr>
        <p:spPr>
          <a:xfrm>
            <a:off x="975816" y="1037555"/>
            <a:ext cx="1075936"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smtClean="0">
                <a:solidFill>
                  <a:schemeClr val="tx1"/>
                </a:solidFill>
              </a:rPr>
              <a:t>UNO</a:t>
            </a:r>
            <a:endParaRPr lang="nb-NO" sz="1800" dirty="0" smtClean="0">
              <a:solidFill>
                <a:schemeClr val="tx1"/>
              </a:solidFill>
            </a:endParaRPr>
          </a:p>
        </p:txBody>
      </p:sp>
      <p:sp>
        <p:nvSpPr>
          <p:cNvPr id="3" name="Plassholder for innhold 2"/>
          <p:cNvSpPr>
            <a:spLocks noGrp="1"/>
          </p:cNvSpPr>
          <p:nvPr>
            <p:ph idx="1"/>
          </p:nvPr>
        </p:nvSpPr>
        <p:spPr>
          <a:xfrm>
            <a:off x="1009570" y="3135085"/>
            <a:ext cx="1771730" cy="854529"/>
          </a:xfrm>
        </p:spPr>
        <p:txBody>
          <a:bodyPr>
            <a:normAutofit/>
          </a:bodyPr>
          <a:lstStyle/>
          <a:p>
            <a:r>
              <a:rPr lang="nb-NO" sz="1400" smtClean="0"/>
              <a:t>14 Digitale I/O</a:t>
            </a:r>
          </a:p>
          <a:p>
            <a:r>
              <a:rPr lang="nb-NO" sz="1400" smtClean="0"/>
              <a:t>6 Analoge</a:t>
            </a:r>
          </a:p>
          <a:p>
            <a:r>
              <a:rPr lang="nb-NO" sz="1400" smtClean="0"/>
              <a:t>16 MHz</a:t>
            </a:r>
            <a:endParaRPr lang="nb-NO" sz="1400"/>
          </a:p>
        </p:txBody>
      </p:sp>
      <p:pic>
        <p:nvPicPr>
          <p:cNvPr id="6" name="Picture 2"/>
          <p:cNvPicPr>
            <a:picLocks noChangeAspect="1" noChangeArrowheads="1"/>
          </p:cNvPicPr>
          <p:nvPr/>
        </p:nvPicPr>
        <p:blipFill>
          <a:blip r:embed="rId5"/>
          <a:srcRect/>
          <a:stretch>
            <a:fillRect/>
          </a:stretch>
        </p:blipFill>
        <p:spPr bwMode="auto">
          <a:xfrm>
            <a:off x="4132489" y="1623990"/>
            <a:ext cx="1636940" cy="1146424"/>
          </a:xfrm>
          <a:prstGeom prst="rect">
            <a:avLst/>
          </a:prstGeom>
          <a:noFill/>
          <a:ln w="9525">
            <a:noFill/>
            <a:miter lim="800000"/>
            <a:headEnd/>
            <a:tailEnd/>
          </a:ln>
          <a:effectLst/>
        </p:spPr>
      </p:pic>
      <p:sp>
        <p:nvSpPr>
          <p:cNvPr id="7" name="TekstSylinder 6"/>
          <p:cNvSpPr txBox="1"/>
          <p:nvPr/>
        </p:nvSpPr>
        <p:spPr>
          <a:xfrm>
            <a:off x="3779213" y="1384191"/>
            <a:ext cx="1005788" cy="646331"/>
          </a:xfrm>
          <a:prstGeom prst="rect">
            <a:avLst/>
          </a:prstGeom>
          <a:noFill/>
        </p:spPr>
        <p:txBody>
          <a:bodyPr wrap="none" rtlCol="0">
            <a:spAutoFit/>
          </a:bodyPr>
          <a:lstStyle/>
          <a:p>
            <a:r>
              <a:rPr lang="nb-NO" sz="1800" b="1" dirty="0" err="1" smtClean="0">
                <a:solidFill>
                  <a:schemeClr val="tx1"/>
                </a:solidFill>
              </a:rPr>
              <a:t>Arduino</a:t>
            </a:r>
            <a:r>
              <a:rPr lang="nb-NO" sz="1800" b="1" dirty="0" smtClean="0">
                <a:solidFill>
                  <a:schemeClr val="tx1"/>
                </a:solidFill>
              </a:rPr>
              <a:t> </a:t>
            </a:r>
            <a:r>
              <a:rPr lang="nb-NO" sz="1800" b="1" smtClean="0">
                <a:solidFill>
                  <a:schemeClr val="tx1"/>
                </a:solidFill>
              </a:rPr>
              <a:t/>
            </a:r>
            <a:br>
              <a:rPr lang="nb-NO" sz="1800" b="1" smtClean="0">
                <a:solidFill>
                  <a:schemeClr val="tx1"/>
                </a:solidFill>
              </a:rPr>
            </a:br>
            <a:r>
              <a:rPr lang="nb-NO" sz="1800" b="1" smtClean="0">
                <a:solidFill>
                  <a:schemeClr val="tx1"/>
                </a:solidFill>
              </a:rPr>
              <a:t>Nano</a:t>
            </a:r>
            <a:endParaRPr lang="nb-NO" sz="1800" dirty="0" smtClean="0">
              <a:solidFill>
                <a:schemeClr val="tx1"/>
              </a:solidFill>
            </a:endParaRPr>
          </a:p>
        </p:txBody>
      </p:sp>
      <p:sp>
        <p:nvSpPr>
          <p:cNvPr id="8" name="Plassholder for innhold 2"/>
          <p:cNvSpPr txBox="1">
            <a:spLocks/>
          </p:cNvSpPr>
          <p:nvPr/>
        </p:nvSpPr>
        <p:spPr>
          <a:xfrm>
            <a:off x="3562270" y="3102428"/>
            <a:ext cx="2413987" cy="854529"/>
          </a:xfrm>
          <a:prstGeom prst="rect">
            <a:avLst/>
          </a:prstGeom>
        </p:spPr>
        <p:txBody>
          <a:bodyPr vert="horz" lIns="91440" tIns="45720" rIns="91440" bIns="45720" rtlCol="0">
            <a:normAutofit/>
          </a:bodyPr>
          <a:lstStyle/>
          <a:p>
            <a:pPr marL="342900" lvl="0" indent="-342900">
              <a:spcBef>
                <a:spcPct val="20000"/>
              </a:spcBef>
              <a:buFont typeface="Arial"/>
              <a:buChar char="•"/>
            </a:pPr>
            <a:r>
              <a:rPr lang="nb-NO" sz="1400" smtClean="0">
                <a:latin typeface="Arial"/>
                <a:cs typeface="Arial"/>
              </a:rPr>
              <a:t>22 Digitale I/O av dem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MHz</a:t>
            </a:r>
            <a:endParaRPr kumimoji="0" lang="nb-NO" sz="1400" b="0" i="0" u="none" strike="noStrike" kern="1200" cap="none" spc="0" normalizeH="0" baseline="0" noProof="0">
              <a:ln>
                <a:noFill/>
              </a:ln>
              <a:solidFill>
                <a:schemeClr val="tx1"/>
              </a:solidFill>
              <a:effectLst/>
              <a:uLnTx/>
              <a:uFillTx/>
              <a:latin typeface="Arial"/>
              <a:ea typeface="+mn-ea"/>
              <a:cs typeface="Arial"/>
            </a:endParaRPr>
          </a:p>
        </p:txBody>
      </p:sp>
      <p:pic>
        <p:nvPicPr>
          <p:cNvPr id="9" name="Picture 8" descr="https://dlnmh9ip6v2uc.cloudfront.net/images/products/1/1/0/6/1/11061-01a_i_ma.jpg"/>
          <p:cNvPicPr>
            <a:picLocks noChangeAspect="1" noChangeArrowheads="1"/>
          </p:cNvPicPr>
          <p:nvPr/>
        </p:nvPicPr>
        <p:blipFill>
          <a:blip r:embed="rId6" cstate="print"/>
          <a:srcRect/>
          <a:stretch>
            <a:fillRect/>
          </a:stretch>
        </p:blipFill>
        <p:spPr bwMode="auto">
          <a:xfrm>
            <a:off x="1420999" y="3926907"/>
            <a:ext cx="2860334" cy="2860335"/>
          </a:xfrm>
          <a:prstGeom prst="rect">
            <a:avLst/>
          </a:prstGeom>
          <a:noFill/>
        </p:spPr>
      </p:pic>
      <p:sp>
        <p:nvSpPr>
          <p:cNvPr id="10" name="TekstSylinder 9"/>
          <p:cNvSpPr txBox="1"/>
          <p:nvPr/>
        </p:nvSpPr>
        <p:spPr>
          <a:xfrm>
            <a:off x="1686798" y="4208464"/>
            <a:ext cx="980202" cy="646331"/>
          </a:xfrm>
          <a:prstGeom prst="rect">
            <a:avLst/>
          </a:prstGeom>
          <a:noFill/>
        </p:spPr>
        <p:txBody>
          <a:bodyPr wrap="square" rtlCol="0">
            <a:spAutoFit/>
          </a:bodyPr>
          <a:lstStyle/>
          <a:p>
            <a:r>
              <a:rPr lang="nb-NO" sz="1800" b="1" dirty="0" err="1" smtClean="0">
                <a:solidFill>
                  <a:schemeClr val="tx1"/>
                </a:solidFill>
              </a:rPr>
              <a:t>Arduino</a:t>
            </a:r>
            <a:r>
              <a:rPr lang="nb-NO" sz="1800" b="1" dirty="0" smtClean="0">
                <a:solidFill>
                  <a:schemeClr val="tx1"/>
                </a:solidFill>
              </a:rPr>
              <a:t> </a:t>
            </a:r>
            <a:br>
              <a:rPr lang="nb-NO" sz="1800" b="1" dirty="0" smtClean="0">
                <a:solidFill>
                  <a:schemeClr val="tx1"/>
                </a:solidFill>
              </a:rPr>
            </a:br>
            <a:r>
              <a:rPr lang="nb-NO" sz="1800" b="1" dirty="0" err="1" smtClean="0">
                <a:solidFill>
                  <a:schemeClr val="tx1"/>
                </a:solidFill>
              </a:rPr>
              <a:t>Mega</a:t>
            </a:r>
            <a:endParaRPr lang="nb-NO" sz="1800" dirty="0" smtClean="0">
              <a:solidFill>
                <a:schemeClr val="tx1"/>
              </a:solidFill>
            </a:endParaRPr>
          </a:p>
        </p:txBody>
      </p:sp>
      <p:sp>
        <p:nvSpPr>
          <p:cNvPr id="11" name="Plassholder for innhold 2"/>
          <p:cNvSpPr txBox="1">
            <a:spLocks/>
          </p:cNvSpPr>
          <p:nvPr/>
        </p:nvSpPr>
        <p:spPr>
          <a:xfrm>
            <a:off x="3164932" y="5649685"/>
            <a:ext cx="1782616" cy="854529"/>
          </a:xfrm>
          <a:prstGeom prst="rect">
            <a:avLst/>
          </a:prstGeom>
        </p:spPr>
        <p:txBody>
          <a:bodyPr vert="horz" lIns="91440" tIns="45720" rIns="91440" bIns="45720" rtlCol="0">
            <a:normAutofit/>
          </a:bodyPr>
          <a:lstStyle/>
          <a:p>
            <a:pPr marL="342900" lvl="0" indent="-342900">
              <a:spcBef>
                <a:spcPct val="20000"/>
              </a:spcBef>
              <a:buFont typeface="Arial"/>
              <a:buChar char="•"/>
            </a:pPr>
            <a:r>
              <a:rPr lang="nb-NO" sz="1400" smtClean="0">
                <a:latin typeface="Arial"/>
                <a:cs typeface="Arial"/>
              </a:rPr>
              <a:t>54 Digitale I/O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MHz</a:t>
            </a:r>
            <a:endParaRPr kumimoji="0" lang="nb-NO" sz="1400" b="0" i="0" u="none" strike="noStrike" kern="1200" cap="none" spc="0" normalizeH="0" baseline="0" noProof="0">
              <a:ln>
                <a:noFill/>
              </a:ln>
              <a:solidFill>
                <a:schemeClr val="tx1"/>
              </a:solidFill>
              <a:effectLst/>
              <a:uLnTx/>
              <a:uFillTx/>
              <a:latin typeface="Arial"/>
              <a:ea typeface="+mn-ea"/>
              <a:cs typeface="Arial"/>
            </a:endParaRPr>
          </a:p>
        </p:txBody>
      </p:sp>
      <p:sp>
        <p:nvSpPr>
          <p:cNvPr id="12" name="TekstSylinder 11"/>
          <p:cNvSpPr txBox="1"/>
          <p:nvPr/>
        </p:nvSpPr>
        <p:spPr>
          <a:xfrm>
            <a:off x="7864931" y="1944968"/>
            <a:ext cx="1005788" cy="646331"/>
          </a:xfrm>
          <a:prstGeom prst="rect">
            <a:avLst/>
          </a:prstGeom>
          <a:noFill/>
        </p:spPr>
        <p:txBody>
          <a:bodyPr wrap="none" rtlCol="0">
            <a:spAutoFit/>
          </a:bodyPr>
          <a:lstStyle/>
          <a:p>
            <a:r>
              <a:rPr lang="nb-NO" sz="1800" b="1" err="1" smtClean="0">
                <a:solidFill>
                  <a:schemeClr val="tx1"/>
                </a:solidFill>
              </a:rPr>
              <a:t>Arduino</a:t>
            </a:r>
            <a:r>
              <a:rPr lang="nb-NO" sz="1800" b="1" smtClean="0">
                <a:solidFill>
                  <a:schemeClr val="tx1"/>
                </a:solidFill>
              </a:rPr>
              <a:t> </a:t>
            </a:r>
            <a:br>
              <a:rPr lang="nb-NO" sz="1800" b="1" smtClean="0">
                <a:solidFill>
                  <a:schemeClr val="tx1"/>
                </a:solidFill>
              </a:rPr>
            </a:br>
            <a:r>
              <a:rPr lang="nb-NO" sz="1800" b="1" smtClean="0">
                <a:solidFill>
                  <a:schemeClr val="tx1"/>
                </a:solidFill>
              </a:rPr>
              <a:t>Lilypad</a:t>
            </a:r>
            <a:endParaRPr lang="nb-NO" sz="1800" dirty="0" smtClean="0">
              <a:solidFill>
                <a:schemeClr val="tx1"/>
              </a:solidFill>
            </a:endParaRPr>
          </a:p>
        </p:txBody>
      </p:sp>
      <p:pic>
        <p:nvPicPr>
          <p:cNvPr id="13" name="Picture 1"/>
          <p:cNvPicPr>
            <a:picLocks noChangeAspect="1" noChangeArrowheads="1"/>
          </p:cNvPicPr>
          <p:nvPr/>
        </p:nvPicPr>
        <p:blipFill>
          <a:blip r:embed="rId7"/>
          <a:srcRect/>
          <a:stretch>
            <a:fillRect/>
          </a:stretch>
        </p:blipFill>
        <p:spPr bwMode="auto">
          <a:xfrm>
            <a:off x="5966054" y="1643741"/>
            <a:ext cx="1856085" cy="1901825"/>
          </a:xfrm>
          <a:prstGeom prst="rect">
            <a:avLst/>
          </a:prstGeom>
          <a:noFill/>
          <a:ln w="9525">
            <a:noFill/>
            <a:miter lim="800000"/>
            <a:headEnd/>
            <a:tailEnd/>
          </a:ln>
          <a:effectLst/>
        </p:spPr>
      </p:pic>
      <p:sp>
        <p:nvSpPr>
          <p:cNvPr id="14" name="Plassholder for innhold 2"/>
          <p:cNvSpPr txBox="1">
            <a:spLocks/>
          </p:cNvSpPr>
          <p:nvPr/>
        </p:nvSpPr>
        <p:spPr>
          <a:xfrm>
            <a:off x="6038769" y="3559628"/>
            <a:ext cx="2413987" cy="854529"/>
          </a:xfrm>
          <a:prstGeom prst="rect">
            <a:avLst/>
          </a:prstGeom>
        </p:spPr>
        <p:txBody>
          <a:bodyPr vert="horz" lIns="91440" tIns="45720" rIns="91440" bIns="45720" rtlCol="0">
            <a:normAutofit/>
          </a:bodyPr>
          <a:lstStyle/>
          <a:p>
            <a:pPr marL="342900" lvl="0" indent="-342900">
              <a:spcBef>
                <a:spcPct val="20000"/>
              </a:spcBef>
              <a:buFont typeface="Arial"/>
              <a:buChar char="•"/>
            </a:pPr>
            <a:r>
              <a:rPr lang="nb-NO" sz="1400" smtClean="0">
                <a:latin typeface="Arial"/>
                <a:cs typeface="Arial"/>
              </a:rPr>
              <a:t>14 Digitale I/O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MHz</a:t>
            </a:r>
            <a:endParaRPr kumimoji="0" lang="nb-NO" sz="1400" b="0" i="0" u="none" strike="noStrike" kern="1200" cap="none" spc="0" normalizeH="0" baseline="0" noProof="0">
              <a:ln>
                <a:noFill/>
              </a:ln>
              <a:solidFill>
                <a:schemeClr val="tx1"/>
              </a:solidFill>
              <a:effectLst/>
              <a:uLnTx/>
              <a:uFillTx/>
              <a:latin typeface="Arial"/>
              <a:ea typeface="+mn-ea"/>
              <a:cs typeface="Arial"/>
            </a:endParaRPr>
          </a:p>
        </p:txBody>
      </p:sp>
      <p:sp>
        <p:nvSpPr>
          <p:cNvPr id="16" name="TekstSylinder 15"/>
          <p:cNvSpPr txBox="1"/>
          <p:nvPr/>
        </p:nvSpPr>
        <p:spPr>
          <a:xfrm>
            <a:off x="4909116" y="4492064"/>
            <a:ext cx="1517147" cy="646331"/>
          </a:xfrm>
          <a:prstGeom prst="rect">
            <a:avLst/>
          </a:prstGeom>
          <a:noFill/>
        </p:spPr>
        <p:txBody>
          <a:bodyPr wrap="none" rtlCol="0">
            <a:spAutoFit/>
          </a:bodyPr>
          <a:lstStyle/>
          <a:p>
            <a:r>
              <a:rPr lang="nb-NO" sz="1800" b="1" err="1" smtClean="0">
                <a:solidFill>
                  <a:schemeClr val="tx1"/>
                </a:solidFill>
              </a:rPr>
              <a:t>Arduino</a:t>
            </a:r>
            <a:r>
              <a:rPr lang="nb-NO" sz="1800" b="1" smtClean="0">
                <a:solidFill>
                  <a:schemeClr val="tx1"/>
                </a:solidFill>
              </a:rPr>
              <a:t> UNO </a:t>
            </a:r>
            <a:br>
              <a:rPr lang="nb-NO" sz="1800" b="1" smtClean="0">
                <a:solidFill>
                  <a:schemeClr val="tx1"/>
                </a:solidFill>
              </a:rPr>
            </a:br>
            <a:r>
              <a:rPr lang="nb-NO" sz="1800" b="1" smtClean="0">
                <a:solidFill>
                  <a:schemeClr val="tx1"/>
                </a:solidFill>
              </a:rPr>
              <a:t>WiFi</a:t>
            </a:r>
            <a:endParaRPr lang="nb-NO" sz="1800" dirty="0" smtClean="0">
              <a:solidFill>
                <a:schemeClr val="tx1"/>
              </a:solidFill>
            </a:endParaRPr>
          </a:p>
        </p:txBody>
      </p:sp>
      <p:sp>
        <p:nvSpPr>
          <p:cNvPr id="20" name="Plassholder for innhold 2"/>
          <p:cNvSpPr txBox="1">
            <a:spLocks/>
          </p:cNvSpPr>
          <p:nvPr/>
        </p:nvSpPr>
        <p:spPr>
          <a:xfrm>
            <a:off x="7372270" y="5617969"/>
            <a:ext cx="1771730" cy="950385"/>
          </a:xfrm>
          <a:prstGeom prst="rect">
            <a:avLst/>
          </a:prstGeom>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14 Digitale I/O</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6 Analoge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400" b="0" i="0" u="none" strike="noStrike" kern="1200" cap="none" spc="0" normalizeH="0" baseline="0" noProof="0" smtClean="0">
                <a:ln>
                  <a:noFill/>
                </a:ln>
                <a:solidFill>
                  <a:schemeClr val="tx1"/>
                </a:solidFill>
                <a:effectLst/>
                <a:uLnTx/>
                <a:uFillTx/>
                <a:latin typeface="Arial"/>
                <a:ea typeface="+mn-ea"/>
                <a:cs typeface="Arial"/>
              </a:rPr>
              <a:t>16 MHz</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z="1400" smtClean="0">
                <a:latin typeface="Arial"/>
                <a:cs typeface="Arial"/>
              </a:rPr>
              <a:t>WiFi</a:t>
            </a:r>
            <a:endParaRPr kumimoji="0" lang="nb-NO" sz="1400" b="0" i="0" u="none" strike="noStrike" kern="1200" cap="none" spc="0" normalizeH="0" baseline="0" noProof="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0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20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20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animEffect transition="in" filter="fade">
                                      <p:cBhvr>
                                        <p:cTn id="63" dur="2000"/>
                                        <p:tgtEl>
                                          <p:spTgt spid="20">
                                            <p:txEl>
                                              <p:pRg st="0" end="0"/>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xEl>
                                              <p:pRg st="1" end="1"/>
                                            </p:txEl>
                                          </p:spTgt>
                                        </p:tgtEl>
                                        <p:attrNameLst>
                                          <p:attrName>style.visibility</p:attrName>
                                        </p:attrNameLst>
                                      </p:cBhvr>
                                      <p:to>
                                        <p:strVal val="visible"/>
                                      </p:to>
                                    </p:set>
                                    <p:animEffect transition="in" filter="fade">
                                      <p:cBhvr>
                                        <p:cTn id="66" dur="2000"/>
                                        <p:tgtEl>
                                          <p:spTgt spid="20">
                                            <p:txEl>
                                              <p:pRg st="1" end="1"/>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xEl>
                                              <p:pRg st="2" end="2"/>
                                            </p:txEl>
                                          </p:spTgt>
                                        </p:tgtEl>
                                        <p:attrNameLst>
                                          <p:attrName>style.visibility</p:attrName>
                                        </p:attrNameLst>
                                      </p:cBhvr>
                                      <p:to>
                                        <p:strVal val="visible"/>
                                      </p:to>
                                    </p:set>
                                    <p:animEffect transition="in" filter="fade">
                                      <p:cBhvr>
                                        <p:cTn id="69" dur="2000"/>
                                        <p:tgtEl>
                                          <p:spTgt spid="20">
                                            <p:txEl>
                                              <p:pRg st="2" end="2"/>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xEl>
                                              <p:pRg st="3" end="3"/>
                                            </p:txEl>
                                          </p:spTgt>
                                        </p:tgtEl>
                                        <p:attrNameLst>
                                          <p:attrName>style.visibility</p:attrName>
                                        </p:attrNameLst>
                                      </p:cBhvr>
                                      <p:to>
                                        <p:strVal val="visible"/>
                                      </p:to>
                                    </p:set>
                                    <p:animEffect transition="in" filter="fade">
                                      <p:cBhvr>
                                        <p:cTn id="72" dur="20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7" grpId="0"/>
      <p:bldP spid="8" grpId="0"/>
      <p:bldP spid="10" grpId="0"/>
      <p:bldP spid="11" grpId="0"/>
      <p:bldP spid="12" grpId="0"/>
      <p:bldP spid="14" grpId="0"/>
      <p:bldP spid="16" grpId="0"/>
      <p:bldP spid="20"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tel 4"/>
          <p:cNvSpPr>
            <a:spLocks noGrp="1"/>
          </p:cNvSpPr>
          <p:nvPr>
            <p:ph type="title"/>
          </p:nvPr>
        </p:nvSpPr>
        <p:spPr>
          <a:xfrm>
            <a:off x="1065213" y="295275"/>
            <a:ext cx="7669212" cy="955675"/>
          </a:xfrm>
        </p:spPr>
        <p:txBody>
          <a:bodyPr>
            <a:spAutoFit/>
          </a:bodyPr>
          <a:lstStyle/>
          <a:p>
            <a:pPr algn="ctr">
              <a:lnSpc>
                <a:spcPct val="100000"/>
              </a:lnSpc>
            </a:pPr>
            <a:r>
              <a:rPr lang="nb-NO" smtClean="0">
                <a:solidFill>
                  <a:schemeClr val="tx1"/>
                </a:solidFill>
              </a:rPr>
              <a:t>V(T) og T(V)</a:t>
            </a:r>
            <a:br>
              <a:rPr lang="nb-NO" smtClean="0">
                <a:solidFill>
                  <a:schemeClr val="tx1"/>
                </a:solidFill>
              </a:rPr>
            </a:br>
            <a:r>
              <a:rPr lang="nb-NO" sz="2000" smtClean="0">
                <a:solidFill>
                  <a:schemeClr val="tx1"/>
                </a:solidFill>
              </a:rPr>
              <a:t>Følsomhet 10 mV/K (TMP36) </a:t>
            </a:r>
          </a:p>
        </p:txBody>
      </p:sp>
      <p:sp>
        <p:nvSpPr>
          <p:cNvPr id="23555" name="Frihåndsform 6"/>
          <p:cNvSpPr>
            <a:spLocks/>
          </p:cNvSpPr>
          <p:nvPr/>
        </p:nvSpPr>
        <p:spPr bwMode="auto">
          <a:xfrm>
            <a:off x="1615343" y="1831975"/>
            <a:ext cx="3281362" cy="2143125"/>
          </a:xfrm>
          <a:custGeom>
            <a:avLst/>
            <a:gdLst>
              <a:gd name="T0" fmla="*/ 0 w 3671248"/>
              <a:gd name="T1" fmla="*/ 0 h 1774209"/>
              <a:gd name="T2" fmla="*/ 0 w 3671248"/>
              <a:gd name="T3" fmla="*/ 93715951 h 1774209"/>
              <a:gd name="T4" fmla="*/ 434730 w 3671248"/>
              <a:gd name="T5" fmla="*/ 93715951 h 1774209"/>
              <a:gd name="T6" fmla="*/ 434730 w 3671248"/>
              <a:gd name="T7" fmla="*/ 93715951 h 1774209"/>
              <a:gd name="T8" fmla="*/ 0 60000 65536"/>
              <a:gd name="T9" fmla="*/ 0 60000 65536"/>
              <a:gd name="T10" fmla="*/ 0 60000 65536"/>
              <a:gd name="T11" fmla="*/ 0 60000 65536"/>
              <a:gd name="T12" fmla="*/ 0 w 3671248"/>
              <a:gd name="T13" fmla="*/ 0 h 1774209"/>
              <a:gd name="T14" fmla="*/ 3671248 w 3671248"/>
              <a:gd name="T15" fmla="*/ 1774209 h 1774209"/>
            </a:gdLst>
            <a:ahLst/>
            <a:cxnLst>
              <a:cxn ang="T8">
                <a:pos x="T0" y="T1"/>
              </a:cxn>
              <a:cxn ang="T9">
                <a:pos x="T2" y="T3"/>
              </a:cxn>
              <a:cxn ang="T10">
                <a:pos x="T4" y="T5"/>
              </a:cxn>
              <a:cxn ang="T11">
                <a:pos x="T6" y="T7"/>
              </a:cxn>
            </a:cxnLst>
            <a:rect l="T12" t="T13" r="T14" b="T15"/>
            <a:pathLst>
              <a:path w="3671248" h="1774209">
                <a:moveTo>
                  <a:pt x="0" y="0"/>
                </a:moveTo>
                <a:lnTo>
                  <a:pt x="0" y="1774209"/>
                </a:lnTo>
                <a:lnTo>
                  <a:pt x="3671248" y="1774209"/>
                </a:lnTo>
              </a:path>
            </a:pathLst>
          </a:custGeom>
          <a:noFill/>
          <a:ln w="28575" cap="flat" cmpd="sng" algn="ctr">
            <a:solidFill>
              <a:schemeClr val="tx1"/>
            </a:solidFill>
            <a:prstDash val="solid"/>
            <a:round/>
            <a:headEnd type="triangle" w="lg" len="lg"/>
            <a:tailEnd type="triangle" w="lg" len="lg"/>
          </a:ln>
        </p:spPr>
        <p:txBody>
          <a:bodyPr/>
          <a:lstStyle/>
          <a:p>
            <a:endParaRPr lang="nb-NO"/>
          </a:p>
        </p:txBody>
      </p:sp>
      <p:cxnSp>
        <p:nvCxnSpPr>
          <p:cNvPr id="23556" name="Rett linje 8"/>
          <p:cNvCxnSpPr>
            <a:cxnSpLocks noChangeShapeType="1"/>
          </p:cNvCxnSpPr>
          <p:nvPr/>
        </p:nvCxnSpPr>
        <p:spPr bwMode="auto">
          <a:xfrm flipV="1">
            <a:off x="1612168" y="2273300"/>
            <a:ext cx="3084512" cy="1296988"/>
          </a:xfrm>
          <a:prstGeom prst="line">
            <a:avLst/>
          </a:prstGeom>
          <a:noFill/>
          <a:ln w="9525" algn="ctr">
            <a:solidFill>
              <a:schemeClr val="tx1"/>
            </a:solidFill>
            <a:round/>
            <a:headEnd/>
            <a:tailEnd/>
          </a:ln>
        </p:spPr>
      </p:cxnSp>
      <p:sp>
        <p:nvSpPr>
          <p:cNvPr id="23557" name="Frihåndsform 10"/>
          <p:cNvSpPr>
            <a:spLocks/>
          </p:cNvSpPr>
          <p:nvPr/>
        </p:nvSpPr>
        <p:spPr bwMode="auto">
          <a:xfrm>
            <a:off x="2918680" y="2690813"/>
            <a:ext cx="819150" cy="341312"/>
          </a:xfrm>
          <a:custGeom>
            <a:avLst/>
            <a:gdLst>
              <a:gd name="T0" fmla="*/ 0 w 818865"/>
              <a:gd name="T1" fmla="*/ 343544 h 341195"/>
              <a:gd name="T2" fmla="*/ 824583 w 818865"/>
              <a:gd name="T3" fmla="*/ 343544 h 341195"/>
              <a:gd name="T4" fmla="*/ 824583 w 818865"/>
              <a:gd name="T5" fmla="*/ 0 h 341195"/>
              <a:gd name="T6" fmla="*/ 0 60000 65536"/>
              <a:gd name="T7" fmla="*/ 0 60000 65536"/>
              <a:gd name="T8" fmla="*/ 0 60000 65536"/>
              <a:gd name="T9" fmla="*/ 0 w 818865"/>
              <a:gd name="T10" fmla="*/ 0 h 341195"/>
              <a:gd name="T11" fmla="*/ 818865 w 818865"/>
              <a:gd name="T12" fmla="*/ 341195 h 341195"/>
            </a:gdLst>
            <a:ahLst/>
            <a:cxnLst>
              <a:cxn ang="T6">
                <a:pos x="T0" y="T1"/>
              </a:cxn>
              <a:cxn ang="T7">
                <a:pos x="T2" y="T3"/>
              </a:cxn>
              <a:cxn ang="T8">
                <a:pos x="T4" y="T5"/>
              </a:cxn>
            </a:cxnLst>
            <a:rect l="T9" t="T10" r="T11" b="T12"/>
            <a:pathLst>
              <a:path w="818865" h="341195">
                <a:moveTo>
                  <a:pt x="0" y="341195"/>
                </a:moveTo>
                <a:lnTo>
                  <a:pt x="818865" y="341195"/>
                </a:lnTo>
                <a:lnTo>
                  <a:pt x="818865" y="0"/>
                </a:lnTo>
              </a:path>
            </a:pathLst>
          </a:custGeom>
          <a:solidFill>
            <a:srgbClr val="00B8FF"/>
          </a:solidFill>
          <a:ln w="9525" cap="flat" cmpd="sng" algn="ctr">
            <a:solidFill>
              <a:schemeClr val="tx1"/>
            </a:solidFill>
            <a:prstDash val="solid"/>
            <a:round/>
            <a:headEnd type="none" w="med" len="med"/>
            <a:tailEnd type="none" w="med" len="med"/>
          </a:ln>
        </p:spPr>
        <p:txBody>
          <a:bodyPr/>
          <a:lstStyle/>
          <a:p>
            <a:endParaRPr lang="nb-NO"/>
          </a:p>
        </p:txBody>
      </p:sp>
      <p:grpSp>
        <p:nvGrpSpPr>
          <p:cNvPr id="2" name="Gruppe 18"/>
          <p:cNvGrpSpPr>
            <a:grpSpLocks/>
          </p:cNvGrpSpPr>
          <p:nvPr/>
        </p:nvGrpSpPr>
        <p:grpSpPr bwMode="auto">
          <a:xfrm>
            <a:off x="1378765" y="3570288"/>
            <a:ext cx="557213" cy="406400"/>
            <a:chOff x="2842300" y="3643992"/>
            <a:chExt cx="555992" cy="81847"/>
          </a:xfrm>
        </p:grpSpPr>
        <p:cxnSp>
          <p:nvCxnSpPr>
            <p:cNvPr id="23571" name="Rett linje 13"/>
            <p:cNvCxnSpPr>
              <a:cxnSpLocks noChangeShapeType="1"/>
            </p:cNvCxnSpPr>
            <p:nvPr/>
          </p:nvCxnSpPr>
          <p:spPr bwMode="auto">
            <a:xfrm>
              <a:off x="2842300" y="3643992"/>
              <a:ext cx="532262" cy="0"/>
            </a:xfrm>
            <a:prstGeom prst="line">
              <a:avLst/>
            </a:prstGeom>
            <a:noFill/>
            <a:ln w="9525" algn="ctr">
              <a:solidFill>
                <a:srgbClr val="FF0000"/>
              </a:solidFill>
              <a:prstDash val="dash"/>
              <a:round/>
              <a:headEnd/>
              <a:tailEnd/>
            </a:ln>
          </p:spPr>
        </p:cxnSp>
        <p:cxnSp>
          <p:nvCxnSpPr>
            <p:cNvPr id="23572" name="Rett linje 14"/>
            <p:cNvCxnSpPr>
              <a:cxnSpLocks noChangeShapeType="1"/>
            </p:cNvCxnSpPr>
            <p:nvPr/>
          </p:nvCxnSpPr>
          <p:spPr bwMode="auto">
            <a:xfrm>
              <a:off x="2866030" y="3725839"/>
              <a:ext cx="532262" cy="0"/>
            </a:xfrm>
            <a:prstGeom prst="line">
              <a:avLst/>
            </a:prstGeom>
            <a:noFill/>
            <a:ln w="9525" algn="ctr">
              <a:solidFill>
                <a:srgbClr val="FF0000"/>
              </a:solidFill>
              <a:prstDash val="dash"/>
              <a:round/>
              <a:headEnd/>
              <a:tailEnd/>
            </a:ln>
          </p:spPr>
        </p:cxnSp>
      </p:grpSp>
      <p:sp>
        <p:nvSpPr>
          <p:cNvPr id="23559" name="TekstSylinder 15"/>
          <p:cNvSpPr txBox="1">
            <a:spLocks noChangeArrowheads="1"/>
          </p:cNvSpPr>
          <p:nvPr/>
        </p:nvSpPr>
        <p:spPr bwMode="auto">
          <a:xfrm>
            <a:off x="3752118" y="2693988"/>
            <a:ext cx="1100879" cy="369332"/>
          </a:xfrm>
          <a:prstGeom prst="rect">
            <a:avLst/>
          </a:prstGeom>
          <a:noFill/>
          <a:ln w="9525">
            <a:noFill/>
            <a:miter lim="800000"/>
            <a:headEnd/>
            <a:tailEnd/>
          </a:ln>
        </p:spPr>
        <p:txBody>
          <a:bodyPr wrap="none">
            <a:spAutoFit/>
          </a:bodyPr>
          <a:lstStyle/>
          <a:p>
            <a:r>
              <a:rPr lang="nb-NO" sz="1800">
                <a:solidFill>
                  <a:schemeClr val="tx1"/>
                </a:solidFill>
              </a:rPr>
              <a:t>10 </a:t>
            </a:r>
            <a:r>
              <a:rPr lang="nb-NO" sz="1800" smtClean="0">
                <a:solidFill>
                  <a:schemeClr val="tx1"/>
                </a:solidFill>
              </a:rPr>
              <a:t>&lt;mV/K</a:t>
            </a:r>
            <a:endParaRPr lang="nb-NO" sz="1800">
              <a:solidFill>
                <a:schemeClr val="tx1"/>
              </a:solidFill>
            </a:endParaRPr>
          </a:p>
        </p:txBody>
      </p:sp>
      <p:sp>
        <p:nvSpPr>
          <p:cNvPr id="23560" name="TekstSylinder 16"/>
          <p:cNvSpPr txBox="1">
            <a:spLocks noChangeArrowheads="1"/>
          </p:cNvSpPr>
          <p:nvPr/>
        </p:nvSpPr>
        <p:spPr bwMode="auto">
          <a:xfrm>
            <a:off x="1366065" y="4470400"/>
            <a:ext cx="2651495" cy="369332"/>
          </a:xfrm>
          <a:prstGeom prst="rect">
            <a:avLst/>
          </a:prstGeom>
          <a:noFill/>
          <a:ln w="9525">
            <a:noFill/>
            <a:miter lim="800000"/>
            <a:headEnd/>
            <a:tailEnd/>
          </a:ln>
        </p:spPr>
        <p:txBody>
          <a:bodyPr wrap="none">
            <a:spAutoFit/>
          </a:bodyPr>
          <a:lstStyle/>
          <a:p>
            <a:r>
              <a:rPr lang="nb-NO" smtClean="0"/>
              <a:t>U</a:t>
            </a:r>
            <a:r>
              <a:rPr lang="nb-NO" baseline="-25000" smtClean="0"/>
              <a:t>AT</a:t>
            </a:r>
            <a:r>
              <a:rPr lang="nb-NO" sz="1800" smtClean="0">
                <a:solidFill>
                  <a:schemeClr val="tx1"/>
                </a:solidFill>
              </a:rPr>
              <a:t> </a:t>
            </a:r>
            <a:r>
              <a:rPr lang="nb-NO" sz="1800">
                <a:solidFill>
                  <a:schemeClr val="tx1"/>
                </a:solidFill>
              </a:rPr>
              <a:t>= </a:t>
            </a:r>
            <a:r>
              <a:rPr lang="nb-NO" sz="1800" smtClean="0">
                <a:solidFill>
                  <a:schemeClr val="tx1"/>
                </a:solidFill>
              </a:rPr>
              <a:t>0.01V/K </a:t>
            </a:r>
            <a:r>
              <a:rPr lang="nb-NO" sz="1800">
                <a:solidFill>
                  <a:schemeClr val="tx1"/>
                </a:solidFill>
              </a:rPr>
              <a:t>* </a:t>
            </a:r>
            <a:r>
              <a:rPr lang="nb-NO" sz="1800" smtClean="0">
                <a:solidFill>
                  <a:schemeClr val="tx1"/>
                </a:solidFill>
              </a:rPr>
              <a:t>T°C </a:t>
            </a:r>
            <a:r>
              <a:rPr lang="nb-NO" sz="1800">
                <a:solidFill>
                  <a:schemeClr val="tx1"/>
                </a:solidFill>
              </a:rPr>
              <a:t>+ </a:t>
            </a:r>
            <a:r>
              <a:rPr lang="nb-NO" sz="1800" smtClean="0">
                <a:solidFill>
                  <a:schemeClr val="tx1"/>
                </a:solidFill>
                <a:latin typeface="Times New Roman" pitchFamily="18" charset="0"/>
                <a:cs typeface="Times New Roman" pitchFamily="18" charset="0"/>
              </a:rPr>
              <a:t>0,5V</a:t>
            </a:r>
            <a:endParaRPr lang="nb-NO" sz="1800" baseline="-25000">
              <a:solidFill>
                <a:schemeClr val="tx1"/>
              </a:solidFill>
            </a:endParaRPr>
          </a:p>
        </p:txBody>
      </p:sp>
      <p:sp>
        <p:nvSpPr>
          <p:cNvPr id="23561" name="TekstSylinder 17"/>
          <p:cNvSpPr txBox="1">
            <a:spLocks noChangeArrowheads="1"/>
          </p:cNvSpPr>
          <p:nvPr/>
        </p:nvSpPr>
        <p:spPr bwMode="auto">
          <a:xfrm>
            <a:off x="1356540" y="4959350"/>
            <a:ext cx="2821760" cy="369332"/>
          </a:xfrm>
          <a:prstGeom prst="rect">
            <a:avLst/>
          </a:prstGeom>
          <a:noFill/>
          <a:ln w="9525">
            <a:noFill/>
            <a:miter lim="800000"/>
            <a:headEnd/>
            <a:tailEnd/>
          </a:ln>
        </p:spPr>
        <p:txBody>
          <a:bodyPr wrap="square">
            <a:spAutoFit/>
          </a:bodyPr>
          <a:lstStyle/>
          <a:p>
            <a:r>
              <a:rPr lang="nb-NO" sz="1800">
                <a:solidFill>
                  <a:schemeClr val="tx1"/>
                </a:solidFill>
              </a:rPr>
              <a:t>T </a:t>
            </a:r>
            <a:r>
              <a:rPr lang="nb-NO" smtClean="0"/>
              <a:t>(°C</a:t>
            </a:r>
            <a:r>
              <a:rPr lang="nb-NO" sz="1800">
                <a:solidFill>
                  <a:schemeClr val="tx1"/>
                </a:solidFill>
              </a:rPr>
              <a:t>) = </a:t>
            </a:r>
            <a:r>
              <a:rPr lang="nb-NO" sz="1800" smtClean="0">
                <a:solidFill>
                  <a:schemeClr val="tx1"/>
                </a:solidFill>
              </a:rPr>
              <a:t>(U</a:t>
            </a:r>
            <a:r>
              <a:rPr lang="nb-NO" sz="1800" baseline="-25000" smtClean="0">
                <a:solidFill>
                  <a:schemeClr val="tx1"/>
                </a:solidFill>
              </a:rPr>
              <a:t>AT</a:t>
            </a:r>
            <a:r>
              <a:rPr lang="nb-NO" sz="1800" smtClean="0">
                <a:solidFill>
                  <a:schemeClr val="tx1"/>
                </a:solidFill>
              </a:rPr>
              <a:t>– 0,5)/0,01 [</a:t>
            </a:r>
            <a:r>
              <a:rPr lang="nb-NO" smtClean="0"/>
              <a:t>°C]</a:t>
            </a:r>
            <a:r>
              <a:rPr lang="nb-NO" sz="1800" smtClean="0">
                <a:solidFill>
                  <a:schemeClr val="tx1"/>
                </a:solidFill>
              </a:rPr>
              <a:t> </a:t>
            </a:r>
            <a:endParaRPr lang="nb-NO" sz="1800">
              <a:solidFill>
                <a:schemeClr val="tx1"/>
              </a:solidFill>
            </a:endParaRPr>
          </a:p>
        </p:txBody>
      </p:sp>
      <p:sp>
        <p:nvSpPr>
          <p:cNvPr id="23563" name="TekstSylinder 32"/>
          <p:cNvSpPr txBox="1">
            <a:spLocks noChangeArrowheads="1"/>
          </p:cNvSpPr>
          <p:nvPr/>
        </p:nvSpPr>
        <p:spPr bwMode="auto">
          <a:xfrm>
            <a:off x="2617055" y="1449388"/>
            <a:ext cx="846707" cy="369332"/>
          </a:xfrm>
          <a:prstGeom prst="rect">
            <a:avLst/>
          </a:prstGeom>
          <a:noFill/>
          <a:ln w="9525">
            <a:noFill/>
            <a:miter lim="800000"/>
            <a:headEnd/>
            <a:tailEnd/>
          </a:ln>
        </p:spPr>
        <p:txBody>
          <a:bodyPr wrap="none">
            <a:spAutoFit/>
          </a:bodyPr>
          <a:lstStyle/>
          <a:p>
            <a:r>
              <a:rPr lang="nb-NO" smtClean="0">
                <a:solidFill>
                  <a:schemeClr val="tx1"/>
                </a:solidFill>
              </a:rPr>
              <a:t>TMP36</a:t>
            </a:r>
            <a:endParaRPr lang="nb-NO">
              <a:solidFill>
                <a:schemeClr val="tx1"/>
              </a:solidFill>
            </a:endParaRPr>
          </a:p>
        </p:txBody>
      </p:sp>
      <p:sp>
        <p:nvSpPr>
          <p:cNvPr id="23564" name="TekstSylinder 33"/>
          <p:cNvSpPr txBox="1">
            <a:spLocks noChangeArrowheads="1"/>
          </p:cNvSpPr>
          <p:nvPr/>
        </p:nvSpPr>
        <p:spPr bwMode="auto">
          <a:xfrm>
            <a:off x="1085118" y="1685925"/>
            <a:ext cx="406400" cy="461963"/>
          </a:xfrm>
          <a:prstGeom prst="rect">
            <a:avLst/>
          </a:prstGeom>
          <a:noFill/>
          <a:ln w="9525">
            <a:noFill/>
            <a:miter lim="800000"/>
            <a:headEnd/>
            <a:tailEnd/>
          </a:ln>
        </p:spPr>
        <p:txBody>
          <a:bodyPr wrap="none">
            <a:spAutoFit/>
          </a:bodyPr>
          <a:lstStyle/>
          <a:p>
            <a:r>
              <a:rPr lang="nb-NO">
                <a:solidFill>
                  <a:schemeClr val="tx1"/>
                </a:solidFill>
              </a:rPr>
              <a:t>V</a:t>
            </a:r>
          </a:p>
        </p:txBody>
      </p:sp>
      <p:sp>
        <p:nvSpPr>
          <p:cNvPr id="23565" name="TekstSylinder 36"/>
          <p:cNvSpPr txBox="1">
            <a:spLocks noChangeArrowheads="1"/>
          </p:cNvSpPr>
          <p:nvPr/>
        </p:nvSpPr>
        <p:spPr bwMode="auto">
          <a:xfrm>
            <a:off x="4641078" y="4002088"/>
            <a:ext cx="407987" cy="461962"/>
          </a:xfrm>
          <a:prstGeom prst="rect">
            <a:avLst/>
          </a:prstGeom>
          <a:noFill/>
          <a:ln w="9525">
            <a:noFill/>
            <a:miter lim="800000"/>
            <a:headEnd/>
            <a:tailEnd/>
          </a:ln>
        </p:spPr>
        <p:txBody>
          <a:bodyPr wrap="none">
            <a:spAutoFit/>
          </a:bodyPr>
          <a:lstStyle/>
          <a:p>
            <a:r>
              <a:rPr lang="nb-NO">
                <a:solidFill>
                  <a:schemeClr val="tx1"/>
                </a:solidFill>
              </a:rPr>
              <a:t>K</a:t>
            </a:r>
          </a:p>
        </p:txBody>
      </p:sp>
      <p:sp>
        <p:nvSpPr>
          <p:cNvPr id="23566" name="TekstSylinder 41"/>
          <p:cNvSpPr txBox="1">
            <a:spLocks noChangeArrowheads="1"/>
          </p:cNvSpPr>
          <p:nvPr/>
        </p:nvSpPr>
        <p:spPr bwMode="auto">
          <a:xfrm>
            <a:off x="1613715" y="5403850"/>
            <a:ext cx="3449638" cy="830263"/>
          </a:xfrm>
          <a:prstGeom prst="rect">
            <a:avLst/>
          </a:prstGeom>
          <a:noFill/>
          <a:ln w="9525">
            <a:noFill/>
            <a:miter lim="800000"/>
            <a:headEnd/>
            <a:tailEnd/>
          </a:ln>
        </p:spPr>
        <p:txBody>
          <a:bodyPr wrap="none">
            <a:spAutoFit/>
          </a:bodyPr>
          <a:lstStyle/>
          <a:p>
            <a:r>
              <a:rPr lang="nb-NO" sz="1600">
                <a:solidFill>
                  <a:schemeClr val="tx1"/>
                </a:solidFill>
              </a:rPr>
              <a:t>Område: -55 - +150</a:t>
            </a:r>
            <a:r>
              <a:rPr lang="nb-NO" sz="1600">
                <a:solidFill>
                  <a:schemeClr val="tx1"/>
                </a:solidFill>
                <a:latin typeface="Times New Roman" pitchFamily="18" charset="0"/>
                <a:cs typeface="Times New Roman" pitchFamily="18" charset="0"/>
              </a:rPr>
              <a:t>ºC</a:t>
            </a:r>
          </a:p>
          <a:p>
            <a:r>
              <a:rPr lang="nb-NO" sz="1600">
                <a:solidFill>
                  <a:schemeClr val="tx1"/>
                </a:solidFill>
                <a:latin typeface="Times New Roman" pitchFamily="18" charset="0"/>
                <a:cs typeface="Times New Roman" pitchFamily="18" charset="0"/>
              </a:rPr>
              <a:t>Nøyaktighet: ± ¾ºC (± ¼ºC (romtemp.)</a:t>
            </a:r>
          </a:p>
          <a:p>
            <a:r>
              <a:rPr lang="nb-NO" sz="1600">
                <a:solidFill>
                  <a:schemeClr val="tx1"/>
                </a:solidFill>
                <a:latin typeface="Times New Roman" pitchFamily="18" charset="0"/>
                <a:cs typeface="Times New Roman" pitchFamily="18" charset="0"/>
              </a:rPr>
              <a:t>Responstid: 120 s (90 % still air)</a:t>
            </a:r>
            <a:endParaRPr lang="nb-NO" sz="1600">
              <a:solidFill>
                <a:schemeClr val="tx1"/>
              </a:solidFill>
            </a:endParaRPr>
          </a:p>
        </p:txBody>
      </p:sp>
      <p:sp>
        <p:nvSpPr>
          <p:cNvPr id="23567" name="TekstSylinder 33"/>
          <p:cNvSpPr txBox="1">
            <a:spLocks noChangeArrowheads="1"/>
          </p:cNvSpPr>
          <p:nvPr/>
        </p:nvSpPr>
        <p:spPr bwMode="auto">
          <a:xfrm>
            <a:off x="823180" y="3578225"/>
            <a:ext cx="691215" cy="400110"/>
          </a:xfrm>
          <a:prstGeom prst="rect">
            <a:avLst/>
          </a:prstGeom>
          <a:noFill/>
          <a:ln w="9525">
            <a:noFill/>
            <a:miter lim="800000"/>
            <a:headEnd/>
            <a:tailEnd/>
          </a:ln>
        </p:spPr>
        <p:txBody>
          <a:bodyPr wrap="none">
            <a:spAutoFit/>
          </a:bodyPr>
          <a:lstStyle/>
          <a:p>
            <a:r>
              <a:rPr lang="nb-NO" sz="2000" smtClean="0">
                <a:solidFill>
                  <a:schemeClr val="tx1"/>
                </a:solidFill>
                <a:latin typeface="Times New Roman" pitchFamily="18" charset="0"/>
                <a:cs typeface="Times New Roman" pitchFamily="18" charset="0"/>
              </a:rPr>
              <a:t>0,5V</a:t>
            </a:r>
            <a:endParaRPr lang="nb-NO" sz="2000" baseline="-25000">
              <a:solidFill>
                <a:schemeClr val="tx1"/>
              </a:solidFill>
            </a:endParaRPr>
          </a:p>
        </p:txBody>
      </p:sp>
      <p:sp>
        <p:nvSpPr>
          <p:cNvPr id="21" name="Rektangel 20"/>
          <p:cNvSpPr>
            <a:spLocks noChangeArrowheads="1"/>
          </p:cNvSpPr>
          <p:nvPr/>
        </p:nvSpPr>
        <p:spPr bwMode="auto">
          <a:xfrm>
            <a:off x="1280340" y="4892675"/>
            <a:ext cx="2981325" cy="534988"/>
          </a:xfrm>
          <a:prstGeom prst="rect">
            <a:avLst/>
          </a:prstGeom>
          <a:noFill/>
          <a:ln w="38100" algn="ctr">
            <a:solidFill>
              <a:srgbClr val="FA062F"/>
            </a:solidFill>
            <a:round/>
            <a:headEnd/>
            <a:tailEnd/>
          </a:ln>
        </p:spPr>
        <p:txBody>
          <a:bodyPr/>
          <a:lstStyle/>
          <a:p>
            <a:pPr eaLnBrk="0" hangingPunct="0">
              <a:lnSpc>
                <a:spcPct val="81000"/>
              </a:lnSpc>
              <a:buClr>
                <a:srgbClr val="000000"/>
              </a:buClr>
              <a:buSzPct val="100000"/>
              <a:buFont typeface="Times"/>
              <a:buNone/>
            </a:pPr>
            <a:endParaRPr lang="nb-NO"/>
          </a:p>
        </p:txBody>
      </p:sp>
      <p:pic>
        <p:nvPicPr>
          <p:cNvPr id="16385" name="Picture 1"/>
          <p:cNvPicPr>
            <a:picLocks noChangeAspect="1" noChangeArrowheads="1"/>
          </p:cNvPicPr>
          <p:nvPr/>
        </p:nvPicPr>
        <p:blipFill>
          <a:blip r:embed="rId2"/>
          <a:srcRect l="7230" t="12771" r="9063" b="4237"/>
          <a:stretch>
            <a:fillRect/>
          </a:stretch>
        </p:blipFill>
        <p:spPr bwMode="auto">
          <a:xfrm>
            <a:off x="5302364" y="1685925"/>
            <a:ext cx="3552488" cy="4086225"/>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83127"/>
            <a:ext cx="9144000" cy="6941127"/>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fontScale="90000"/>
          </a:bodyPr>
          <a:lstStyle/>
          <a:p>
            <a:pPr algn="ctr"/>
            <a:r>
              <a:rPr lang="nn-NO" smtClean="0"/>
              <a:t>Kort om trykksensoren, </a:t>
            </a:r>
            <a:br>
              <a:rPr lang="nn-NO" smtClean="0"/>
            </a:br>
            <a:r>
              <a:rPr lang="nn-NO" smtClean="0"/>
              <a:t>Installasjon av biblioteket</a:t>
            </a:r>
            <a:br>
              <a:rPr lang="nn-NO" smtClean="0"/>
            </a:br>
            <a:r>
              <a:rPr lang="nn-NO" smtClean="0"/>
              <a:t>(NAROM)</a:t>
            </a:r>
            <a:endParaRPr lang="nb-NO"/>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2"/>
            <a:ext cx="7407404" cy="2172467"/>
          </a:xfrm>
        </p:spPr>
        <p:txBody>
          <a:bodyPr>
            <a:normAutofit/>
          </a:bodyPr>
          <a:lstStyle/>
          <a:p>
            <a:pPr algn="ctr"/>
            <a:r>
              <a:rPr lang="nn-NO" smtClean="0"/>
              <a:t>Omregning frå trykk til høyde</a:t>
            </a:r>
            <a:br>
              <a:rPr lang="nn-NO" smtClean="0"/>
            </a:br>
            <a:r>
              <a:rPr lang="nn-NO" smtClean="0"/>
              <a:t>(NTNU)</a:t>
            </a:r>
            <a:endParaRPr lang="nb-NO"/>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tel 1"/>
          <p:cNvSpPr>
            <a:spLocks noGrp="1"/>
          </p:cNvSpPr>
          <p:nvPr>
            <p:ph type="title"/>
          </p:nvPr>
        </p:nvSpPr>
        <p:spPr>
          <a:xfrm>
            <a:off x="1079500" y="266700"/>
            <a:ext cx="7767638" cy="719138"/>
          </a:xfrm>
        </p:spPr>
        <p:txBody>
          <a:bodyPr>
            <a:normAutofit fontScale="90000"/>
          </a:bodyPr>
          <a:lstStyle/>
          <a:p>
            <a:pPr algn="ctr"/>
            <a:r>
              <a:rPr lang="en-GB" sz="3200" smtClean="0"/>
              <a:t>Trykk som funksjon av høyde over havet</a:t>
            </a:r>
          </a:p>
        </p:txBody>
      </p:sp>
      <p:pic>
        <p:nvPicPr>
          <p:cNvPr id="41987" name="Picture 2"/>
          <p:cNvPicPr>
            <a:picLocks noChangeAspect="1" noChangeArrowheads="1"/>
          </p:cNvPicPr>
          <p:nvPr/>
        </p:nvPicPr>
        <p:blipFill>
          <a:blip r:embed="rId2"/>
          <a:srcRect/>
          <a:stretch>
            <a:fillRect/>
          </a:stretch>
        </p:blipFill>
        <p:spPr bwMode="auto">
          <a:xfrm>
            <a:off x="969963" y="3201988"/>
            <a:ext cx="7908925" cy="3376612"/>
          </a:xfrm>
          <a:prstGeom prst="rect">
            <a:avLst/>
          </a:prstGeom>
          <a:noFill/>
          <a:ln w="9525">
            <a:noFill/>
            <a:miter lim="800000"/>
            <a:headEnd/>
            <a:tailEnd/>
          </a:ln>
        </p:spPr>
      </p:pic>
      <p:pic>
        <p:nvPicPr>
          <p:cNvPr id="41988" name="Picture 3"/>
          <p:cNvPicPr>
            <a:picLocks noChangeAspect="1" noChangeArrowheads="1"/>
          </p:cNvPicPr>
          <p:nvPr/>
        </p:nvPicPr>
        <p:blipFill>
          <a:blip r:embed="rId3"/>
          <a:srcRect/>
          <a:stretch>
            <a:fillRect/>
          </a:stretch>
        </p:blipFill>
        <p:spPr bwMode="auto">
          <a:xfrm>
            <a:off x="1054100" y="1384300"/>
            <a:ext cx="2714625" cy="1143000"/>
          </a:xfrm>
          <a:prstGeom prst="rect">
            <a:avLst/>
          </a:prstGeom>
          <a:noFill/>
          <a:ln w="9525">
            <a:noFill/>
            <a:miter lim="800000"/>
            <a:headEnd/>
            <a:tailEnd/>
          </a:ln>
        </p:spPr>
      </p:pic>
      <p:pic>
        <p:nvPicPr>
          <p:cNvPr id="41989" name="Picture 4"/>
          <p:cNvPicPr>
            <a:picLocks noChangeAspect="1" noChangeArrowheads="1"/>
          </p:cNvPicPr>
          <p:nvPr/>
        </p:nvPicPr>
        <p:blipFill>
          <a:blip r:embed="rId4"/>
          <a:srcRect/>
          <a:stretch>
            <a:fillRect/>
          </a:stretch>
        </p:blipFill>
        <p:spPr bwMode="auto">
          <a:xfrm>
            <a:off x="4265613" y="1012825"/>
            <a:ext cx="4248150" cy="1981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tel 1"/>
          <p:cNvSpPr>
            <a:spLocks noGrp="1"/>
          </p:cNvSpPr>
          <p:nvPr>
            <p:ph type="title"/>
          </p:nvPr>
        </p:nvSpPr>
        <p:spPr>
          <a:xfrm>
            <a:off x="1079500" y="539750"/>
            <a:ext cx="7767638" cy="766763"/>
          </a:xfrm>
        </p:spPr>
        <p:txBody>
          <a:bodyPr/>
          <a:lstStyle/>
          <a:p>
            <a:pPr algn="ctr"/>
            <a:r>
              <a:rPr lang="nb-NO" dirty="0" smtClean="0"/>
              <a:t>Det er viktig å kalibrere</a:t>
            </a:r>
          </a:p>
        </p:txBody>
      </p:sp>
      <p:pic>
        <p:nvPicPr>
          <p:cNvPr id="108546" name="Picture 2" descr="http://www.sparkfun.com/tutorial/Barometric/Pressure-Altitude.PNG"/>
          <p:cNvPicPr>
            <a:picLocks noChangeAspect="1" noChangeArrowheads="1"/>
          </p:cNvPicPr>
          <p:nvPr/>
        </p:nvPicPr>
        <p:blipFill>
          <a:blip r:embed="rId2"/>
          <a:srcRect/>
          <a:stretch>
            <a:fillRect/>
          </a:stretch>
        </p:blipFill>
        <p:spPr bwMode="auto">
          <a:xfrm>
            <a:off x="931863" y="1325563"/>
            <a:ext cx="7856537" cy="5329237"/>
          </a:xfrm>
          <a:prstGeom prst="rect">
            <a:avLst/>
          </a:prstGeom>
          <a:noFill/>
          <a:ln w="9525">
            <a:noFill/>
            <a:miter lim="800000"/>
            <a:headEnd/>
            <a:tailEnd/>
          </a:ln>
        </p:spPr>
      </p:pic>
      <p:grpSp>
        <p:nvGrpSpPr>
          <p:cNvPr id="2" name="Gruppe 22"/>
          <p:cNvGrpSpPr>
            <a:grpSpLocks/>
          </p:cNvGrpSpPr>
          <p:nvPr/>
        </p:nvGrpSpPr>
        <p:grpSpPr bwMode="auto">
          <a:xfrm>
            <a:off x="7332663" y="4784725"/>
            <a:ext cx="1306512" cy="514350"/>
            <a:chOff x="6528072" y="4784104"/>
            <a:chExt cx="1306768" cy="515166"/>
          </a:xfrm>
        </p:grpSpPr>
        <p:cxnSp>
          <p:nvCxnSpPr>
            <p:cNvPr id="43018" name="Rett linje 9"/>
            <p:cNvCxnSpPr>
              <a:cxnSpLocks noChangeShapeType="1"/>
            </p:cNvCxnSpPr>
            <p:nvPr/>
          </p:nvCxnSpPr>
          <p:spPr bwMode="auto">
            <a:xfrm flipV="1">
              <a:off x="6816436" y="4897225"/>
              <a:ext cx="602459" cy="7286"/>
            </a:xfrm>
            <a:prstGeom prst="line">
              <a:avLst/>
            </a:prstGeom>
            <a:noFill/>
            <a:ln w="28575" algn="ctr">
              <a:solidFill>
                <a:srgbClr val="FA062F"/>
              </a:solidFill>
              <a:round/>
              <a:headEnd/>
              <a:tailEnd/>
            </a:ln>
          </p:spPr>
        </p:cxnSp>
        <p:cxnSp>
          <p:nvCxnSpPr>
            <p:cNvPr id="43019" name="Rett linje 12"/>
            <p:cNvCxnSpPr>
              <a:cxnSpLocks noChangeShapeType="1"/>
            </p:cNvCxnSpPr>
            <p:nvPr/>
          </p:nvCxnSpPr>
          <p:spPr bwMode="auto">
            <a:xfrm>
              <a:off x="6801439" y="4784104"/>
              <a:ext cx="3122" cy="244057"/>
            </a:xfrm>
            <a:prstGeom prst="line">
              <a:avLst/>
            </a:prstGeom>
            <a:noFill/>
            <a:ln w="28575" algn="ctr">
              <a:solidFill>
                <a:srgbClr val="FA062F"/>
              </a:solidFill>
              <a:round/>
              <a:headEnd/>
              <a:tailEnd/>
            </a:ln>
          </p:spPr>
        </p:cxnSp>
        <p:cxnSp>
          <p:nvCxnSpPr>
            <p:cNvPr id="43020" name="Rett linje 18"/>
            <p:cNvCxnSpPr>
              <a:cxnSpLocks noChangeShapeType="1"/>
            </p:cNvCxnSpPr>
            <p:nvPr/>
          </p:nvCxnSpPr>
          <p:spPr bwMode="auto">
            <a:xfrm>
              <a:off x="7414181" y="4784104"/>
              <a:ext cx="3122" cy="244057"/>
            </a:xfrm>
            <a:prstGeom prst="line">
              <a:avLst/>
            </a:prstGeom>
            <a:noFill/>
            <a:ln w="28575" algn="ctr">
              <a:solidFill>
                <a:srgbClr val="FA062F"/>
              </a:solidFill>
              <a:round/>
              <a:headEnd/>
              <a:tailEnd/>
            </a:ln>
          </p:spPr>
        </p:cxnSp>
        <p:sp>
          <p:nvSpPr>
            <p:cNvPr id="43021" name="TekstSylinder 21"/>
            <p:cNvSpPr txBox="1">
              <a:spLocks noChangeArrowheads="1"/>
            </p:cNvSpPr>
            <p:nvPr/>
          </p:nvSpPr>
          <p:spPr bwMode="auto">
            <a:xfrm>
              <a:off x="6528072" y="4991493"/>
              <a:ext cx="1306768" cy="307777"/>
            </a:xfrm>
            <a:prstGeom prst="rect">
              <a:avLst/>
            </a:prstGeom>
            <a:noFill/>
            <a:ln w="9525">
              <a:noFill/>
              <a:miter lim="800000"/>
              <a:headEnd/>
              <a:tailEnd/>
            </a:ln>
          </p:spPr>
          <p:txBody>
            <a:bodyPr wrap="none">
              <a:spAutoFit/>
            </a:bodyPr>
            <a:lstStyle/>
            <a:p>
              <a:r>
                <a:rPr lang="nb-NO" sz="1400">
                  <a:solidFill>
                    <a:schemeClr val="tx1"/>
                  </a:solidFill>
                </a:rPr>
                <a:t>980 – 1050 hPa</a:t>
              </a:r>
            </a:p>
          </p:txBody>
        </p:sp>
      </p:grpSp>
      <p:sp>
        <p:nvSpPr>
          <p:cNvPr id="24" name="Frihåndsform 23"/>
          <p:cNvSpPr>
            <a:spLocks/>
          </p:cNvSpPr>
          <p:nvPr/>
        </p:nvSpPr>
        <p:spPr bwMode="auto">
          <a:xfrm>
            <a:off x="2395538" y="1498600"/>
            <a:ext cx="6156325" cy="3513138"/>
          </a:xfrm>
          <a:custGeom>
            <a:avLst/>
            <a:gdLst>
              <a:gd name="T0" fmla="*/ 6171168 w 6155266"/>
              <a:gd name="T1" fmla="*/ 3505747 h 3513667"/>
              <a:gd name="T2" fmla="*/ 5780704 w 6155266"/>
              <a:gd name="T3" fmla="*/ 3370581 h 3513667"/>
              <a:gd name="T4" fmla="*/ 5330807 w 6155266"/>
              <a:gd name="T5" fmla="*/ 3193190 h 3513667"/>
              <a:gd name="T6" fmla="*/ 4982775 w 6155266"/>
              <a:gd name="T7" fmla="*/ 3041131 h 3513667"/>
              <a:gd name="T8" fmla="*/ 4592300 w 6155266"/>
              <a:gd name="T9" fmla="*/ 2880623 h 3513667"/>
              <a:gd name="T10" fmla="*/ 4218800 w 6155266"/>
              <a:gd name="T11" fmla="*/ 2737021 h 3513667"/>
              <a:gd name="T12" fmla="*/ 3802877 w 6155266"/>
              <a:gd name="T13" fmla="*/ 2542728 h 3513667"/>
              <a:gd name="T14" fmla="*/ 3369961 w 6155266"/>
              <a:gd name="T15" fmla="*/ 2331538 h 3513667"/>
              <a:gd name="T16" fmla="*/ 3004950 w 6155266"/>
              <a:gd name="T17" fmla="*/ 2145690 h 3513667"/>
              <a:gd name="T18" fmla="*/ 2614483 w 6155266"/>
              <a:gd name="T19" fmla="*/ 1934503 h 3513667"/>
              <a:gd name="T20" fmla="*/ 2190048 w 6155266"/>
              <a:gd name="T21" fmla="*/ 1672625 h 3513667"/>
              <a:gd name="T22" fmla="*/ 1799580 w 6155266"/>
              <a:gd name="T23" fmla="*/ 1436094 h 3513667"/>
              <a:gd name="T24" fmla="*/ 1493989 w 6155266"/>
              <a:gd name="T25" fmla="*/ 1233355 h 3513667"/>
              <a:gd name="T26" fmla="*/ 1120496 w 6155266"/>
              <a:gd name="T27" fmla="*/ 979922 h 3513667"/>
              <a:gd name="T28" fmla="*/ 840373 w 6155266"/>
              <a:gd name="T29" fmla="*/ 760290 h 3513667"/>
              <a:gd name="T30" fmla="*/ 526298 w 6155266"/>
              <a:gd name="T31" fmla="*/ 498408 h 3513667"/>
              <a:gd name="T32" fmla="*/ 314076 w 6155266"/>
              <a:gd name="T33" fmla="*/ 304110 h 3513667"/>
              <a:gd name="T34" fmla="*/ 178265 w 6155266"/>
              <a:gd name="T35" fmla="*/ 177395 h 3513667"/>
              <a:gd name="T36" fmla="*/ 0 w 6155266"/>
              <a:gd name="T37" fmla="*/ 0 h 35136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55266"/>
              <a:gd name="T58" fmla="*/ 0 h 3513667"/>
              <a:gd name="T59" fmla="*/ 6155266 w 6155266"/>
              <a:gd name="T60" fmla="*/ 3513667 h 35136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55266" h="3513667">
                <a:moveTo>
                  <a:pt x="6155266" y="3513667"/>
                </a:moveTo>
                <a:lnTo>
                  <a:pt x="5765800" y="3378200"/>
                </a:lnTo>
                <a:lnTo>
                  <a:pt x="5317066" y="3200400"/>
                </a:lnTo>
                <a:lnTo>
                  <a:pt x="4969933" y="3048000"/>
                </a:lnTo>
                <a:lnTo>
                  <a:pt x="4580466" y="2887133"/>
                </a:lnTo>
                <a:lnTo>
                  <a:pt x="4207933" y="2743200"/>
                </a:lnTo>
                <a:lnTo>
                  <a:pt x="3793066" y="2548467"/>
                </a:lnTo>
                <a:lnTo>
                  <a:pt x="3361266" y="2336800"/>
                </a:lnTo>
                <a:lnTo>
                  <a:pt x="2997200" y="2150533"/>
                </a:lnTo>
                <a:lnTo>
                  <a:pt x="2607733" y="1938867"/>
                </a:lnTo>
                <a:lnTo>
                  <a:pt x="2184400" y="1676400"/>
                </a:lnTo>
                <a:lnTo>
                  <a:pt x="1794933" y="1439333"/>
                </a:lnTo>
                <a:lnTo>
                  <a:pt x="1490133" y="1236133"/>
                </a:lnTo>
                <a:lnTo>
                  <a:pt x="1117600" y="982133"/>
                </a:lnTo>
                <a:lnTo>
                  <a:pt x="838200" y="762000"/>
                </a:lnTo>
                <a:lnTo>
                  <a:pt x="524933" y="499533"/>
                </a:lnTo>
                <a:lnTo>
                  <a:pt x="313266" y="304800"/>
                </a:lnTo>
                <a:lnTo>
                  <a:pt x="177800" y="177800"/>
                </a:lnTo>
                <a:lnTo>
                  <a:pt x="0" y="0"/>
                </a:lnTo>
              </a:path>
            </a:pathLst>
          </a:custGeom>
          <a:noFill/>
          <a:ln w="9525" algn="ctr">
            <a:solidFill>
              <a:srgbClr val="FA062F"/>
            </a:solidFill>
            <a:round/>
            <a:headEnd/>
            <a:tailEnd/>
          </a:ln>
        </p:spPr>
        <p:txBody>
          <a:bodyPr/>
          <a:lstStyle/>
          <a:p>
            <a:endParaRPr lang="nb-NO"/>
          </a:p>
        </p:txBody>
      </p:sp>
      <p:sp>
        <p:nvSpPr>
          <p:cNvPr id="25" name="Frihåndsform 24"/>
          <p:cNvSpPr>
            <a:spLocks/>
          </p:cNvSpPr>
          <p:nvPr/>
        </p:nvSpPr>
        <p:spPr bwMode="auto">
          <a:xfrm>
            <a:off x="2395538" y="1752600"/>
            <a:ext cx="6156325" cy="3513138"/>
          </a:xfrm>
          <a:custGeom>
            <a:avLst/>
            <a:gdLst>
              <a:gd name="T0" fmla="*/ 6171168 w 6155266"/>
              <a:gd name="T1" fmla="*/ 3505747 h 3513667"/>
              <a:gd name="T2" fmla="*/ 5780704 w 6155266"/>
              <a:gd name="T3" fmla="*/ 3370581 h 3513667"/>
              <a:gd name="T4" fmla="*/ 5330807 w 6155266"/>
              <a:gd name="T5" fmla="*/ 3193190 h 3513667"/>
              <a:gd name="T6" fmla="*/ 4982775 w 6155266"/>
              <a:gd name="T7" fmla="*/ 3041131 h 3513667"/>
              <a:gd name="T8" fmla="*/ 4592300 w 6155266"/>
              <a:gd name="T9" fmla="*/ 2880623 h 3513667"/>
              <a:gd name="T10" fmla="*/ 4218800 w 6155266"/>
              <a:gd name="T11" fmla="*/ 2737021 h 3513667"/>
              <a:gd name="T12" fmla="*/ 3802877 w 6155266"/>
              <a:gd name="T13" fmla="*/ 2542728 h 3513667"/>
              <a:gd name="T14" fmla="*/ 3369961 w 6155266"/>
              <a:gd name="T15" fmla="*/ 2331538 h 3513667"/>
              <a:gd name="T16" fmla="*/ 3004950 w 6155266"/>
              <a:gd name="T17" fmla="*/ 2145690 h 3513667"/>
              <a:gd name="T18" fmla="*/ 2614483 w 6155266"/>
              <a:gd name="T19" fmla="*/ 1934503 h 3513667"/>
              <a:gd name="T20" fmla="*/ 2190048 w 6155266"/>
              <a:gd name="T21" fmla="*/ 1672625 h 3513667"/>
              <a:gd name="T22" fmla="*/ 1799580 w 6155266"/>
              <a:gd name="T23" fmla="*/ 1436094 h 3513667"/>
              <a:gd name="T24" fmla="*/ 1493989 w 6155266"/>
              <a:gd name="T25" fmla="*/ 1233355 h 3513667"/>
              <a:gd name="T26" fmla="*/ 1120496 w 6155266"/>
              <a:gd name="T27" fmla="*/ 979922 h 3513667"/>
              <a:gd name="T28" fmla="*/ 840373 w 6155266"/>
              <a:gd name="T29" fmla="*/ 760290 h 3513667"/>
              <a:gd name="T30" fmla="*/ 526298 w 6155266"/>
              <a:gd name="T31" fmla="*/ 498408 h 3513667"/>
              <a:gd name="T32" fmla="*/ 314076 w 6155266"/>
              <a:gd name="T33" fmla="*/ 304110 h 3513667"/>
              <a:gd name="T34" fmla="*/ 178265 w 6155266"/>
              <a:gd name="T35" fmla="*/ 177395 h 3513667"/>
              <a:gd name="T36" fmla="*/ 0 w 6155266"/>
              <a:gd name="T37" fmla="*/ 0 h 35136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55266"/>
              <a:gd name="T58" fmla="*/ 0 h 3513667"/>
              <a:gd name="T59" fmla="*/ 6155266 w 6155266"/>
              <a:gd name="T60" fmla="*/ 3513667 h 35136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55266" h="3513667">
                <a:moveTo>
                  <a:pt x="6155266" y="3513667"/>
                </a:moveTo>
                <a:lnTo>
                  <a:pt x="5765800" y="3378200"/>
                </a:lnTo>
                <a:lnTo>
                  <a:pt x="5317066" y="3200400"/>
                </a:lnTo>
                <a:lnTo>
                  <a:pt x="4969933" y="3048000"/>
                </a:lnTo>
                <a:lnTo>
                  <a:pt x="4580466" y="2887133"/>
                </a:lnTo>
                <a:lnTo>
                  <a:pt x="4207933" y="2743200"/>
                </a:lnTo>
                <a:lnTo>
                  <a:pt x="3793066" y="2548467"/>
                </a:lnTo>
                <a:lnTo>
                  <a:pt x="3361266" y="2336800"/>
                </a:lnTo>
                <a:lnTo>
                  <a:pt x="2997200" y="2150533"/>
                </a:lnTo>
                <a:lnTo>
                  <a:pt x="2607733" y="1938867"/>
                </a:lnTo>
                <a:lnTo>
                  <a:pt x="2184400" y="1676400"/>
                </a:lnTo>
                <a:lnTo>
                  <a:pt x="1794933" y="1439333"/>
                </a:lnTo>
                <a:lnTo>
                  <a:pt x="1490133" y="1236133"/>
                </a:lnTo>
                <a:lnTo>
                  <a:pt x="1117600" y="982133"/>
                </a:lnTo>
                <a:lnTo>
                  <a:pt x="838200" y="762000"/>
                </a:lnTo>
                <a:lnTo>
                  <a:pt x="524933" y="499533"/>
                </a:lnTo>
                <a:lnTo>
                  <a:pt x="313266" y="304800"/>
                </a:lnTo>
                <a:lnTo>
                  <a:pt x="177800" y="177800"/>
                </a:lnTo>
                <a:lnTo>
                  <a:pt x="0" y="0"/>
                </a:lnTo>
              </a:path>
            </a:pathLst>
          </a:custGeom>
          <a:noFill/>
          <a:ln w="9525" algn="ctr">
            <a:solidFill>
              <a:srgbClr val="FA062F"/>
            </a:solidFill>
            <a:round/>
            <a:headEnd/>
            <a:tailEnd/>
          </a:ln>
        </p:spPr>
        <p:txBody>
          <a:bodyPr/>
          <a:lstStyle/>
          <a:p>
            <a:endParaRPr lang="nb-NO"/>
          </a:p>
        </p:txBody>
      </p:sp>
      <p:sp>
        <p:nvSpPr>
          <p:cNvPr id="26" name="TekstSylinder 25"/>
          <p:cNvSpPr txBox="1">
            <a:spLocks noChangeArrowheads="1"/>
          </p:cNvSpPr>
          <p:nvPr/>
        </p:nvSpPr>
        <p:spPr bwMode="auto">
          <a:xfrm>
            <a:off x="6611938" y="4843463"/>
            <a:ext cx="742950" cy="307975"/>
          </a:xfrm>
          <a:prstGeom prst="rect">
            <a:avLst/>
          </a:prstGeom>
          <a:noFill/>
          <a:ln w="9525">
            <a:noFill/>
            <a:miter lim="800000"/>
            <a:headEnd/>
            <a:tailEnd/>
          </a:ln>
        </p:spPr>
        <p:txBody>
          <a:bodyPr wrap="none">
            <a:spAutoFit/>
          </a:bodyPr>
          <a:lstStyle/>
          <a:p>
            <a:r>
              <a:rPr lang="nb-NO" sz="1400">
                <a:solidFill>
                  <a:schemeClr val="tx1"/>
                </a:solidFill>
              </a:rPr>
              <a:t>7-800m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fade">
                                      <p:cBhvr>
                                        <p:cTn id="7" dur="2000"/>
                                        <p:tgtEl>
                                          <p:spTgt spid="1085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2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2"/>
            <a:ext cx="7407404" cy="2172467"/>
          </a:xfrm>
        </p:spPr>
        <p:txBody>
          <a:bodyPr>
            <a:normAutofit/>
          </a:bodyPr>
          <a:lstStyle/>
          <a:p>
            <a:pPr algn="ctr"/>
            <a:r>
              <a:rPr lang="nn-NO" smtClean="0"/>
              <a:t>Oppdrag og kalibrering</a:t>
            </a:r>
            <a:br>
              <a:rPr lang="nn-NO" smtClean="0"/>
            </a:br>
            <a:r>
              <a:rPr lang="nn-NO" smtClean="0"/>
              <a:t>(NTNU)</a:t>
            </a:r>
            <a:endParaRPr lang="nb-NO"/>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070709" y="367047"/>
            <a:ext cx="7398073" cy="61432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088288" y="180718"/>
            <a:ext cx="8055712" cy="4692807"/>
          </a:xfrm>
          <a:prstGeom prst="rect">
            <a:avLst/>
          </a:prstGeom>
          <a:noFill/>
          <a:ln w="9525">
            <a:noFill/>
            <a:miter lim="800000"/>
            <a:headEnd/>
            <a:tailEnd/>
          </a:ln>
          <a:effectLst/>
        </p:spPr>
      </p:pic>
      <p:sp>
        <p:nvSpPr>
          <p:cNvPr id="5" name="Rektangel 4"/>
          <p:cNvSpPr/>
          <p:nvPr/>
        </p:nvSpPr>
        <p:spPr>
          <a:xfrm>
            <a:off x="1160361" y="803563"/>
            <a:ext cx="3685309" cy="40178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3"/>
          <p:cNvPicPr>
            <a:picLocks noChangeAspect="1" noChangeArrowheads="1"/>
          </p:cNvPicPr>
          <p:nvPr/>
        </p:nvPicPr>
        <p:blipFill>
          <a:blip r:embed="rId3"/>
          <a:srcRect/>
          <a:stretch>
            <a:fillRect/>
          </a:stretch>
        </p:blipFill>
        <p:spPr bwMode="auto">
          <a:xfrm>
            <a:off x="2678011" y="4912159"/>
            <a:ext cx="4335318" cy="1825397"/>
          </a:xfrm>
          <a:prstGeom prst="rect">
            <a:avLst/>
          </a:prstGeom>
          <a:noFill/>
          <a:ln w="9525">
            <a:noFill/>
            <a:miter lim="800000"/>
            <a:headEnd/>
            <a:tailEnd/>
          </a:ln>
        </p:spPr>
      </p:pic>
      <p:sp>
        <p:nvSpPr>
          <p:cNvPr id="7" name="Rektangel 6"/>
          <p:cNvSpPr/>
          <p:nvPr/>
        </p:nvSpPr>
        <p:spPr>
          <a:xfrm>
            <a:off x="4187579" y="1482435"/>
            <a:ext cx="4762457" cy="304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ktangel 7"/>
          <p:cNvSpPr/>
          <p:nvPr/>
        </p:nvSpPr>
        <p:spPr>
          <a:xfrm>
            <a:off x="1160361" y="2320636"/>
            <a:ext cx="7408675" cy="69965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ktangel 10"/>
          <p:cNvSpPr/>
          <p:nvPr/>
        </p:nvSpPr>
        <p:spPr>
          <a:xfrm>
            <a:off x="5458209" y="4236471"/>
            <a:ext cx="2494495" cy="33943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Kalibrering</a:t>
            </a:r>
            <a:br>
              <a:rPr lang="nb-NO" dirty="0" smtClean="0"/>
            </a:br>
            <a:r>
              <a:rPr lang="nb-NO" sz="2000" dirty="0" smtClean="0">
                <a:solidFill>
                  <a:srgbClr val="0000FF"/>
                </a:solidFill>
              </a:rPr>
              <a:t>http://www.xgeo.no/index.html?p=klima</a:t>
            </a:r>
            <a:endParaRPr lang="nb-NO" dirty="0">
              <a:solidFill>
                <a:srgbClr val="0000FF"/>
              </a:solidFill>
            </a:endParaRPr>
          </a:p>
        </p:txBody>
      </p:sp>
      <p:pic>
        <p:nvPicPr>
          <p:cNvPr id="2050" name="Picture 2"/>
          <p:cNvPicPr>
            <a:picLocks noChangeAspect="1" noChangeArrowheads="1"/>
          </p:cNvPicPr>
          <p:nvPr/>
        </p:nvPicPr>
        <p:blipFill>
          <a:blip r:embed="rId2"/>
          <a:srcRect/>
          <a:stretch>
            <a:fillRect/>
          </a:stretch>
        </p:blipFill>
        <p:spPr bwMode="auto">
          <a:xfrm>
            <a:off x="1001721" y="1649679"/>
            <a:ext cx="8017921" cy="3813523"/>
          </a:xfrm>
          <a:prstGeom prst="rect">
            <a:avLst/>
          </a:prstGeom>
          <a:noFill/>
          <a:ln w="9525">
            <a:noFill/>
            <a:miter lim="800000"/>
            <a:headEnd/>
            <a:tailEnd/>
          </a:ln>
          <a:effectLst/>
        </p:spPr>
      </p:pic>
      <p:sp>
        <p:nvSpPr>
          <p:cNvPr id="8" name="Pil høyre 7"/>
          <p:cNvSpPr/>
          <p:nvPr/>
        </p:nvSpPr>
        <p:spPr>
          <a:xfrm rot="13953583">
            <a:off x="6503214" y="2289656"/>
            <a:ext cx="1009498" cy="8705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051" name="Picture 3"/>
          <p:cNvPicPr>
            <a:picLocks noChangeAspect="1" noChangeArrowheads="1"/>
          </p:cNvPicPr>
          <p:nvPr/>
        </p:nvPicPr>
        <p:blipFill>
          <a:blip r:embed="rId3"/>
          <a:srcRect/>
          <a:stretch>
            <a:fillRect/>
          </a:stretch>
        </p:blipFill>
        <p:spPr bwMode="auto">
          <a:xfrm>
            <a:off x="1806042" y="1417638"/>
            <a:ext cx="6088356" cy="5338288"/>
          </a:xfrm>
          <a:prstGeom prst="rect">
            <a:avLst/>
          </a:prstGeom>
          <a:noFill/>
          <a:ln w="9525">
            <a:noFill/>
            <a:miter lim="800000"/>
            <a:headEnd/>
            <a:tailEnd/>
          </a:ln>
          <a:effectLst/>
        </p:spPr>
      </p:pic>
      <p:pic>
        <p:nvPicPr>
          <p:cNvPr id="4098" name="Picture 2"/>
          <p:cNvPicPr>
            <a:picLocks noChangeAspect="1" noChangeArrowheads="1"/>
          </p:cNvPicPr>
          <p:nvPr/>
        </p:nvPicPr>
        <p:blipFill>
          <a:blip r:embed="rId4"/>
          <a:srcRect/>
          <a:stretch>
            <a:fillRect/>
          </a:stretch>
        </p:blipFill>
        <p:spPr bwMode="auto">
          <a:xfrm>
            <a:off x="1001721" y="1649679"/>
            <a:ext cx="8017921" cy="3532871"/>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a:srcRect/>
          <a:stretch>
            <a:fillRect/>
          </a:stretch>
        </p:blipFill>
        <p:spPr bwMode="auto">
          <a:xfrm>
            <a:off x="2517775" y="1965325"/>
            <a:ext cx="4108450" cy="29273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p:cTn id="17" dur="500" fill="hold"/>
                                        <p:tgtEl>
                                          <p:spTgt spid="2051"/>
                                        </p:tgtEl>
                                        <p:attrNameLst>
                                          <p:attrName>ppt_w</p:attrName>
                                        </p:attrNameLst>
                                      </p:cBhvr>
                                      <p:tavLst>
                                        <p:tav tm="0">
                                          <p:val>
                                            <p:fltVal val="0"/>
                                          </p:val>
                                        </p:tav>
                                        <p:tav tm="100000">
                                          <p:val>
                                            <p:strVal val="#ppt_w"/>
                                          </p:val>
                                        </p:tav>
                                      </p:tavLst>
                                    </p:anim>
                                    <p:anim calcmode="lin" valueType="num">
                                      <p:cBhvr>
                                        <p:cTn id="18" dur="500" fill="hold"/>
                                        <p:tgtEl>
                                          <p:spTgt spid="205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2000"/>
                                        <p:tgtEl>
                                          <p:spTgt spid="409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fade">
                                      <p:cBhvr>
                                        <p:cTn id="28"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srcRect/>
          <a:stretch>
            <a:fillRect/>
          </a:stretch>
        </p:blipFill>
        <p:spPr bwMode="auto">
          <a:xfrm>
            <a:off x="1281448" y="1531320"/>
            <a:ext cx="7328079" cy="5221398"/>
          </a:xfrm>
          <a:prstGeom prst="rect">
            <a:avLst/>
          </a:prstGeom>
          <a:noFill/>
          <a:ln w="9525">
            <a:noFill/>
            <a:miter lim="800000"/>
            <a:headEnd/>
            <a:tailEnd/>
          </a:ln>
          <a:effectLst/>
        </p:spPr>
      </p:pic>
      <p:sp>
        <p:nvSpPr>
          <p:cNvPr id="2" name="Tittel 1"/>
          <p:cNvSpPr>
            <a:spLocks noGrp="1"/>
          </p:cNvSpPr>
          <p:nvPr>
            <p:ph type="title"/>
          </p:nvPr>
        </p:nvSpPr>
        <p:spPr>
          <a:xfrm>
            <a:off x="943200" y="274638"/>
            <a:ext cx="8006400" cy="1143000"/>
          </a:xfrm>
        </p:spPr>
        <p:txBody>
          <a:bodyPr>
            <a:normAutofit fontScale="90000"/>
          </a:bodyPr>
          <a:lstStyle/>
          <a:p>
            <a:pPr algn="ctr"/>
            <a:r>
              <a:rPr lang="nb-NO" dirty="0" smtClean="0"/>
              <a:t>Kalibrering</a:t>
            </a:r>
            <a:br>
              <a:rPr lang="nb-NO" dirty="0" smtClean="0"/>
            </a:br>
            <a:r>
              <a:rPr lang="nb-NO" sz="2200" dirty="0" smtClean="0"/>
              <a:t>Finne trykk, temperatur og høyde på en nærliggende målestasjon</a:t>
            </a:r>
            <a:endParaRPr lang="nb-NO" dirty="0"/>
          </a:p>
        </p:txBody>
      </p:sp>
      <p:sp>
        <p:nvSpPr>
          <p:cNvPr id="5" name="Ellipse 4"/>
          <p:cNvSpPr/>
          <p:nvPr/>
        </p:nvSpPr>
        <p:spPr>
          <a:xfrm>
            <a:off x="2105585" y="4045306"/>
            <a:ext cx="367200" cy="367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Ellipse 5"/>
          <p:cNvSpPr/>
          <p:nvPr/>
        </p:nvSpPr>
        <p:spPr>
          <a:xfrm>
            <a:off x="6747615" y="5049535"/>
            <a:ext cx="367200" cy="367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ekstSylinder 6"/>
          <p:cNvSpPr txBox="1"/>
          <p:nvPr/>
        </p:nvSpPr>
        <p:spPr>
          <a:xfrm>
            <a:off x="2585035" y="3910079"/>
            <a:ext cx="540533" cy="584775"/>
          </a:xfrm>
          <a:prstGeom prst="rect">
            <a:avLst/>
          </a:prstGeom>
          <a:noFill/>
        </p:spPr>
        <p:txBody>
          <a:bodyPr wrap="none" rtlCol="0">
            <a:spAutoFit/>
          </a:bodyPr>
          <a:lstStyle/>
          <a:p>
            <a:r>
              <a:rPr lang="nb-NO" sz="3200" dirty="0" smtClean="0"/>
              <a:t>h</a:t>
            </a:r>
            <a:r>
              <a:rPr lang="nb-NO" sz="3200" baseline="-25000" dirty="0" smtClean="0"/>
              <a:t>1</a:t>
            </a:r>
            <a:endParaRPr lang="nb-NO" sz="3200" baseline="-25000" dirty="0"/>
          </a:p>
        </p:txBody>
      </p:sp>
      <p:sp>
        <p:nvSpPr>
          <p:cNvPr id="8" name="TekstSylinder 7"/>
          <p:cNvSpPr txBox="1"/>
          <p:nvPr/>
        </p:nvSpPr>
        <p:spPr>
          <a:xfrm>
            <a:off x="7207285" y="4959580"/>
            <a:ext cx="540533" cy="584775"/>
          </a:xfrm>
          <a:prstGeom prst="rect">
            <a:avLst/>
          </a:prstGeom>
          <a:noFill/>
        </p:spPr>
        <p:txBody>
          <a:bodyPr wrap="none" rtlCol="0">
            <a:spAutoFit/>
          </a:bodyPr>
          <a:lstStyle/>
          <a:p>
            <a:r>
              <a:rPr lang="nb-NO" sz="3200" dirty="0" smtClean="0"/>
              <a:t>p</a:t>
            </a:r>
            <a:r>
              <a:rPr lang="nb-NO" sz="3200" baseline="-25000" dirty="0" smtClean="0"/>
              <a:t>1</a:t>
            </a:r>
            <a:endParaRPr lang="nb-NO" sz="3200" baseline="-25000" dirty="0"/>
          </a:p>
        </p:txBody>
      </p:sp>
      <p:sp>
        <p:nvSpPr>
          <p:cNvPr id="10" name="TekstSylinder 9"/>
          <p:cNvSpPr txBox="1"/>
          <p:nvPr/>
        </p:nvSpPr>
        <p:spPr>
          <a:xfrm>
            <a:off x="6962207" y="4590248"/>
            <a:ext cx="1173591" cy="369332"/>
          </a:xfrm>
          <a:prstGeom prst="rect">
            <a:avLst/>
          </a:prstGeom>
          <a:noFill/>
        </p:spPr>
        <p:txBody>
          <a:bodyPr wrap="none" rtlCol="0">
            <a:spAutoFit/>
          </a:bodyPr>
          <a:lstStyle/>
          <a:p>
            <a:r>
              <a:rPr lang="nb-NO" smtClean="0"/>
              <a:t>996,50hPa</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mtClean="0"/>
              <a:t>Andre som bruker Arduino editoren</a:t>
            </a:r>
            <a:endParaRPr lang="nb-NO"/>
          </a:p>
        </p:txBody>
      </p:sp>
      <p:sp>
        <p:nvSpPr>
          <p:cNvPr id="3" name="Plassholder for innhold 2"/>
          <p:cNvSpPr>
            <a:spLocks noGrp="1"/>
          </p:cNvSpPr>
          <p:nvPr>
            <p:ph idx="1"/>
          </p:nvPr>
        </p:nvSpPr>
        <p:spPr>
          <a:xfrm>
            <a:off x="1194628" y="4131129"/>
            <a:ext cx="3682172" cy="1995034"/>
          </a:xfrm>
        </p:spPr>
        <p:txBody>
          <a:bodyPr>
            <a:normAutofit lnSpcReduction="10000"/>
          </a:bodyPr>
          <a:lstStyle/>
          <a:p>
            <a:r>
              <a:rPr lang="nb-NO" sz="1800" smtClean="0"/>
              <a:t>58 Digitale I/O</a:t>
            </a:r>
          </a:p>
          <a:p>
            <a:r>
              <a:rPr lang="nb-NO" sz="1800" smtClean="0"/>
              <a:t>25 Analoge I/O</a:t>
            </a:r>
          </a:p>
          <a:p>
            <a:r>
              <a:rPr lang="nb-NO" sz="1800" smtClean="0"/>
              <a:t>180MHz</a:t>
            </a:r>
          </a:p>
          <a:p>
            <a:r>
              <a:rPr lang="nb-NO" sz="1800" smtClean="0"/>
              <a:t>1Mbyte Flash</a:t>
            </a:r>
          </a:p>
          <a:p>
            <a:r>
              <a:rPr lang="nb-NO" sz="1800" smtClean="0"/>
              <a:t>2 DAC 12 bit</a:t>
            </a:r>
          </a:p>
          <a:p>
            <a:r>
              <a:rPr lang="nb-NO" sz="1800" smtClean="0"/>
              <a:t>SD-kort leser</a:t>
            </a:r>
            <a:endParaRPr lang="nb-NO" sz="1800"/>
          </a:p>
        </p:txBody>
      </p:sp>
      <p:pic>
        <p:nvPicPr>
          <p:cNvPr id="70658" name="Picture 2" descr="Teensy 3.5 &amp; 3.6 by Paul Stoffregen — Kickstarter"/>
          <p:cNvPicPr>
            <a:picLocks noChangeAspect="1" noChangeArrowheads="1"/>
          </p:cNvPicPr>
          <p:nvPr/>
        </p:nvPicPr>
        <p:blipFill>
          <a:blip r:embed="rId3"/>
          <a:srcRect/>
          <a:stretch>
            <a:fillRect/>
          </a:stretch>
        </p:blipFill>
        <p:spPr bwMode="auto">
          <a:xfrm>
            <a:off x="887186" y="1507671"/>
            <a:ext cx="4273806" cy="2404016"/>
          </a:xfrm>
          <a:prstGeom prst="rect">
            <a:avLst/>
          </a:prstGeom>
          <a:noFill/>
        </p:spPr>
      </p:pic>
      <p:pic>
        <p:nvPicPr>
          <p:cNvPr id="70660" name="Picture 4" descr="ESP32 DevKit ESP32-WROOM GPIO Pinout | Circuits4you.com"/>
          <p:cNvPicPr>
            <a:picLocks noChangeAspect="1" noChangeArrowheads="1"/>
          </p:cNvPicPr>
          <p:nvPr/>
        </p:nvPicPr>
        <p:blipFill>
          <a:blip r:embed="rId4"/>
          <a:srcRect/>
          <a:stretch>
            <a:fillRect/>
          </a:stretch>
        </p:blipFill>
        <p:spPr bwMode="auto">
          <a:xfrm>
            <a:off x="5146676" y="1209973"/>
            <a:ext cx="3692227" cy="2986470"/>
          </a:xfrm>
          <a:prstGeom prst="rect">
            <a:avLst/>
          </a:prstGeom>
          <a:noFill/>
        </p:spPr>
      </p:pic>
      <p:sp>
        <p:nvSpPr>
          <p:cNvPr id="6" name="TekstSylinder 5"/>
          <p:cNvSpPr txBox="1"/>
          <p:nvPr/>
        </p:nvSpPr>
        <p:spPr>
          <a:xfrm>
            <a:off x="5317671" y="3619500"/>
            <a:ext cx="761106" cy="369332"/>
          </a:xfrm>
          <a:prstGeom prst="rect">
            <a:avLst/>
          </a:prstGeom>
          <a:noFill/>
        </p:spPr>
        <p:txBody>
          <a:bodyPr wrap="none" rtlCol="0">
            <a:spAutoFit/>
          </a:bodyPr>
          <a:lstStyle/>
          <a:p>
            <a:r>
              <a:rPr lang="nb-NO" b="1" smtClean="0"/>
              <a:t>ESP32</a:t>
            </a:r>
            <a:endParaRPr lang="nb-NO" b="1"/>
          </a:p>
        </p:txBody>
      </p:sp>
      <p:sp>
        <p:nvSpPr>
          <p:cNvPr id="7" name="Plassholder for innhold 2"/>
          <p:cNvSpPr txBox="1">
            <a:spLocks/>
          </p:cNvSpPr>
          <p:nvPr/>
        </p:nvSpPr>
        <p:spPr>
          <a:xfrm>
            <a:off x="5102600" y="4131129"/>
            <a:ext cx="3682172" cy="1995034"/>
          </a:xfrm>
          <a:prstGeom prst="rect">
            <a:avLst/>
          </a:prstGeom>
        </p:spPr>
        <p:txBody>
          <a:bodyPr vert="horz" lIns="91440" tIns="45720" rIns="91440" bIns="45720" rtlCol="0">
            <a:normAutofit fontScale="9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25 Digitale I/O derav kan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15 Analoge I/O derav kan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mtClean="0">
                <a:latin typeface="Arial"/>
                <a:cs typeface="Arial"/>
              </a:rPr>
              <a:t>10 Berøringsinnganger</a:t>
            </a:r>
            <a:endParaRPr kumimoji="0" lang="nb-NO" sz="1800" b="0" i="0" u="none" strike="noStrike" kern="1200" cap="none" spc="0" normalizeH="0" baseline="0" noProof="0" smtClean="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240MHz</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512kbyte Flash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smtClean="0">
                <a:ln>
                  <a:noFill/>
                </a:ln>
                <a:solidFill>
                  <a:schemeClr val="tx1"/>
                </a:solidFill>
                <a:effectLst/>
                <a:uLnTx/>
                <a:uFillTx/>
                <a:latin typeface="Arial"/>
                <a:ea typeface="+mn-ea"/>
                <a:cs typeface="Arial"/>
              </a:rPr>
              <a:t>2 DAC 12 bit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smtClean="0">
                <a:latin typeface="Arial"/>
                <a:cs typeface="Arial"/>
              </a:rPr>
              <a:t>Wi-Fi og BlueTooth</a:t>
            </a:r>
            <a:endParaRPr kumimoji="0" lang="nb-NO" sz="1800" b="0" i="0" u="none" strike="noStrike" kern="1200" cap="none" spc="0" normalizeH="0" baseline="0" noProof="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fade">
                                      <p:cBhvr>
                                        <p:cTn id="7" dur="2000"/>
                                        <p:tgtEl>
                                          <p:spTgt spid="706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0660"/>
                                        </p:tgtEl>
                                        <p:attrNameLst>
                                          <p:attrName>style.visibility</p:attrName>
                                        </p:attrNameLst>
                                      </p:cBhvr>
                                      <p:to>
                                        <p:strVal val="visible"/>
                                      </p:to>
                                    </p:set>
                                    <p:animEffect transition="in" filter="fade">
                                      <p:cBhvr>
                                        <p:cTn id="30" dur="2000"/>
                                        <p:tgtEl>
                                          <p:spTgt spid="706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191296" y="234167"/>
            <a:ext cx="7189322" cy="65208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023167" y="766293"/>
            <a:ext cx="7945891" cy="41019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2"/>
            <a:ext cx="7407404" cy="2172467"/>
          </a:xfrm>
        </p:spPr>
        <p:txBody>
          <a:bodyPr>
            <a:normAutofit/>
          </a:bodyPr>
          <a:lstStyle/>
          <a:p>
            <a:pPr algn="ctr"/>
            <a:r>
              <a:rPr lang="nn-NO" smtClean="0"/>
              <a:t>Oppsummering og evaluering, ble forventningene innfridd?</a:t>
            </a:r>
            <a:endParaRPr lang="nb-NO"/>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Løsningsforslag finnes her</a:t>
            </a:r>
            <a:endParaRPr lang="nb-NO"/>
          </a:p>
        </p:txBody>
      </p:sp>
      <p:sp>
        <p:nvSpPr>
          <p:cNvPr id="3" name="Plassholder for innhold 2"/>
          <p:cNvSpPr>
            <a:spLocks noGrp="1"/>
          </p:cNvSpPr>
          <p:nvPr>
            <p:ph idx="1"/>
          </p:nvPr>
        </p:nvSpPr>
        <p:spPr>
          <a:xfrm>
            <a:off x="1194628" y="1417638"/>
            <a:ext cx="7407404" cy="730876"/>
          </a:xfrm>
        </p:spPr>
        <p:txBody>
          <a:bodyPr/>
          <a:lstStyle/>
          <a:p>
            <a:pPr algn="ctr">
              <a:buNone/>
            </a:pPr>
            <a:r>
              <a:rPr lang="nb-NO" smtClean="0">
                <a:hlinkClick r:id="rId2"/>
              </a:rPr>
              <a:t>https://www.ntnu.no/skolelab/losningsforslag-dag-1</a:t>
            </a:r>
            <a:endParaRPr lang="nb-NO"/>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26423</TotalTime>
  <Words>1592</Words>
  <Application>Microsoft Office PowerPoint</Application>
  <PresentationFormat>Skjermfremvisning (4:3)</PresentationFormat>
  <Paragraphs>506</Paragraphs>
  <Slides>93</Slides>
  <Notes>5</Notes>
  <HiddenSlides>13</HiddenSlides>
  <MMClips>0</MMClips>
  <ScaleCrop>false</ScaleCrop>
  <HeadingPairs>
    <vt:vector size="4" baseType="variant">
      <vt:variant>
        <vt:lpstr>Tema</vt:lpstr>
      </vt:variant>
      <vt:variant>
        <vt:i4>1</vt:i4>
      </vt:variant>
      <vt:variant>
        <vt:lpstr>Lysbildetitler</vt:lpstr>
      </vt:variant>
      <vt:variant>
        <vt:i4>93</vt:i4>
      </vt:variant>
    </vt:vector>
  </HeadingPairs>
  <TitlesOfParts>
    <vt:vector size="94" baseType="lpstr">
      <vt:lpstr>Office-tema</vt:lpstr>
      <vt:lpstr>Nordic Esero 2021 </vt:lpstr>
      <vt:lpstr>Fordeling av oppgaver</vt:lpstr>
      <vt:lpstr>Utstyr</vt:lpstr>
      <vt:lpstr>Program 08.11.21</vt:lpstr>
      <vt:lpstr>Kort intro om Arduino,   Hva er en mikrokontroller? (NTNU)</vt:lpstr>
      <vt:lpstr>Arduino</vt:lpstr>
      <vt:lpstr>Arduino familien</vt:lpstr>
      <vt:lpstr>Noen utvalgte</vt:lpstr>
      <vt:lpstr>Andre som bruker Arduino editoren</vt:lpstr>
      <vt:lpstr>Teensy</vt:lpstr>
      <vt:lpstr>Arduino sensorer</vt:lpstr>
      <vt:lpstr>Micro:bit</vt:lpstr>
      <vt:lpstr>Hva skal man velge?</vt:lpstr>
      <vt:lpstr>Litt historie</vt:lpstr>
      <vt:lpstr>Arduino</vt:lpstr>
      <vt:lpstr>AVR – mikrokontrollerserie</vt:lpstr>
      <vt:lpstr>Hvorfor skal vi lære om mikrokontrollere?</vt:lpstr>
      <vt:lpstr>Hvorfor skal vi lære om mikrokontrollere? Trenger man å vite noe om mikrokontrollere for å bruke elektronikk?</vt:lpstr>
      <vt:lpstr>… enda en viktig grunn</vt:lpstr>
      <vt:lpstr>Om å finne seg et prosjekt man har lyst til å realisere</vt:lpstr>
      <vt:lpstr>Hva er en mikrokontroller?</vt:lpstr>
      <vt:lpstr>Hva er en mikrokontroller?</vt:lpstr>
      <vt:lpstr>Vaskemaskin</vt:lpstr>
      <vt:lpstr>Følere (sensorer) og styrte brytere (aktuatorer) - eksempel vaskemaskin</vt:lpstr>
      <vt:lpstr>Arduino UNO er styringsenheten</vt:lpstr>
      <vt:lpstr>Hva brukes mikrokontrollere til?</vt:lpstr>
      <vt:lpstr>Kjøp Arduino UNO</vt:lpstr>
      <vt:lpstr>Kort gjennomgang av Sparkfun inventors kit med tilleggskomponenter</vt:lpstr>
      <vt:lpstr>Sparkfun Arduino Inventor’s kit V3.2</vt:lpstr>
      <vt:lpstr>Sparkfun Arduino Inventor’s kit V4.1</vt:lpstr>
      <vt:lpstr>Arduino starter kit</vt:lpstr>
      <vt:lpstr>Komponenter Gjennomgang av komponentene</vt:lpstr>
      <vt:lpstr>Montering</vt:lpstr>
      <vt:lpstr>Montering</vt:lpstr>
      <vt:lpstr>Koblingsbrett</vt:lpstr>
      <vt:lpstr>Komponenter Gjennomgang av komponentene</vt:lpstr>
      <vt:lpstr>Komponenter Resistanser</vt:lpstr>
      <vt:lpstr>Koding av motstander med fire ringer</vt:lpstr>
      <vt:lpstr>Bruk et Ohm-meter</vt:lpstr>
      <vt:lpstr>Komponenter Input (Sensorer)</vt:lpstr>
      <vt:lpstr>Komponenter Output (Aktuatorer)</vt:lpstr>
      <vt:lpstr>Komponenter Output (Aktuatorer)</vt:lpstr>
      <vt:lpstr>Trykkmåler og display</vt:lpstr>
      <vt:lpstr>Arduino UNO</vt:lpstr>
      <vt:lpstr>Kva skal vi gjøre i dag?</vt:lpstr>
      <vt:lpstr>Oppgaver</vt:lpstr>
      <vt:lpstr>Blinkende lysdiode side 43</vt:lpstr>
      <vt:lpstr>Nedtelling til monitor og display side 46</vt:lpstr>
      <vt:lpstr>Voltmeter, mål spenning på batteri side 51</vt:lpstr>
      <vt:lpstr>Lag et termometer side 53</vt:lpstr>
      <vt:lpstr>Lag en trykk og høydemåler side 55</vt:lpstr>
      <vt:lpstr>Oppkobling og installasjon av programvare (NAROM)</vt:lpstr>
      <vt:lpstr>Installasjon av programvare</vt:lpstr>
      <vt:lpstr>Lysbilde 54</vt:lpstr>
      <vt:lpstr>Editor</vt:lpstr>
      <vt:lpstr>Oppkobling mot Arduino</vt:lpstr>
      <vt:lpstr>Øk fontstørrelsen</vt:lpstr>
      <vt:lpstr>Innledende programmering (NTNU)</vt:lpstr>
      <vt:lpstr>Enkel programmeringsstruktur</vt:lpstr>
      <vt:lpstr>Deklarasjon av variabler</vt:lpstr>
      <vt:lpstr>Øving 1 Blinkende LED</vt:lpstr>
      <vt:lpstr>Øving 1 Blinkende LED - skjema</vt:lpstr>
      <vt:lpstr>Øving 1 Blinkende LED - montering</vt:lpstr>
      <vt:lpstr>Skriv inn programmet</vt:lpstr>
      <vt:lpstr>Viktige kommandoer Blinkende LED</vt:lpstr>
      <vt:lpstr>Enkel programmeringsstruktur</vt:lpstr>
      <vt:lpstr>Oversikt over kommandoer ”Referance”</vt:lpstr>
      <vt:lpstr>Skriv til monitor (NAROM)</vt:lpstr>
      <vt:lpstr>“For loop” og nedtelling (NAROM)</vt:lpstr>
      <vt:lpstr>Bruk av display I2C-buss, installasjon av bibliotek,  skriving til display</vt:lpstr>
      <vt:lpstr>Trykksensor og display</vt:lpstr>
      <vt:lpstr>I2C databuss</vt:lpstr>
      <vt:lpstr>Noen eksempler på moduler</vt:lpstr>
      <vt:lpstr>Bygging av krets for måling av trykk og beregning av høyde over havet</vt:lpstr>
      <vt:lpstr>SSD1306</vt:lpstr>
      <vt:lpstr>Analog avlesning, AD-konverter, digital omregning, potensiometer</vt:lpstr>
      <vt:lpstr>Analog til digital omvandling</vt:lpstr>
      <vt:lpstr>Temperatursensoren TMP36, ev. kort om NTC-motstanden</vt:lpstr>
      <vt:lpstr>Måling av temperatur  med temperaturfølsom pn-overgang (TMP36)</vt:lpstr>
      <vt:lpstr>V(T) og T(V) Følsomhet 10 mV/K (TMP36) </vt:lpstr>
      <vt:lpstr>Kort om trykksensoren,  Installasjon av biblioteket (NAROM)</vt:lpstr>
      <vt:lpstr>Omregning frå trykk til høyde (NTNU)</vt:lpstr>
      <vt:lpstr>Trykk som funksjon av høyde over havet</vt:lpstr>
      <vt:lpstr>Det er viktig å kalibrere</vt:lpstr>
      <vt:lpstr>Oppdrag og kalibrering (NTNU)</vt:lpstr>
      <vt:lpstr>Lysbilde 86</vt:lpstr>
      <vt:lpstr>Lysbilde 87</vt:lpstr>
      <vt:lpstr>Kalibrering http://www.xgeo.no/index.html?p=klima</vt:lpstr>
      <vt:lpstr>Kalibrering Finne trykk, temperatur og høyde på en nærliggende målestasjon</vt:lpstr>
      <vt:lpstr>Lysbilde 90</vt:lpstr>
      <vt:lpstr>Lysbilde 91</vt:lpstr>
      <vt:lpstr>Oppsummering og evaluering, ble forventningene innfridd?</vt:lpstr>
      <vt:lpstr>Løsningsforslag finnes her</vt:lpstr>
    </vt:vector>
  </TitlesOfParts>
  <Company>NTNU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Nikro</cp:lastModifiedBy>
  <cp:revision>135</cp:revision>
  <dcterms:created xsi:type="dcterms:W3CDTF">2013-06-10T16:56:09Z</dcterms:created>
  <dcterms:modified xsi:type="dcterms:W3CDTF">2021-11-07T21:11:53Z</dcterms:modified>
</cp:coreProperties>
</file>