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18_C02E4DD1.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309" r:id="rId3"/>
    <p:sldId id="305" r:id="rId4"/>
    <p:sldId id="307" r:id="rId5"/>
    <p:sldId id="278" r:id="rId6"/>
    <p:sldId id="304" r:id="rId7"/>
    <p:sldId id="279" r:id="rId8"/>
    <p:sldId id="306" r:id="rId9"/>
    <p:sldId id="280" r:id="rId10"/>
    <p:sldId id="281" r:id="rId11"/>
    <p:sldId id="282" r:id="rId12"/>
    <p:sldId id="283" r:id="rId13"/>
    <p:sldId id="284" r:id="rId14"/>
    <p:sldId id="286" r:id="rId15"/>
    <p:sldId id="287" r:id="rId16"/>
    <p:sldId id="288" r:id="rId17"/>
    <p:sldId id="289" r:id="rId18"/>
    <p:sldId id="290" r:id="rId19"/>
    <p:sldId id="292" r:id="rId20"/>
    <p:sldId id="294" r:id="rId21"/>
    <p:sldId id="295" r:id="rId22"/>
    <p:sldId id="276" r:id="rId2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8A5D26-9F2A-1AAA-15C8-F04BD207FC11}" name="Berit Alvestrand" initials="BA" userId="S::berit@wearenice.com::6b17d49d-d6d7-447c-a3fb-721e12e8b07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09E"/>
    <a:srgbClr val="FCE387"/>
    <a:srgbClr val="FBDF7B"/>
    <a:srgbClr val="8A74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autoAdjust="0"/>
    <p:restoredTop sz="96679"/>
  </p:normalViewPr>
  <p:slideViewPr>
    <p:cSldViewPr snapToGrid="0" snapToObjects="1">
      <p:cViewPr varScale="1">
        <p:scale>
          <a:sx n="128" d="100"/>
          <a:sy n="128" d="100"/>
        </p:scale>
        <p:origin x="5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modernComment_118_C02E4DD1.xml><?xml version="1.0" encoding="utf-8"?>
<p188:cmLst xmlns:a="http://schemas.openxmlformats.org/drawingml/2006/main" xmlns:r="http://schemas.openxmlformats.org/officeDocument/2006/relationships" xmlns:p188="http://schemas.microsoft.com/office/powerpoint/2018/8/main">
  <p188:cm id="{BC26CA49-5E13-E742-B60C-C3DD3B9A5971}" authorId="{748A5D26-9F2A-1AAA-15C8-F04BD207FC11}" created="2022-01-12T11:59:33.309">
    <pc:sldMkLst xmlns:pc="http://schemas.microsoft.com/office/powerpoint/2013/main/command">
      <pc:docMk/>
      <pc:sldMk cId="3224260049" sldId="280"/>
    </pc:sldMkLst>
    <p188:txBody>
      <a:bodyPr/>
      <a:lstStyle/>
      <a:p>
        <a:r>
          <a:rPr lang="nb-NO"/>
          <a:t>Kanskje denne skal komme etter “Til TTO og Instituttet”?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214E45-F0C1-431B-88C3-29CB0EE6E6E1}" type="datetimeFigureOut">
              <a:rPr lang="nb-NO" smtClean="0"/>
              <a:t>02.05.2022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E2AFD-24E9-4CBC-AB91-E26CFA23B953}" type="slidenum">
              <a:rPr lang="nb-NO" smtClean="0"/>
              <a:t>‹#›</a:t>
            </a:fld>
            <a:endParaRPr lang="nb-NO"/>
          </a:p>
        </p:txBody>
      </p:sp>
    </p:spTree>
    <p:extLst>
      <p:ext uri="{BB962C8B-B14F-4D97-AF65-F5344CB8AC3E}">
        <p14:creationId xmlns:p14="http://schemas.microsoft.com/office/powerpoint/2010/main" val="3215787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50E2AFD-24E9-4CBC-AB91-E26CFA23B953}" type="slidenum">
              <a:rPr lang="nb-NO" smtClean="0"/>
              <a:t>1</a:t>
            </a:fld>
            <a:endParaRPr lang="nb-NO"/>
          </a:p>
        </p:txBody>
      </p:sp>
    </p:spTree>
    <p:extLst>
      <p:ext uri="{BB962C8B-B14F-4D97-AF65-F5344CB8AC3E}">
        <p14:creationId xmlns:p14="http://schemas.microsoft.com/office/powerpoint/2010/main" val="3473123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50E2AFD-24E9-4CBC-AB91-E26CFA23B953}" type="slidenum">
              <a:rPr lang="nb-NO" smtClean="0"/>
              <a:t>13</a:t>
            </a:fld>
            <a:endParaRPr lang="nb-NO"/>
          </a:p>
        </p:txBody>
      </p:sp>
    </p:spTree>
    <p:extLst>
      <p:ext uri="{BB962C8B-B14F-4D97-AF65-F5344CB8AC3E}">
        <p14:creationId xmlns:p14="http://schemas.microsoft.com/office/powerpoint/2010/main" val="2648649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50E2AFD-24E9-4CBC-AB91-E26CFA23B953}" type="slidenum">
              <a:rPr lang="nb-NO" smtClean="0"/>
              <a:t>14</a:t>
            </a:fld>
            <a:endParaRPr lang="nb-NO"/>
          </a:p>
        </p:txBody>
      </p:sp>
    </p:spTree>
    <p:extLst>
      <p:ext uri="{BB962C8B-B14F-4D97-AF65-F5344CB8AC3E}">
        <p14:creationId xmlns:p14="http://schemas.microsoft.com/office/powerpoint/2010/main" val="952113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50E2AFD-24E9-4CBC-AB91-E26CFA23B953}" type="slidenum">
              <a:rPr lang="nb-NO" smtClean="0"/>
              <a:t>15</a:t>
            </a:fld>
            <a:endParaRPr lang="nb-NO"/>
          </a:p>
        </p:txBody>
      </p:sp>
    </p:spTree>
    <p:extLst>
      <p:ext uri="{BB962C8B-B14F-4D97-AF65-F5344CB8AC3E}">
        <p14:creationId xmlns:p14="http://schemas.microsoft.com/office/powerpoint/2010/main" val="2721655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50E2AFD-24E9-4CBC-AB91-E26CFA23B953}" type="slidenum">
              <a:rPr lang="nb-NO" smtClean="0"/>
              <a:t>16</a:t>
            </a:fld>
            <a:endParaRPr lang="nb-NO"/>
          </a:p>
        </p:txBody>
      </p:sp>
    </p:spTree>
    <p:extLst>
      <p:ext uri="{BB962C8B-B14F-4D97-AF65-F5344CB8AC3E}">
        <p14:creationId xmlns:p14="http://schemas.microsoft.com/office/powerpoint/2010/main" val="2906611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50E2AFD-24E9-4CBC-AB91-E26CFA23B953}" type="slidenum">
              <a:rPr lang="nb-NO" smtClean="0"/>
              <a:t>17</a:t>
            </a:fld>
            <a:endParaRPr lang="nb-NO"/>
          </a:p>
        </p:txBody>
      </p:sp>
    </p:spTree>
    <p:extLst>
      <p:ext uri="{BB962C8B-B14F-4D97-AF65-F5344CB8AC3E}">
        <p14:creationId xmlns:p14="http://schemas.microsoft.com/office/powerpoint/2010/main" val="3773319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50E2AFD-24E9-4CBC-AB91-E26CFA23B953}" type="slidenum">
              <a:rPr lang="nb-NO" smtClean="0"/>
              <a:t>18</a:t>
            </a:fld>
            <a:endParaRPr lang="nb-NO"/>
          </a:p>
        </p:txBody>
      </p:sp>
    </p:spTree>
    <p:extLst>
      <p:ext uri="{BB962C8B-B14F-4D97-AF65-F5344CB8AC3E}">
        <p14:creationId xmlns:p14="http://schemas.microsoft.com/office/powerpoint/2010/main" val="927623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50E2AFD-24E9-4CBC-AB91-E26CFA23B953}" type="slidenum">
              <a:rPr lang="nb-NO" smtClean="0"/>
              <a:t>19</a:t>
            </a:fld>
            <a:endParaRPr lang="nb-NO"/>
          </a:p>
        </p:txBody>
      </p:sp>
    </p:spTree>
    <p:extLst>
      <p:ext uri="{BB962C8B-B14F-4D97-AF65-F5344CB8AC3E}">
        <p14:creationId xmlns:p14="http://schemas.microsoft.com/office/powerpoint/2010/main" val="2507788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50E2AFD-24E9-4CBC-AB91-E26CFA23B953}" type="slidenum">
              <a:rPr lang="nb-NO" smtClean="0"/>
              <a:t>20</a:t>
            </a:fld>
            <a:endParaRPr lang="nb-NO"/>
          </a:p>
        </p:txBody>
      </p:sp>
    </p:spTree>
    <p:extLst>
      <p:ext uri="{BB962C8B-B14F-4D97-AF65-F5344CB8AC3E}">
        <p14:creationId xmlns:p14="http://schemas.microsoft.com/office/powerpoint/2010/main" val="2101014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50E2AFD-24E9-4CBC-AB91-E26CFA23B953}" type="slidenum">
              <a:rPr lang="nb-NO" smtClean="0"/>
              <a:t>21</a:t>
            </a:fld>
            <a:endParaRPr lang="nb-NO"/>
          </a:p>
        </p:txBody>
      </p:sp>
    </p:spTree>
    <p:extLst>
      <p:ext uri="{BB962C8B-B14F-4D97-AF65-F5344CB8AC3E}">
        <p14:creationId xmlns:p14="http://schemas.microsoft.com/office/powerpoint/2010/main" val="1406157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50E2AFD-24E9-4CBC-AB91-E26CFA23B953}" type="slidenum">
              <a:rPr lang="nb-NO" smtClean="0"/>
              <a:t>22</a:t>
            </a:fld>
            <a:endParaRPr lang="nb-NO"/>
          </a:p>
        </p:txBody>
      </p:sp>
    </p:spTree>
    <p:extLst>
      <p:ext uri="{BB962C8B-B14F-4D97-AF65-F5344CB8AC3E}">
        <p14:creationId xmlns:p14="http://schemas.microsoft.com/office/powerpoint/2010/main" val="422274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50E2AFD-24E9-4CBC-AB91-E26CFA23B953}" type="slidenum">
              <a:rPr lang="nb-NO" smtClean="0"/>
              <a:t>5</a:t>
            </a:fld>
            <a:endParaRPr lang="nb-NO"/>
          </a:p>
        </p:txBody>
      </p:sp>
    </p:spTree>
    <p:extLst>
      <p:ext uri="{BB962C8B-B14F-4D97-AF65-F5344CB8AC3E}">
        <p14:creationId xmlns:p14="http://schemas.microsoft.com/office/powerpoint/2010/main" val="286883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50E2AFD-24E9-4CBC-AB91-E26CFA23B953}" type="slidenum">
              <a:rPr lang="nb-NO" smtClean="0"/>
              <a:t>6</a:t>
            </a:fld>
            <a:endParaRPr lang="nb-NO"/>
          </a:p>
        </p:txBody>
      </p:sp>
    </p:spTree>
    <p:extLst>
      <p:ext uri="{BB962C8B-B14F-4D97-AF65-F5344CB8AC3E}">
        <p14:creationId xmlns:p14="http://schemas.microsoft.com/office/powerpoint/2010/main" val="93095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50E2AFD-24E9-4CBC-AB91-E26CFA23B953}" type="slidenum">
              <a:rPr lang="nb-NO" smtClean="0"/>
              <a:t>7</a:t>
            </a:fld>
            <a:endParaRPr lang="nb-NO"/>
          </a:p>
        </p:txBody>
      </p:sp>
    </p:spTree>
    <p:extLst>
      <p:ext uri="{BB962C8B-B14F-4D97-AF65-F5344CB8AC3E}">
        <p14:creationId xmlns:p14="http://schemas.microsoft.com/office/powerpoint/2010/main" val="2946162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50E2AFD-24E9-4CBC-AB91-E26CFA23B953}" type="slidenum">
              <a:rPr lang="nb-NO" smtClean="0"/>
              <a:t>8</a:t>
            </a:fld>
            <a:endParaRPr lang="nb-NO"/>
          </a:p>
        </p:txBody>
      </p:sp>
    </p:spTree>
    <p:extLst>
      <p:ext uri="{BB962C8B-B14F-4D97-AF65-F5344CB8AC3E}">
        <p14:creationId xmlns:p14="http://schemas.microsoft.com/office/powerpoint/2010/main" val="3100788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50E2AFD-24E9-4CBC-AB91-E26CFA23B953}" type="slidenum">
              <a:rPr lang="nb-NO" smtClean="0"/>
              <a:t>9</a:t>
            </a:fld>
            <a:endParaRPr lang="nb-NO"/>
          </a:p>
        </p:txBody>
      </p:sp>
    </p:spTree>
    <p:extLst>
      <p:ext uri="{BB962C8B-B14F-4D97-AF65-F5344CB8AC3E}">
        <p14:creationId xmlns:p14="http://schemas.microsoft.com/office/powerpoint/2010/main" val="2907254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50E2AFD-24E9-4CBC-AB91-E26CFA23B953}" type="slidenum">
              <a:rPr lang="nb-NO" smtClean="0"/>
              <a:t>10</a:t>
            </a:fld>
            <a:endParaRPr lang="nb-NO"/>
          </a:p>
        </p:txBody>
      </p:sp>
    </p:spTree>
    <p:extLst>
      <p:ext uri="{BB962C8B-B14F-4D97-AF65-F5344CB8AC3E}">
        <p14:creationId xmlns:p14="http://schemas.microsoft.com/office/powerpoint/2010/main" val="1370691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50E2AFD-24E9-4CBC-AB91-E26CFA23B953}" type="slidenum">
              <a:rPr lang="nb-NO" smtClean="0"/>
              <a:t>11</a:t>
            </a:fld>
            <a:endParaRPr lang="nb-NO"/>
          </a:p>
        </p:txBody>
      </p:sp>
    </p:spTree>
    <p:extLst>
      <p:ext uri="{BB962C8B-B14F-4D97-AF65-F5344CB8AC3E}">
        <p14:creationId xmlns:p14="http://schemas.microsoft.com/office/powerpoint/2010/main" val="3919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50E2AFD-24E9-4CBC-AB91-E26CFA23B953}" type="slidenum">
              <a:rPr lang="nb-NO" smtClean="0"/>
              <a:t>12</a:t>
            </a:fld>
            <a:endParaRPr lang="nb-NO"/>
          </a:p>
        </p:txBody>
      </p:sp>
    </p:spTree>
    <p:extLst>
      <p:ext uri="{BB962C8B-B14F-4D97-AF65-F5344CB8AC3E}">
        <p14:creationId xmlns:p14="http://schemas.microsoft.com/office/powerpoint/2010/main" val="1838417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63BA00-4000-EB4A-88BA-A0A0396DFFD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FAA198E4-B0CB-2040-B871-358E46E867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5262B417-D723-B643-B1A8-1965A8A28140}"/>
              </a:ext>
            </a:extLst>
          </p:cNvPr>
          <p:cNvSpPr>
            <a:spLocks noGrp="1"/>
          </p:cNvSpPr>
          <p:nvPr>
            <p:ph type="dt" sz="half" idx="10"/>
          </p:nvPr>
        </p:nvSpPr>
        <p:spPr/>
        <p:txBody>
          <a:bodyPr/>
          <a:lstStyle/>
          <a:p>
            <a:fld id="{40178613-FD68-E94F-9876-8F616DAFB701}" type="datetimeFigureOut">
              <a:rPr lang="nb-NO" smtClean="0"/>
              <a:t>02.05.2022</a:t>
            </a:fld>
            <a:endParaRPr lang="nb-NO"/>
          </a:p>
        </p:txBody>
      </p:sp>
      <p:sp>
        <p:nvSpPr>
          <p:cNvPr id="5" name="Plassholder for bunntekst 4">
            <a:extLst>
              <a:ext uri="{FF2B5EF4-FFF2-40B4-BE49-F238E27FC236}">
                <a16:creationId xmlns:a16="http://schemas.microsoft.com/office/drawing/2014/main" id="{1E5BF548-5078-3B43-A60A-FC580AFE2D8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16A71AE-A843-7641-8874-46FF968646CA}"/>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201312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19E73E-86D2-2E4B-9AD2-11CAEAD09F10}"/>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28BF738E-C718-8A49-A6B9-A373772D1F17}"/>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E040A7A-67F9-7D46-9C66-28FC931BF57D}"/>
              </a:ext>
            </a:extLst>
          </p:cNvPr>
          <p:cNvSpPr>
            <a:spLocks noGrp="1"/>
          </p:cNvSpPr>
          <p:nvPr>
            <p:ph type="dt" sz="half" idx="10"/>
          </p:nvPr>
        </p:nvSpPr>
        <p:spPr/>
        <p:txBody>
          <a:bodyPr/>
          <a:lstStyle/>
          <a:p>
            <a:fld id="{40178613-FD68-E94F-9876-8F616DAFB701}" type="datetimeFigureOut">
              <a:rPr lang="nb-NO" smtClean="0"/>
              <a:t>02.05.2022</a:t>
            </a:fld>
            <a:endParaRPr lang="nb-NO"/>
          </a:p>
        </p:txBody>
      </p:sp>
      <p:sp>
        <p:nvSpPr>
          <p:cNvPr id="5" name="Plassholder for bunntekst 4">
            <a:extLst>
              <a:ext uri="{FF2B5EF4-FFF2-40B4-BE49-F238E27FC236}">
                <a16:creationId xmlns:a16="http://schemas.microsoft.com/office/drawing/2014/main" id="{E38BD0F8-5BDC-2E4F-B79F-881E20D8B89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E5723AE-0DC5-C34D-A3F2-7ACAAD69D7CE}"/>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21672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415B8C0-C2F3-214A-AF99-2CEBE3E2871E}"/>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C70CAA2E-3E31-F24E-A5EE-A65D470D3DBB}"/>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DFE54A9-DE5C-9C47-AB27-AD4BA3BEE376}"/>
              </a:ext>
            </a:extLst>
          </p:cNvPr>
          <p:cNvSpPr>
            <a:spLocks noGrp="1"/>
          </p:cNvSpPr>
          <p:nvPr>
            <p:ph type="dt" sz="half" idx="10"/>
          </p:nvPr>
        </p:nvSpPr>
        <p:spPr/>
        <p:txBody>
          <a:bodyPr/>
          <a:lstStyle/>
          <a:p>
            <a:fld id="{40178613-FD68-E94F-9876-8F616DAFB701}" type="datetimeFigureOut">
              <a:rPr lang="nb-NO" smtClean="0"/>
              <a:t>02.05.2022</a:t>
            </a:fld>
            <a:endParaRPr lang="nb-NO"/>
          </a:p>
        </p:txBody>
      </p:sp>
      <p:sp>
        <p:nvSpPr>
          <p:cNvPr id="5" name="Plassholder for bunntekst 4">
            <a:extLst>
              <a:ext uri="{FF2B5EF4-FFF2-40B4-BE49-F238E27FC236}">
                <a16:creationId xmlns:a16="http://schemas.microsoft.com/office/drawing/2014/main" id="{D8110968-E4DC-864F-9DBB-4656DBC9D0A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17959C4-0695-FA4E-84FC-54D5D9AD61C3}"/>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42076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13B0AB-049A-1949-B84A-1B78E53ABF5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B73678E-F95D-9442-8944-BB3A4EA4268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7117B63-AAAC-564D-8690-C661B9A497B8}"/>
              </a:ext>
            </a:extLst>
          </p:cNvPr>
          <p:cNvSpPr>
            <a:spLocks noGrp="1"/>
          </p:cNvSpPr>
          <p:nvPr>
            <p:ph type="dt" sz="half" idx="10"/>
          </p:nvPr>
        </p:nvSpPr>
        <p:spPr/>
        <p:txBody>
          <a:bodyPr/>
          <a:lstStyle/>
          <a:p>
            <a:fld id="{40178613-FD68-E94F-9876-8F616DAFB701}" type="datetimeFigureOut">
              <a:rPr lang="nb-NO" smtClean="0"/>
              <a:t>02.05.2022</a:t>
            </a:fld>
            <a:endParaRPr lang="nb-NO"/>
          </a:p>
        </p:txBody>
      </p:sp>
      <p:sp>
        <p:nvSpPr>
          <p:cNvPr id="5" name="Plassholder for bunntekst 4">
            <a:extLst>
              <a:ext uri="{FF2B5EF4-FFF2-40B4-BE49-F238E27FC236}">
                <a16:creationId xmlns:a16="http://schemas.microsoft.com/office/drawing/2014/main" id="{2195B166-EAC5-4744-84A7-D232801957C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B48049D-53F5-AE40-9E04-0587F63DCE61}"/>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418632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D7310F-90DD-DD40-883F-21241596025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BA49ED4-734C-4445-953E-30E9BBA0BA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47E15C1-5D03-1E47-9E0A-2EFC704E28C2}"/>
              </a:ext>
            </a:extLst>
          </p:cNvPr>
          <p:cNvSpPr>
            <a:spLocks noGrp="1"/>
          </p:cNvSpPr>
          <p:nvPr>
            <p:ph type="dt" sz="half" idx="10"/>
          </p:nvPr>
        </p:nvSpPr>
        <p:spPr/>
        <p:txBody>
          <a:bodyPr/>
          <a:lstStyle/>
          <a:p>
            <a:fld id="{40178613-FD68-E94F-9876-8F616DAFB701}" type="datetimeFigureOut">
              <a:rPr lang="nb-NO" smtClean="0"/>
              <a:t>02.05.2022</a:t>
            </a:fld>
            <a:endParaRPr lang="nb-NO"/>
          </a:p>
        </p:txBody>
      </p:sp>
      <p:sp>
        <p:nvSpPr>
          <p:cNvPr id="5" name="Plassholder for bunntekst 4">
            <a:extLst>
              <a:ext uri="{FF2B5EF4-FFF2-40B4-BE49-F238E27FC236}">
                <a16:creationId xmlns:a16="http://schemas.microsoft.com/office/drawing/2014/main" id="{7FB9FF6D-6443-D34E-9715-F3093307110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CA8B9CC-5D2D-CE42-9937-542E8B1E8358}"/>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206300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7E2F26-7691-3D4D-8237-A62812B1B50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F8FD83C-6A97-674D-9DEC-6C135A978603}"/>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00FD78C0-08FC-C14F-B482-6B9131986412}"/>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3AB63B6E-8D8D-A041-AFB2-9FF0AC0AEA98}"/>
              </a:ext>
            </a:extLst>
          </p:cNvPr>
          <p:cNvSpPr>
            <a:spLocks noGrp="1"/>
          </p:cNvSpPr>
          <p:nvPr>
            <p:ph type="dt" sz="half" idx="10"/>
          </p:nvPr>
        </p:nvSpPr>
        <p:spPr/>
        <p:txBody>
          <a:bodyPr/>
          <a:lstStyle/>
          <a:p>
            <a:fld id="{40178613-FD68-E94F-9876-8F616DAFB701}" type="datetimeFigureOut">
              <a:rPr lang="nb-NO" smtClean="0"/>
              <a:t>02.05.2022</a:t>
            </a:fld>
            <a:endParaRPr lang="nb-NO"/>
          </a:p>
        </p:txBody>
      </p:sp>
      <p:sp>
        <p:nvSpPr>
          <p:cNvPr id="6" name="Plassholder for bunntekst 5">
            <a:extLst>
              <a:ext uri="{FF2B5EF4-FFF2-40B4-BE49-F238E27FC236}">
                <a16:creationId xmlns:a16="http://schemas.microsoft.com/office/drawing/2014/main" id="{7EF401D1-B848-874B-A619-0E683952DB5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A67B9D0-CA11-4347-BD4F-7D3BDF3D23C9}"/>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3437669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26BBB8-FA5C-0A45-98B0-AE5077A19F56}"/>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1459B97B-02E3-264C-87C2-29BEC563A0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943B061D-939A-274E-80FC-CA3B6FEEE32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EC96A39-B974-2E4F-BD83-1B7E0C2BAF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734D9EB3-1A97-794D-AC2A-6ED43AD71191}"/>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3CBCCA2-5DBD-0440-8A7B-95B37B366676}"/>
              </a:ext>
            </a:extLst>
          </p:cNvPr>
          <p:cNvSpPr>
            <a:spLocks noGrp="1"/>
          </p:cNvSpPr>
          <p:nvPr>
            <p:ph type="dt" sz="half" idx="10"/>
          </p:nvPr>
        </p:nvSpPr>
        <p:spPr/>
        <p:txBody>
          <a:bodyPr/>
          <a:lstStyle/>
          <a:p>
            <a:fld id="{40178613-FD68-E94F-9876-8F616DAFB701}" type="datetimeFigureOut">
              <a:rPr lang="nb-NO" smtClean="0"/>
              <a:t>02.05.2022</a:t>
            </a:fld>
            <a:endParaRPr lang="nb-NO"/>
          </a:p>
        </p:txBody>
      </p:sp>
      <p:sp>
        <p:nvSpPr>
          <p:cNvPr id="8" name="Plassholder for bunntekst 7">
            <a:extLst>
              <a:ext uri="{FF2B5EF4-FFF2-40B4-BE49-F238E27FC236}">
                <a16:creationId xmlns:a16="http://schemas.microsoft.com/office/drawing/2014/main" id="{8DD1EF8F-9AE5-8A49-A79A-8C4C3B83E62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9136D41-94DE-A54F-A1A4-5BBB3438CC42}"/>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3667900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A781A1-A92C-C746-933D-CCD3A2B16307}"/>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0191B46-2ACF-8C4F-BB69-F6A823DC46D7}"/>
              </a:ext>
            </a:extLst>
          </p:cNvPr>
          <p:cNvSpPr>
            <a:spLocks noGrp="1"/>
          </p:cNvSpPr>
          <p:nvPr>
            <p:ph type="dt" sz="half" idx="10"/>
          </p:nvPr>
        </p:nvSpPr>
        <p:spPr/>
        <p:txBody>
          <a:bodyPr/>
          <a:lstStyle/>
          <a:p>
            <a:fld id="{40178613-FD68-E94F-9876-8F616DAFB701}" type="datetimeFigureOut">
              <a:rPr lang="nb-NO" smtClean="0"/>
              <a:t>02.05.2022</a:t>
            </a:fld>
            <a:endParaRPr lang="nb-NO"/>
          </a:p>
        </p:txBody>
      </p:sp>
      <p:sp>
        <p:nvSpPr>
          <p:cNvPr id="4" name="Plassholder for bunntekst 3">
            <a:extLst>
              <a:ext uri="{FF2B5EF4-FFF2-40B4-BE49-F238E27FC236}">
                <a16:creationId xmlns:a16="http://schemas.microsoft.com/office/drawing/2014/main" id="{700C719A-3A99-1640-BD27-7CE8C77F7D86}"/>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F0043E9-E36A-874B-9D7C-FDB93858CCB1}"/>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145304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6F0B6CB-DBD4-2540-B70F-BF83095C8F3F}"/>
              </a:ext>
            </a:extLst>
          </p:cNvPr>
          <p:cNvSpPr>
            <a:spLocks noGrp="1"/>
          </p:cNvSpPr>
          <p:nvPr>
            <p:ph type="dt" sz="half" idx="10"/>
          </p:nvPr>
        </p:nvSpPr>
        <p:spPr/>
        <p:txBody>
          <a:bodyPr/>
          <a:lstStyle/>
          <a:p>
            <a:fld id="{40178613-FD68-E94F-9876-8F616DAFB701}" type="datetimeFigureOut">
              <a:rPr lang="nb-NO" smtClean="0"/>
              <a:t>02.05.2022</a:t>
            </a:fld>
            <a:endParaRPr lang="nb-NO"/>
          </a:p>
        </p:txBody>
      </p:sp>
      <p:sp>
        <p:nvSpPr>
          <p:cNvPr id="3" name="Plassholder for bunntekst 2">
            <a:extLst>
              <a:ext uri="{FF2B5EF4-FFF2-40B4-BE49-F238E27FC236}">
                <a16:creationId xmlns:a16="http://schemas.microsoft.com/office/drawing/2014/main" id="{F9FA01B7-BA6A-E544-A852-2BC10D2E1A4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76B9BF8-CF99-C848-B3A6-725CF4871364}"/>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29517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3D19CB-31E7-3B42-A0C8-4D48B58D83B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68E1FFB-CDBF-EE41-8ABB-112E3BC872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5F7153C-E280-2540-AA0E-3A34E6D45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734B547-DB2A-6945-87B7-1C296D039C09}"/>
              </a:ext>
            </a:extLst>
          </p:cNvPr>
          <p:cNvSpPr>
            <a:spLocks noGrp="1"/>
          </p:cNvSpPr>
          <p:nvPr>
            <p:ph type="dt" sz="half" idx="10"/>
          </p:nvPr>
        </p:nvSpPr>
        <p:spPr/>
        <p:txBody>
          <a:bodyPr/>
          <a:lstStyle/>
          <a:p>
            <a:fld id="{40178613-FD68-E94F-9876-8F616DAFB701}" type="datetimeFigureOut">
              <a:rPr lang="nb-NO" smtClean="0"/>
              <a:t>02.05.2022</a:t>
            </a:fld>
            <a:endParaRPr lang="nb-NO"/>
          </a:p>
        </p:txBody>
      </p:sp>
      <p:sp>
        <p:nvSpPr>
          <p:cNvPr id="6" name="Plassholder for bunntekst 5">
            <a:extLst>
              <a:ext uri="{FF2B5EF4-FFF2-40B4-BE49-F238E27FC236}">
                <a16:creationId xmlns:a16="http://schemas.microsoft.com/office/drawing/2014/main" id="{30E1AD40-6A09-274B-95E7-7C23E0D493B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B70DABA-502A-C74D-A483-64F74F1305AA}"/>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268569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405CB8-3CF5-1A4A-B8A2-1459D4E9858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909A36E7-60A0-8A48-A467-86E7B208FE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154D449B-92FB-C14A-8E88-2227FE317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C2F0A59-F0F0-E94F-9DA2-894D81BBAB9E}"/>
              </a:ext>
            </a:extLst>
          </p:cNvPr>
          <p:cNvSpPr>
            <a:spLocks noGrp="1"/>
          </p:cNvSpPr>
          <p:nvPr>
            <p:ph type="dt" sz="half" idx="10"/>
          </p:nvPr>
        </p:nvSpPr>
        <p:spPr/>
        <p:txBody>
          <a:bodyPr/>
          <a:lstStyle/>
          <a:p>
            <a:fld id="{40178613-FD68-E94F-9876-8F616DAFB701}" type="datetimeFigureOut">
              <a:rPr lang="nb-NO" smtClean="0"/>
              <a:t>02.05.2022</a:t>
            </a:fld>
            <a:endParaRPr lang="nb-NO"/>
          </a:p>
        </p:txBody>
      </p:sp>
      <p:sp>
        <p:nvSpPr>
          <p:cNvPr id="6" name="Plassholder for bunntekst 5">
            <a:extLst>
              <a:ext uri="{FF2B5EF4-FFF2-40B4-BE49-F238E27FC236}">
                <a16:creationId xmlns:a16="http://schemas.microsoft.com/office/drawing/2014/main" id="{EF22C73C-0715-0347-8AF1-22F1F0862FA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BD21C5E-86DB-6848-B104-385D28D3AF00}"/>
              </a:ext>
            </a:extLst>
          </p:cNvPr>
          <p:cNvSpPr>
            <a:spLocks noGrp="1"/>
          </p:cNvSpPr>
          <p:nvPr>
            <p:ph type="sldNum" sz="quarter" idx="12"/>
          </p:nvPr>
        </p:nvSpPr>
        <p:spPr/>
        <p:txBody>
          <a:bodyPr/>
          <a:lstStyle/>
          <a:p>
            <a:fld id="{214B006F-BB71-FF4A-A676-7CEA21DAE727}" type="slidenum">
              <a:rPr lang="nb-NO" smtClean="0"/>
              <a:t>‹#›</a:t>
            </a:fld>
            <a:endParaRPr lang="nb-NO"/>
          </a:p>
        </p:txBody>
      </p:sp>
    </p:spTree>
    <p:extLst>
      <p:ext uri="{BB962C8B-B14F-4D97-AF65-F5344CB8AC3E}">
        <p14:creationId xmlns:p14="http://schemas.microsoft.com/office/powerpoint/2010/main" val="214324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F80C6A1-D6A5-8146-9CB9-22EC02757F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6119C96-6569-884E-B0E6-1B16C6F9B3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7D9B400-27BC-5347-A220-27FE301288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78613-FD68-E94F-9876-8F616DAFB701}" type="datetimeFigureOut">
              <a:rPr lang="nb-NO" smtClean="0"/>
              <a:t>02.05.2022</a:t>
            </a:fld>
            <a:endParaRPr lang="nb-NO"/>
          </a:p>
        </p:txBody>
      </p:sp>
      <p:sp>
        <p:nvSpPr>
          <p:cNvPr id="5" name="Plassholder for bunntekst 4">
            <a:extLst>
              <a:ext uri="{FF2B5EF4-FFF2-40B4-BE49-F238E27FC236}">
                <a16:creationId xmlns:a16="http://schemas.microsoft.com/office/drawing/2014/main" id="{82DB5AA3-3D52-E24A-9A3A-7FB71AF17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1C25731-ACBA-BB40-9E7B-93E2363E55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B006F-BB71-FF4A-A676-7CEA21DAE727}" type="slidenum">
              <a:rPr lang="nb-NO" smtClean="0"/>
              <a:t>‹#›</a:t>
            </a:fld>
            <a:endParaRPr lang="nb-NO"/>
          </a:p>
        </p:txBody>
      </p:sp>
    </p:spTree>
    <p:extLst>
      <p:ext uri="{BB962C8B-B14F-4D97-AF65-F5344CB8AC3E}">
        <p14:creationId xmlns:p14="http://schemas.microsoft.com/office/powerpoint/2010/main" val="4174755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ntnutto.no/slik-hjelper-vi-din-ide/meld-inn-ide/"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www.ntnutto.no/slik-hjelper-vi-din-ide/#vurdering"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ntnutto.no/slik-hjelper-vi-din-ide/#prosjek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hyperlink" Target="https://www.ntnutto.no/slik-hjelper-vi-din-ide/#prosjek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hyperlink" Target="https://innsida.ntnu.no/wiki/-/wiki/Norsk/Intellektuelle+rettigheter" TargetMode="External"/><Relationship Id="rId4" Type="http://schemas.openxmlformats.org/officeDocument/2006/relationships/hyperlink" Target="https://www.ntnutto.no/patent-og-i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hyperlink" Target="https://www.ntnutto.no/spin-offer/" TargetMode="External"/><Relationship Id="rId4" Type="http://schemas.openxmlformats.org/officeDocument/2006/relationships/hyperlink" Target="https://www.ntnutto.no/slik-hjelper-vi-din-ide/#64467a2b0e1b025c3"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i.ntnu.no/wiki/-/wiki/Norsk/Politikk+for+immaterielle+rettigheter+-+IPR" TargetMode="External"/><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ntntutto.no/"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i.ntnu.no/wiki/-/wiki/Norsk/Politikk+for+immaterielle+rettigheter+-+IPR" TargetMode="External"/><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18_C02E4DD1.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tt linje 2">
            <a:extLst>
              <a:ext uri="{FF2B5EF4-FFF2-40B4-BE49-F238E27FC236}">
                <a16:creationId xmlns:a16="http://schemas.microsoft.com/office/drawing/2014/main" id="{120984CA-48DB-4728-A187-9614B631E0CE}"/>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Rektangel 3">
            <a:extLst>
              <a:ext uri="{FF2B5EF4-FFF2-40B4-BE49-F238E27FC236}">
                <a16:creationId xmlns:a16="http://schemas.microsoft.com/office/drawing/2014/main" id="{15E322DE-8179-594A-846C-DFC272048CC4}"/>
              </a:ext>
            </a:extLst>
          </p:cNvPr>
          <p:cNvSpPr/>
          <p:nvPr/>
        </p:nvSpPr>
        <p:spPr>
          <a:xfrm>
            <a:off x="0" y="0"/>
            <a:ext cx="12192000" cy="6858000"/>
          </a:xfrm>
          <a:prstGeom prst="rect">
            <a:avLst/>
          </a:prstGeom>
          <a:solidFill>
            <a:srgbClr val="00509E"/>
          </a:solidFill>
          <a:ln>
            <a:solidFill>
              <a:srgbClr val="00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descr="Logo: NTNU">
            <a:extLst>
              <a:ext uri="{FF2B5EF4-FFF2-40B4-BE49-F238E27FC236}">
                <a16:creationId xmlns:a16="http://schemas.microsoft.com/office/drawing/2014/main" id="{7C7489DC-8BB9-9642-A71A-C8CCC1130B1D}"/>
              </a:ext>
            </a:extLst>
          </p:cNvPr>
          <p:cNvPicPr>
            <a:picLocks noChangeAspect="1"/>
          </p:cNvPicPr>
          <p:nvPr/>
        </p:nvPicPr>
        <p:blipFill>
          <a:blip r:embed="rId3"/>
          <a:stretch>
            <a:fillRect/>
          </a:stretch>
        </p:blipFill>
        <p:spPr>
          <a:xfrm>
            <a:off x="2111366" y="2615482"/>
            <a:ext cx="1383888" cy="1853002"/>
          </a:xfrm>
          <a:prstGeom prst="rect">
            <a:avLst/>
          </a:prstGeom>
        </p:spPr>
      </p:pic>
      <p:sp>
        <p:nvSpPr>
          <p:cNvPr id="5" name="Tittel 1">
            <a:extLst>
              <a:ext uri="{FF2B5EF4-FFF2-40B4-BE49-F238E27FC236}">
                <a16:creationId xmlns:a16="http://schemas.microsoft.com/office/drawing/2014/main" id="{ED9E75CC-8349-704B-9FFB-9764E2B5C778}"/>
              </a:ext>
            </a:extLst>
          </p:cNvPr>
          <p:cNvSpPr txBox="1">
            <a:spLocks/>
          </p:cNvSpPr>
          <p:nvPr/>
        </p:nvSpPr>
        <p:spPr>
          <a:xfrm>
            <a:off x="4589253" y="3672413"/>
            <a:ext cx="5656052" cy="135975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nb-NO" sz="2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tel 1">
            <a:extLst>
              <a:ext uri="{FF2B5EF4-FFF2-40B4-BE49-F238E27FC236}">
                <a16:creationId xmlns:a16="http://schemas.microsoft.com/office/drawing/2014/main" id="{8416A4B2-3DB3-473F-9145-A9FAA0DF8B33}"/>
              </a:ext>
            </a:extLst>
          </p:cNvPr>
          <p:cNvSpPr txBox="1">
            <a:spLocks/>
          </p:cNvSpPr>
          <p:nvPr/>
        </p:nvSpPr>
        <p:spPr>
          <a:xfrm>
            <a:off x="4741653" y="2901524"/>
            <a:ext cx="5656052" cy="135975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b-NO" sz="4800" dirty="0">
                <a:solidFill>
                  <a:schemeClr val="bg1"/>
                </a:solidFill>
                <a:latin typeface="Open Sans" panose="020B0606030504020204" pitchFamily="34" charset="0"/>
                <a:ea typeface="Open Sans" panose="020B0606030504020204" pitchFamily="34" charset="0"/>
                <a:cs typeface="Open Sans" panose="020B0606030504020204" pitchFamily="34" charset="0"/>
              </a:rPr>
              <a:t>Realisering av idéer</a:t>
            </a:r>
          </a:p>
        </p:txBody>
      </p:sp>
      <p:sp>
        <p:nvSpPr>
          <p:cNvPr id="8" name="Tittel 1">
            <a:extLst>
              <a:ext uri="{FF2B5EF4-FFF2-40B4-BE49-F238E27FC236}">
                <a16:creationId xmlns:a16="http://schemas.microsoft.com/office/drawing/2014/main" id="{90075496-2DAA-4F7B-AC64-D8C880ACC0C2}"/>
              </a:ext>
            </a:extLst>
          </p:cNvPr>
          <p:cNvSpPr txBox="1">
            <a:spLocks/>
          </p:cNvSpPr>
          <p:nvPr/>
        </p:nvSpPr>
        <p:spPr>
          <a:xfrm>
            <a:off x="4741653" y="3824813"/>
            <a:ext cx="5656052" cy="135975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nb-NO"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Fra idé til distribuert innovasjon</a:t>
            </a:r>
          </a:p>
        </p:txBody>
      </p:sp>
      <p:pic>
        <p:nvPicPr>
          <p:cNvPr id="9" name="Bilde 8" descr="Logo: Nice industridesign">
            <a:extLst>
              <a:ext uri="{FF2B5EF4-FFF2-40B4-BE49-F238E27FC236}">
                <a16:creationId xmlns:a16="http://schemas.microsoft.com/office/drawing/2014/main" id="{A85248A4-3194-6C40-81E8-8992CDA9C255}"/>
              </a:ext>
            </a:extLst>
          </p:cNvPr>
          <p:cNvPicPr>
            <a:picLocks noChangeAspect="1"/>
          </p:cNvPicPr>
          <p:nvPr/>
        </p:nvPicPr>
        <p:blipFill>
          <a:blip r:embed="rId4"/>
          <a:stretch>
            <a:fillRect/>
          </a:stretch>
        </p:blipFill>
        <p:spPr>
          <a:xfrm>
            <a:off x="11296358" y="6004560"/>
            <a:ext cx="614289" cy="614289"/>
          </a:xfrm>
          <a:prstGeom prst="rect">
            <a:avLst/>
          </a:prstGeom>
        </p:spPr>
      </p:pic>
    </p:spTree>
    <p:extLst>
      <p:ext uri="{BB962C8B-B14F-4D97-AF65-F5344CB8AC3E}">
        <p14:creationId xmlns:p14="http://schemas.microsoft.com/office/powerpoint/2010/main" val="1235744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tt linje 2">
            <a:extLst>
              <a:ext uri="{FF2B5EF4-FFF2-40B4-BE49-F238E27FC236}">
                <a16:creationId xmlns:a16="http://schemas.microsoft.com/office/drawing/2014/main" id="{FCDC6323-F6EF-4542-8E33-DFF854AE8A95}"/>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B8246289-5F36-9E43-8EE1-F5519859D2F2}"/>
              </a:ext>
            </a:extLst>
          </p:cNvPr>
          <p:cNvSpPr>
            <a:spLocks noGrp="1"/>
          </p:cNvSpPr>
          <p:nvPr>
            <p:ph type="title"/>
          </p:nvPr>
        </p:nvSpPr>
        <p:spPr/>
        <p:txBody>
          <a:bodyPr anchor="ctr">
            <a:normAutofit/>
          </a:bodyPr>
          <a:lstStyle/>
          <a:p>
            <a:r>
              <a:rPr lang="nb-NO" sz="28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Meld inn gode idéer</a:t>
            </a:r>
          </a:p>
        </p:txBody>
      </p:sp>
      <p:sp>
        <p:nvSpPr>
          <p:cNvPr id="6" name="Plassholder for tekst 5">
            <a:extLst>
              <a:ext uri="{FF2B5EF4-FFF2-40B4-BE49-F238E27FC236}">
                <a16:creationId xmlns:a16="http://schemas.microsoft.com/office/drawing/2014/main" id="{858FA1A3-39A5-4C4C-BE77-2C48EC3CBBD6}"/>
              </a:ext>
            </a:extLst>
          </p:cNvPr>
          <p:cNvSpPr>
            <a:spLocks noGrp="1"/>
          </p:cNvSpPr>
          <p:nvPr>
            <p:ph type="body" sz="half" idx="2"/>
          </p:nvPr>
        </p:nvSpPr>
        <p:spPr>
          <a:xfrm>
            <a:off x="839788" y="2230654"/>
            <a:ext cx="5256212" cy="4017746"/>
          </a:xfrm>
        </p:spPr>
        <p:txBody>
          <a:bodyPr>
            <a:normAutofit/>
          </a:bodyPr>
          <a:lstStyle/>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Som ansatt skal du melde inn ideer og resultater med kommersielt potensial til TTO og instituttet ditt. </a:t>
            </a:r>
          </a:p>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Dette er for å sikre at de gode ideene oppdages så tidlig som mulig og kan komme samfunnet til nytte. </a:t>
            </a:r>
          </a:p>
          <a:p>
            <a:pPr>
              <a:lnSpc>
                <a:spcPct val="150000"/>
              </a:lnSpc>
            </a:pPr>
            <a:endParaRPr lang="nb-NO"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nb-NO" i="1" dirty="0">
                <a:solidFill>
                  <a:srgbClr val="00509E"/>
                </a:solidFill>
                <a:latin typeface="Open Sans Light" panose="020B0306030504020204" pitchFamily="34" charset="0"/>
                <a:ea typeface="Open Sans Light" panose="020B0306030504020204" pitchFamily="34" charset="0"/>
                <a:cs typeface="Open Sans Light" panose="020B0306030504020204" pitchFamily="34" charset="0"/>
                <a:hlinkClick r:id="rId3"/>
              </a:rPr>
              <a:t>Meld inn en idé</a:t>
            </a:r>
            <a:endParaRPr lang="nb-NO" i="1" dirty="0">
              <a:solidFill>
                <a:srgbClr val="00509E"/>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2" name="Rett linje 21">
            <a:extLst>
              <a:ext uri="{FF2B5EF4-FFF2-40B4-BE49-F238E27FC236}">
                <a16:creationId xmlns:a16="http://schemas.microsoft.com/office/drawing/2014/main" id="{2F9B5A44-BE6C-1947-AC6B-0D093EC23B8C}"/>
              </a:ext>
            </a:extLst>
          </p:cNvPr>
          <p:cNvCxnSpPr>
            <a:cxnSpLocks/>
          </p:cNvCxnSpPr>
          <p:nvPr/>
        </p:nvCxnSpPr>
        <p:spPr>
          <a:xfrm>
            <a:off x="923026" y="1932317"/>
            <a:ext cx="3848999" cy="0"/>
          </a:xfrm>
          <a:prstGeom prst="line">
            <a:avLst/>
          </a:prstGeom>
          <a:ln w="38100">
            <a:solidFill>
              <a:srgbClr val="00509E"/>
            </a:solidFill>
          </a:ln>
        </p:spPr>
        <p:style>
          <a:lnRef idx="1">
            <a:schemeClr val="accent1"/>
          </a:lnRef>
          <a:fillRef idx="0">
            <a:schemeClr val="accent1"/>
          </a:fillRef>
          <a:effectRef idx="0">
            <a:schemeClr val="accent1"/>
          </a:effectRef>
          <a:fontRef idx="minor">
            <a:schemeClr val="tx1"/>
          </a:fontRef>
        </p:style>
      </p:cxnSp>
      <p:pic>
        <p:nvPicPr>
          <p:cNvPr id="7" name="Bilde 6" descr="En person leter etter gode idéer.">
            <a:extLst>
              <a:ext uri="{FF2B5EF4-FFF2-40B4-BE49-F238E27FC236}">
                <a16:creationId xmlns:a16="http://schemas.microsoft.com/office/drawing/2014/main" id="{6BAB9445-AF1B-A440-8F91-A408DE81781D}"/>
              </a:ext>
            </a:extLst>
          </p:cNvPr>
          <p:cNvPicPr>
            <a:picLocks noChangeAspect="1"/>
          </p:cNvPicPr>
          <p:nvPr/>
        </p:nvPicPr>
        <p:blipFill>
          <a:blip r:embed="rId4"/>
          <a:stretch>
            <a:fillRect/>
          </a:stretch>
        </p:blipFill>
        <p:spPr>
          <a:xfrm>
            <a:off x="6635142" y="952107"/>
            <a:ext cx="4904970" cy="5519393"/>
          </a:xfrm>
          <a:prstGeom prst="rect">
            <a:avLst/>
          </a:prstGeom>
        </p:spPr>
      </p:pic>
    </p:spTree>
    <p:extLst>
      <p:ext uri="{BB962C8B-B14F-4D97-AF65-F5344CB8AC3E}">
        <p14:creationId xmlns:p14="http://schemas.microsoft.com/office/powerpoint/2010/main" val="3413620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tt linje 2">
            <a:extLst>
              <a:ext uri="{FF2B5EF4-FFF2-40B4-BE49-F238E27FC236}">
                <a16:creationId xmlns:a16="http://schemas.microsoft.com/office/drawing/2014/main" id="{F41A29F3-2681-4061-A29A-2B3039C5B2F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B8246289-5F36-9E43-8EE1-F5519859D2F2}"/>
              </a:ext>
            </a:extLst>
          </p:cNvPr>
          <p:cNvSpPr>
            <a:spLocks noGrp="1"/>
          </p:cNvSpPr>
          <p:nvPr>
            <p:ph type="title"/>
          </p:nvPr>
        </p:nvSpPr>
        <p:spPr>
          <a:xfrm>
            <a:off x="839788" y="457200"/>
            <a:ext cx="5318965" cy="1600200"/>
          </a:xfrm>
        </p:spPr>
        <p:txBody>
          <a:bodyPr anchor="ctr">
            <a:normAutofit/>
          </a:bodyPr>
          <a:lstStyle/>
          <a:p>
            <a:r>
              <a:rPr lang="nb-NO" sz="28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Vurdering av en idé</a:t>
            </a:r>
          </a:p>
        </p:txBody>
      </p:sp>
      <p:sp>
        <p:nvSpPr>
          <p:cNvPr id="6" name="Plassholder for tekst 5">
            <a:extLst>
              <a:ext uri="{FF2B5EF4-FFF2-40B4-BE49-F238E27FC236}">
                <a16:creationId xmlns:a16="http://schemas.microsoft.com/office/drawing/2014/main" id="{858FA1A3-39A5-4C4C-BE77-2C48EC3CBBD6}"/>
              </a:ext>
            </a:extLst>
          </p:cNvPr>
          <p:cNvSpPr>
            <a:spLocks noGrp="1"/>
          </p:cNvSpPr>
          <p:nvPr>
            <p:ph type="body" sz="half" idx="2"/>
          </p:nvPr>
        </p:nvSpPr>
        <p:spPr>
          <a:xfrm>
            <a:off x="839788" y="2230654"/>
            <a:ext cx="5318965" cy="3465080"/>
          </a:xfrm>
        </p:spPr>
        <p:txBody>
          <a:bodyPr>
            <a:normAutofit/>
          </a:bodyPr>
          <a:lstStyle/>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TTO vurderer idéer ut ifra hvor egnet de vil være for kommersialisering. Dersom en idé er god, fyller et behov og har mye potensial som kommersialisert produkt eller tjeneste vil den tas videre.</a:t>
            </a:r>
          </a:p>
          <a:p>
            <a:pPr>
              <a:lnSpc>
                <a:spcPct val="150000"/>
              </a:lnSpc>
            </a:pPr>
            <a:endParaRPr lang="nb-NO"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nb-NO" i="1" dirty="0">
                <a:solidFill>
                  <a:srgbClr val="00509E"/>
                </a:solidFill>
                <a:latin typeface="Open Sans Light" panose="020B0306030504020204" pitchFamily="34" charset="0"/>
                <a:ea typeface="Open Sans Light" panose="020B0306030504020204" pitchFamily="34" charset="0"/>
                <a:cs typeface="Open Sans Light" panose="020B0306030504020204" pitchFamily="34" charset="0"/>
                <a:hlinkClick r:id="rId3"/>
              </a:rPr>
              <a:t>Les mer om TTOs vurdering av idéer</a:t>
            </a:r>
            <a:endParaRPr lang="nb-NO" i="1" dirty="0">
              <a:solidFill>
                <a:srgbClr val="00509E"/>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2" name="Rett linje 21">
            <a:extLst>
              <a:ext uri="{FF2B5EF4-FFF2-40B4-BE49-F238E27FC236}">
                <a16:creationId xmlns:a16="http://schemas.microsoft.com/office/drawing/2014/main" id="{2F9B5A44-BE6C-1947-AC6B-0D093EC23B8C}"/>
              </a:ext>
            </a:extLst>
          </p:cNvPr>
          <p:cNvCxnSpPr>
            <a:cxnSpLocks/>
          </p:cNvCxnSpPr>
          <p:nvPr/>
        </p:nvCxnSpPr>
        <p:spPr>
          <a:xfrm>
            <a:off x="923026" y="1932317"/>
            <a:ext cx="5206373" cy="0"/>
          </a:xfrm>
          <a:prstGeom prst="line">
            <a:avLst/>
          </a:prstGeom>
          <a:ln w="38100">
            <a:solidFill>
              <a:srgbClr val="00509E"/>
            </a:solidFill>
          </a:ln>
        </p:spPr>
        <p:style>
          <a:lnRef idx="1">
            <a:schemeClr val="accent1"/>
          </a:lnRef>
          <a:fillRef idx="0">
            <a:schemeClr val="accent1"/>
          </a:fillRef>
          <a:effectRef idx="0">
            <a:schemeClr val="accent1"/>
          </a:effectRef>
          <a:fontRef idx="minor">
            <a:schemeClr val="tx1"/>
          </a:fontRef>
        </p:style>
      </p:cxnSp>
      <p:pic>
        <p:nvPicPr>
          <p:cNvPr id="7" name="Bilde 6" descr="En idé blir vurdert">
            <a:extLst>
              <a:ext uri="{FF2B5EF4-FFF2-40B4-BE49-F238E27FC236}">
                <a16:creationId xmlns:a16="http://schemas.microsoft.com/office/drawing/2014/main" id="{1E175879-5352-7849-AC88-A8CB19F1407F}"/>
              </a:ext>
            </a:extLst>
          </p:cNvPr>
          <p:cNvPicPr>
            <a:picLocks noChangeAspect="1"/>
          </p:cNvPicPr>
          <p:nvPr/>
        </p:nvPicPr>
        <p:blipFill>
          <a:blip r:embed="rId4"/>
          <a:srcRect/>
          <a:stretch/>
        </p:blipFill>
        <p:spPr>
          <a:xfrm>
            <a:off x="6882112" y="909194"/>
            <a:ext cx="5005144" cy="5632115"/>
          </a:xfrm>
          <a:prstGeom prst="rect">
            <a:avLst/>
          </a:prstGeom>
        </p:spPr>
      </p:pic>
    </p:spTree>
    <p:extLst>
      <p:ext uri="{BB962C8B-B14F-4D97-AF65-F5344CB8AC3E}">
        <p14:creationId xmlns:p14="http://schemas.microsoft.com/office/powerpoint/2010/main" val="3076319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tt linje 2">
            <a:extLst>
              <a:ext uri="{FF2B5EF4-FFF2-40B4-BE49-F238E27FC236}">
                <a16:creationId xmlns:a16="http://schemas.microsoft.com/office/drawing/2014/main" id="{481C18CA-DEFA-4FD7-817E-0138283987D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B8246289-5F36-9E43-8EE1-F5519859D2F2}"/>
              </a:ext>
            </a:extLst>
          </p:cNvPr>
          <p:cNvSpPr>
            <a:spLocks noGrp="1"/>
          </p:cNvSpPr>
          <p:nvPr>
            <p:ph type="title"/>
          </p:nvPr>
        </p:nvSpPr>
        <p:spPr>
          <a:xfrm>
            <a:off x="839788" y="457200"/>
            <a:ext cx="5256212" cy="1600200"/>
          </a:xfrm>
        </p:spPr>
        <p:txBody>
          <a:bodyPr anchor="ctr">
            <a:normAutofit/>
          </a:bodyPr>
          <a:lstStyle/>
          <a:p>
            <a:r>
              <a:rPr lang="nb-NO" sz="28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Vurdering av en idé</a:t>
            </a:r>
          </a:p>
        </p:txBody>
      </p:sp>
      <p:sp>
        <p:nvSpPr>
          <p:cNvPr id="6" name="Plassholder for tekst 5">
            <a:extLst>
              <a:ext uri="{FF2B5EF4-FFF2-40B4-BE49-F238E27FC236}">
                <a16:creationId xmlns:a16="http://schemas.microsoft.com/office/drawing/2014/main" id="{858FA1A3-39A5-4C4C-BE77-2C48EC3CBBD6}"/>
              </a:ext>
            </a:extLst>
          </p:cNvPr>
          <p:cNvSpPr>
            <a:spLocks noGrp="1"/>
          </p:cNvSpPr>
          <p:nvPr>
            <p:ph type="body" sz="half" idx="2"/>
          </p:nvPr>
        </p:nvSpPr>
        <p:spPr>
          <a:xfrm>
            <a:off x="839788" y="2230654"/>
            <a:ext cx="5256212" cy="3465080"/>
          </a:xfrm>
        </p:spPr>
        <p:txBody>
          <a:bodyPr>
            <a:normAutofit/>
          </a:bodyPr>
          <a:lstStyle/>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Dersom TTO ikke går videre med en idé kan for eksempel instituttet eller idéhaver velge å gjøre dette på egen hånd.</a:t>
            </a:r>
          </a:p>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Idéer kan ha stor nytteverdi selv om de ikke er egnet for et betalende marked.</a:t>
            </a:r>
          </a:p>
        </p:txBody>
      </p:sp>
      <p:cxnSp>
        <p:nvCxnSpPr>
          <p:cNvPr id="22" name="Rett linje 21">
            <a:extLst>
              <a:ext uri="{FF2B5EF4-FFF2-40B4-BE49-F238E27FC236}">
                <a16:creationId xmlns:a16="http://schemas.microsoft.com/office/drawing/2014/main" id="{2F9B5A44-BE6C-1947-AC6B-0D093EC23B8C}"/>
              </a:ext>
            </a:extLst>
          </p:cNvPr>
          <p:cNvCxnSpPr>
            <a:cxnSpLocks/>
          </p:cNvCxnSpPr>
          <p:nvPr/>
        </p:nvCxnSpPr>
        <p:spPr>
          <a:xfrm>
            <a:off x="923026" y="1932317"/>
            <a:ext cx="5144948" cy="0"/>
          </a:xfrm>
          <a:prstGeom prst="line">
            <a:avLst/>
          </a:prstGeom>
          <a:ln w="38100">
            <a:solidFill>
              <a:srgbClr val="00509E"/>
            </a:solidFill>
          </a:ln>
        </p:spPr>
        <p:style>
          <a:lnRef idx="1">
            <a:schemeClr val="accent1"/>
          </a:lnRef>
          <a:fillRef idx="0">
            <a:schemeClr val="accent1"/>
          </a:fillRef>
          <a:effectRef idx="0">
            <a:schemeClr val="accent1"/>
          </a:effectRef>
          <a:fontRef idx="minor">
            <a:schemeClr val="tx1"/>
          </a:fontRef>
        </p:style>
      </p:cxnSp>
      <p:pic>
        <p:nvPicPr>
          <p:cNvPr id="9" name="Bilde 8" descr="En idé blir vurdert">
            <a:extLst>
              <a:ext uri="{FF2B5EF4-FFF2-40B4-BE49-F238E27FC236}">
                <a16:creationId xmlns:a16="http://schemas.microsoft.com/office/drawing/2014/main" id="{1825C14B-CDD4-614A-9D48-7B862F3749F7}"/>
              </a:ext>
            </a:extLst>
          </p:cNvPr>
          <p:cNvPicPr>
            <a:picLocks noChangeAspect="1"/>
          </p:cNvPicPr>
          <p:nvPr/>
        </p:nvPicPr>
        <p:blipFill>
          <a:blip r:embed="rId3"/>
          <a:srcRect/>
          <a:stretch/>
        </p:blipFill>
        <p:spPr>
          <a:xfrm>
            <a:off x="6882112" y="909194"/>
            <a:ext cx="5005144" cy="5632115"/>
          </a:xfrm>
          <a:prstGeom prst="rect">
            <a:avLst/>
          </a:prstGeom>
        </p:spPr>
      </p:pic>
    </p:spTree>
    <p:extLst>
      <p:ext uri="{BB962C8B-B14F-4D97-AF65-F5344CB8AC3E}">
        <p14:creationId xmlns:p14="http://schemas.microsoft.com/office/powerpoint/2010/main" val="3154385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tt linje 2">
            <a:extLst>
              <a:ext uri="{FF2B5EF4-FFF2-40B4-BE49-F238E27FC236}">
                <a16:creationId xmlns:a16="http://schemas.microsoft.com/office/drawing/2014/main" id="{2D913C6F-8CEF-4231-B2C1-45AD23941D57}"/>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B8246289-5F36-9E43-8EE1-F5519859D2F2}"/>
              </a:ext>
            </a:extLst>
          </p:cNvPr>
          <p:cNvSpPr>
            <a:spLocks noGrp="1"/>
          </p:cNvSpPr>
          <p:nvPr>
            <p:ph type="title"/>
          </p:nvPr>
        </p:nvSpPr>
        <p:spPr/>
        <p:txBody>
          <a:bodyPr anchor="ctr">
            <a:normAutofit/>
          </a:bodyPr>
          <a:lstStyle/>
          <a:p>
            <a:r>
              <a:rPr lang="nb-NO" sz="28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Publisering</a:t>
            </a:r>
          </a:p>
        </p:txBody>
      </p:sp>
      <p:sp>
        <p:nvSpPr>
          <p:cNvPr id="6" name="Plassholder for tekst 5">
            <a:extLst>
              <a:ext uri="{FF2B5EF4-FFF2-40B4-BE49-F238E27FC236}">
                <a16:creationId xmlns:a16="http://schemas.microsoft.com/office/drawing/2014/main" id="{858FA1A3-39A5-4C4C-BE77-2C48EC3CBBD6}"/>
              </a:ext>
            </a:extLst>
          </p:cNvPr>
          <p:cNvSpPr>
            <a:spLocks noGrp="1"/>
          </p:cNvSpPr>
          <p:nvPr>
            <p:ph type="body" sz="half" idx="2"/>
          </p:nvPr>
        </p:nvSpPr>
        <p:spPr>
          <a:xfrm>
            <a:off x="839788" y="2230654"/>
            <a:ext cx="5256212" cy="4118298"/>
          </a:xfrm>
        </p:spPr>
        <p:txBody>
          <a:bodyPr>
            <a:normAutofit/>
          </a:bodyPr>
          <a:lstStyle/>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Forskning og kommersialisering kan fint gå hånd i hånd, men det er viktig at man gjør ting i riktig rekkefølge. Man bør for eksempel ikke publisere noe som senere kan bli grunnlaget for et patent. </a:t>
            </a:r>
          </a:p>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Derfor er det også en fordel at idéer meldes inn tidlig, slik at man unngår komplikasjoner.</a:t>
            </a:r>
          </a:p>
        </p:txBody>
      </p:sp>
      <p:cxnSp>
        <p:nvCxnSpPr>
          <p:cNvPr id="22" name="Rett linje 21">
            <a:extLst>
              <a:ext uri="{FF2B5EF4-FFF2-40B4-BE49-F238E27FC236}">
                <a16:creationId xmlns:a16="http://schemas.microsoft.com/office/drawing/2014/main" id="{2F9B5A44-BE6C-1947-AC6B-0D093EC23B8C}"/>
              </a:ext>
            </a:extLst>
          </p:cNvPr>
          <p:cNvCxnSpPr>
            <a:cxnSpLocks/>
          </p:cNvCxnSpPr>
          <p:nvPr/>
        </p:nvCxnSpPr>
        <p:spPr>
          <a:xfrm>
            <a:off x="923026" y="1932317"/>
            <a:ext cx="3848999" cy="0"/>
          </a:xfrm>
          <a:prstGeom prst="line">
            <a:avLst/>
          </a:prstGeom>
          <a:ln w="38100">
            <a:solidFill>
              <a:srgbClr val="00509E"/>
            </a:solidFill>
          </a:ln>
        </p:spPr>
        <p:style>
          <a:lnRef idx="1">
            <a:schemeClr val="accent1"/>
          </a:lnRef>
          <a:fillRef idx="0">
            <a:schemeClr val="accent1"/>
          </a:fillRef>
          <a:effectRef idx="0">
            <a:schemeClr val="accent1"/>
          </a:effectRef>
          <a:fontRef idx="minor">
            <a:schemeClr val="tx1"/>
          </a:fontRef>
        </p:style>
      </p:cxnSp>
      <p:pic>
        <p:nvPicPr>
          <p:cNvPr id="7" name="Bilde 6" descr="Et forskningsdokument og en kommersialisert løsning går hånd i hånd.">
            <a:extLst>
              <a:ext uri="{FF2B5EF4-FFF2-40B4-BE49-F238E27FC236}">
                <a16:creationId xmlns:a16="http://schemas.microsoft.com/office/drawing/2014/main" id="{700BB417-7383-CA4A-BEFD-AEA69D8FBE9F}"/>
              </a:ext>
            </a:extLst>
          </p:cNvPr>
          <p:cNvPicPr>
            <a:picLocks noChangeAspect="1"/>
          </p:cNvPicPr>
          <p:nvPr/>
        </p:nvPicPr>
        <p:blipFill>
          <a:blip r:embed="rId3"/>
          <a:stretch>
            <a:fillRect/>
          </a:stretch>
        </p:blipFill>
        <p:spPr>
          <a:xfrm>
            <a:off x="6740598" y="904973"/>
            <a:ext cx="4837951" cy="5443979"/>
          </a:xfrm>
          <a:prstGeom prst="rect">
            <a:avLst/>
          </a:prstGeom>
        </p:spPr>
      </p:pic>
    </p:spTree>
    <p:extLst>
      <p:ext uri="{BB962C8B-B14F-4D97-AF65-F5344CB8AC3E}">
        <p14:creationId xmlns:p14="http://schemas.microsoft.com/office/powerpoint/2010/main" val="1363792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tt linje 2">
            <a:extLst>
              <a:ext uri="{FF2B5EF4-FFF2-40B4-BE49-F238E27FC236}">
                <a16:creationId xmlns:a16="http://schemas.microsoft.com/office/drawing/2014/main" id="{75991E8C-3A08-4702-AC1E-44020122426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B8246289-5F36-9E43-8EE1-F5519859D2F2}"/>
              </a:ext>
            </a:extLst>
          </p:cNvPr>
          <p:cNvSpPr>
            <a:spLocks noGrp="1"/>
          </p:cNvSpPr>
          <p:nvPr>
            <p:ph type="title"/>
          </p:nvPr>
        </p:nvSpPr>
        <p:spPr>
          <a:xfrm>
            <a:off x="839788" y="457200"/>
            <a:ext cx="5256212" cy="1600200"/>
          </a:xfrm>
        </p:spPr>
        <p:txBody>
          <a:bodyPr anchor="ctr">
            <a:normAutofit/>
          </a:bodyPr>
          <a:lstStyle/>
          <a:p>
            <a:r>
              <a:rPr lang="nb-NO" sz="28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Utvikling av idéen</a:t>
            </a:r>
          </a:p>
        </p:txBody>
      </p:sp>
      <p:sp>
        <p:nvSpPr>
          <p:cNvPr id="6" name="Plassholder for tekst 5">
            <a:extLst>
              <a:ext uri="{FF2B5EF4-FFF2-40B4-BE49-F238E27FC236}">
                <a16:creationId xmlns:a16="http://schemas.microsoft.com/office/drawing/2014/main" id="{858FA1A3-39A5-4C4C-BE77-2C48EC3CBBD6}"/>
              </a:ext>
            </a:extLst>
          </p:cNvPr>
          <p:cNvSpPr>
            <a:spLocks noGrp="1"/>
          </p:cNvSpPr>
          <p:nvPr>
            <p:ph type="body" sz="half" idx="2"/>
          </p:nvPr>
        </p:nvSpPr>
        <p:spPr>
          <a:xfrm>
            <a:off x="839788" y="2230654"/>
            <a:ext cx="5256212" cy="3838452"/>
          </a:xfrm>
        </p:spPr>
        <p:txBody>
          <a:bodyPr>
            <a:normAutofit/>
          </a:bodyPr>
          <a:lstStyle/>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Dersom ideen din blir vurdert til å være god vil det legges store ressurser i å verifisere den. </a:t>
            </a:r>
          </a:p>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Disse ressursene vil bli brukt til å utvikle ideen frem mot et markedsklart produkt eller tjeneste. Dersom TTO går videre med prosjektet kan de også frikjøpe tiden din slik at du kan jobbe med det.</a:t>
            </a:r>
          </a:p>
          <a:p>
            <a:pPr>
              <a:lnSpc>
                <a:spcPct val="150000"/>
              </a:lnSpc>
            </a:pPr>
            <a:endParaRPr lang="nb-NO"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nb-NO" i="1" dirty="0">
                <a:solidFill>
                  <a:srgbClr val="00509E"/>
                </a:solidFill>
                <a:latin typeface="Open Sans Light" panose="020B0306030504020204" pitchFamily="34" charset="0"/>
                <a:ea typeface="Open Sans Light" panose="020B0306030504020204" pitchFamily="34" charset="0"/>
                <a:cs typeface="Open Sans Light" panose="020B0306030504020204" pitchFamily="34" charset="0"/>
                <a:hlinkClick r:id="rId3"/>
              </a:rPr>
              <a:t>Les mer om prosjektutvikling</a:t>
            </a:r>
            <a:endParaRPr lang="nb-NO" i="1" dirty="0">
              <a:solidFill>
                <a:srgbClr val="00509E"/>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2" name="Rett linje 21">
            <a:extLst>
              <a:ext uri="{FF2B5EF4-FFF2-40B4-BE49-F238E27FC236}">
                <a16:creationId xmlns:a16="http://schemas.microsoft.com/office/drawing/2014/main" id="{2F9B5A44-BE6C-1947-AC6B-0D093EC23B8C}"/>
              </a:ext>
            </a:extLst>
          </p:cNvPr>
          <p:cNvCxnSpPr>
            <a:cxnSpLocks/>
          </p:cNvCxnSpPr>
          <p:nvPr/>
        </p:nvCxnSpPr>
        <p:spPr>
          <a:xfrm>
            <a:off x="923026" y="1932317"/>
            <a:ext cx="5144948" cy="0"/>
          </a:xfrm>
          <a:prstGeom prst="line">
            <a:avLst/>
          </a:prstGeom>
          <a:ln w="38100">
            <a:solidFill>
              <a:srgbClr val="00509E"/>
            </a:solidFill>
          </a:ln>
        </p:spPr>
        <p:style>
          <a:lnRef idx="1">
            <a:schemeClr val="accent1"/>
          </a:lnRef>
          <a:fillRef idx="0">
            <a:schemeClr val="accent1"/>
          </a:fillRef>
          <a:effectRef idx="0">
            <a:schemeClr val="accent1"/>
          </a:effectRef>
          <a:fontRef idx="minor">
            <a:schemeClr val="tx1"/>
          </a:fontRef>
        </p:style>
      </p:cxnSp>
      <p:pic>
        <p:nvPicPr>
          <p:cNvPr id="8" name="Bilde 7" descr="Tre personer bærer et prosjekt">
            <a:extLst>
              <a:ext uri="{FF2B5EF4-FFF2-40B4-BE49-F238E27FC236}">
                <a16:creationId xmlns:a16="http://schemas.microsoft.com/office/drawing/2014/main" id="{771A0CD8-5A62-A14D-9CD0-FF49838AE3E1}"/>
              </a:ext>
            </a:extLst>
          </p:cNvPr>
          <p:cNvPicPr>
            <a:picLocks noChangeAspect="1"/>
          </p:cNvPicPr>
          <p:nvPr/>
        </p:nvPicPr>
        <p:blipFill>
          <a:blip r:embed="rId4"/>
          <a:stretch>
            <a:fillRect/>
          </a:stretch>
        </p:blipFill>
        <p:spPr>
          <a:xfrm>
            <a:off x="6854748" y="869576"/>
            <a:ext cx="4681900" cy="5268380"/>
          </a:xfrm>
          <a:prstGeom prst="rect">
            <a:avLst/>
          </a:prstGeom>
        </p:spPr>
      </p:pic>
    </p:spTree>
    <p:extLst>
      <p:ext uri="{BB962C8B-B14F-4D97-AF65-F5344CB8AC3E}">
        <p14:creationId xmlns:p14="http://schemas.microsoft.com/office/powerpoint/2010/main" val="2701903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ett linje 3">
            <a:extLst>
              <a:ext uri="{FF2B5EF4-FFF2-40B4-BE49-F238E27FC236}">
                <a16:creationId xmlns:a16="http://schemas.microsoft.com/office/drawing/2014/main" id="{84E79747-57A6-4789-949B-361DFD63752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B8246289-5F36-9E43-8EE1-F5519859D2F2}"/>
              </a:ext>
            </a:extLst>
          </p:cNvPr>
          <p:cNvSpPr>
            <a:spLocks noGrp="1"/>
          </p:cNvSpPr>
          <p:nvPr>
            <p:ph type="title"/>
          </p:nvPr>
        </p:nvSpPr>
        <p:spPr>
          <a:xfrm>
            <a:off x="839788" y="457200"/>
            <a:ext cx="5256212" cy="1600200"/>
          </a:xfrm>
        </p:spPr>
        <p:txBody>
          <a:bodyPr anchor="ctr">
            <a:normAutofit/>
          </a:bodyPr>
          <a:lstStyle/>
          <a:p>
            <a:r>
              <a:rPr lang="nb-NO" sz="28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Finansiering</a:t>
            </a:r>
          </a:p>
        </p:txBody>
      </p:sp>
      <p:sp>
        <p:nvSpPr>
          <p:cNvPr id="6" name="Plassholder for tekst 5">
            <a:extLst>
              <a:ext uri="{FF2B5EF4-FFF2-40B4-BE49-F238E27FC236}">
                <a16:creationId xmlns:a16="http://schemas.microsoft.com/office/drawing/2014/main" id="{858FA1A3-39A5-4C4C-BE77-2C48EC3CBBD6}"/>
              </a:ext>
            </a:extLst>
          </p:cNvPr>
          <p:cNvSpPr>
            <a:spLocks noGrp="1"/>
          </p:cNvSpPr>
          <p:nvPr>
            <p:ph type="body" sz="half" idx="2"/>
          </p:nvPr>
        </p:nvSpPr>
        <p:spPr>
          <a:xfrm>
            <a:off x="839788" y="2230653"/>
            <a:ext cx="5256212" cy="3720355"/>
          </a:xfrm>
        </p:spPr>
        <p:txBody>
          <a:bodyPr>
            <a:normAutofit/>
          </a:bodyPr>
          <a:lstStyle/>
          <a:p>
            <a:pPr>
              <a:lnSpc>
                <a:spcPct val="160000"/>
              </a:lnSpc>
            </a:pPr>
            <a:r>
              <a:rPr lang="nb-NO" dirty="0">
                <a:latin typeface="Open Sans" panose="020B0606030504020204" pitchFamily="34" charset="0"/>
                <a:ea typeface="Open Sans" panose="020B0606030504020204" pitchFamily="34" charset="0"/>
                <a:cs typeface="Open Sans" panose="020B0606030504020204" pitchFamily="34" charset="0"/>
              </a:rPr>
              <a:t>Et innovasjonsprosjekt har mange kostnader knyttet til seg. TTO har mye kunnskap om og tilgang på finansiering til innovasjonsprosjekter og kan hjelpe deg med å navigere blant disse. </a:t>
            </a:r>
          </a:p>
          <a:p>
            <a:pPr>
              <a:lnSpc>
                <a:spcPct val="160000"/>
              </a:lnSpc>
            </a:pPr>
            <a:endParaRPr lang="nb-NO" dirty="0">
              <a:latin typeface="Open Sans" panose="020B0606030504020204" pitchFamily="34" charset="0"/>
              <a:ea typeface="Open Sans" panose="020B0606030504020204" pitchFamily="34" charset="0"/>
              <a:cs typeface="Open Sans" panose="020B0606030504020204" pitchFamily="34" charset="0"/>
            </a:endParaRPr>
          </a:p>
          <a:p>
            <a:pPr>
              <a:lnSpc>
                <a:spcPct val="160000"/>
              </a:lnSpc>
            </a:pPr>
            <a:r>
              <a:rPr lang="nb-NO" i="1" dirty="0">
                <a:solidFill>
                  <a:srgbClr val="00509E"/>
                </a:solidFill>
                <a:latin typeface="Open Sans Light" panose="020B0306030504020204" pitchFamily="34" charset="0"/>
                <a:ea typeface="Open Sans Light" panose="020B0306030504020204" pitchFamily="34" charset="0"/>
                <a:cs typeface="Open Sans Light" panose="020B0306030504020204" pitchFamily="34" charset="0"/>
                <a:hlinkClick r:id="rId3"/>
              </a:rPr>
              <a:t>Les mer om prosjektfinansiering</a:t>
            </a:r>
            <a:endParaRPr lang="nb-NO" i="1" dirty="0">
              <a:solidFill>
                <a:srgbClr val="00509E"/>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2" name="Rett linje 21">
            <a:extLst>
              <a:ext uri="{FF2B5EF4-FFF2-40B4-BE49-F238E27FC236}">
                <a16:creationId xmlns:a16="http://schemas.microsoft.com/office/drawing/2014/main" id="{2F9B5A44-BE6C-1947-AC6B-0D093EC23B8C}"/>
              </a:ext>
            </a:extLst>
          </p:cNvPr>
          <p:cNvCxnSpPr>
            <a:cxnSpLocks/>
          </p:cNvCxnSpPr>
          <p:nvPr/>
        </p:nvCxnSpPr>
        <p:spPr>
          <a:xfrm>
            <a:off x="923026" y="1932317"/>
            <a:ext cx="5144948" cy="0"/>
          </a:xfrm>
          <a:prstGeom prst="line">
            <a:avLst/>
          </a:prstGeom>
          <a:ln w="38100">
            <a:solidFill>
              <a:srgbClr val="00509E"/>
            </a:solidFill>
          </a:ln>
        </p:spPr>
        <p:style>
          <a:lnRef idx="1">
            <a:schemeClr val="accent1"/>
          </a:lnRef>
          <a:fillRef idx="0">
            <a:schemeClr val="accent1"/>
          </a:fillRef>
          <a:effectRef idx="0">
            <a:schemeClr val="accent1"/>
          </a:effectRef>
          <a:fontRef idx="minor">
            <a:schemeClr val="tx1"/>
          </a:fontRef>
        </p:style>
      </p:cxnSp>
      <p:pic>
        <p:nvPicPr>
          <p:cNvPr id="7" name="Bilde 6" descr="En hånd kaster en mynt i en pengebøsse">
            <a:extLst>
              <a:ext uri="{FF2B5EF4-FFF2-40B4-BE49-F238E27FC236}">
                <a16:creationId xmlns:a16="http://schemas.microsoft.com/office/drawing/2014/main" id="{F99B274B-A65F-DA48-BD92-9D9D0DF2411F}"/>
              </a:ext>
            </a:extLst>
          </p:cNvPr>
          <p:cNvPicPr>
            <a:picLocks noChangeAspect="1"/>
          </p:cNvPicPr>
          <p:nvPr/>
        </p:nvPicPr>
        <p:blipFill>
          <a:blip r:embed="rId4"/>
          <a:stretch>
            <a:fillRect/>
          </a:stretch>
        </p:blipFill>
        <p:spPr>
          <a:xfrm>
            <a:off x="6096000" y="0"/>
            <a:ext cx="6096000" cy="6859618"/>
          </a:xfrm>
          <a:prstGeom prst="rect">
            <a:avLst/>
          </a:prstGeom>
        </p:spPr>
      </p:pic>
      <p:sp>
        <p:nvSpPr>
          <p:cNvPr id="9" name="Rektangel 8">
            <a:extLst>
              <a:ext uri="{FF2B5EF4-FFF2-40B4-BE49-F238E27FC236}">
                <a16:creationId xmlns:a16="http://schemas.microsoft.com/office/drawing/2014/main" id="{891327FC-9E1A-694F-8591-DE909615FFC4}"/>
              </a:ext>
            </a:extLst>
          </p:cNvPr>
          <p:cNvSpPr/>
          <p:nvPr/>
        </p:nvSpPr>
        <p:spPr>
          <a:xfrm>
            <a:off x="7964882" y="4120009"/>
            <a:ext cx="2290692" cy="1831000"/>
          </a:xfrm>
          <a:prstGeom prst="rect">
            <a:avLst/>
          </a:prstGeom>
          <a:solidFill>
            <a:srgbClr val="FCE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67F1E45C-3E80-064E-94BA-A5376DF46E2F}"/>
              </a:ext>
            </a:extLst>
          </p:cNvPr>
          <p:cNvSpPr txBox="1"/>
          <p:nvPr/>
        </p:nvSpPr>
        <p:spPr>
          <a:xfrm>
            <a:off x="8028011" y="4311931"/>
            <a:ext cx="2038924" cy="1815882"/>
          </a:xfrm>
          <a:prstGeom prst="rect">
            <a:avLst/>
          </a:prstGeom>
          <a:noFill/>
        </p:spPr>
        <p:txBody>
          <a:bodyPr wrap="square" rtlCol="0">
            <a:spAutoFit/>
          </a:bodyPr>
          <a:lstStyle/>
          <a:p>
            <a:pPr algn="ctr"/>
            <a:r>
              <a:rPr lang="nb-NO" sz="1600" b="1" dirty="0">
                <a:latin typeface="Open Sans" panose="020B0606030504020204" pitchFamily="34" charset="0"/>
                <a:ea typeface="Open Sans" panose="020B0606030504020204" pitchFamily="34" charset="0"/>
                <a:cs typeface="Open Sans" panose="020B0606030504020204" pitchFamily="34" charset="0"/>
              </a:rPr>
              <a:t>Så langt har TTO skaffet over </a:t>
            </a:r>
            <a:br>
              <a:rPr lang="nb-NO" sz="1600" b="1" dirty="0">
                <a:latin typeface="Open Sans" panose="020B0606030504020204" pitchFamily="34" charset="0"/>
                <a:ea typeface="Open Sans" panose="020B0606030504020204" pitchFamily="34" charset="0"/>
                <a:cs typeface="Open Sans" panose="020B0606030504020204" pitchFamily="34" charset="0"/>
              </a:rPr>
            </a:br>
            <a:r>
              <a:rPr lang="nb-NO" sz="1600" b="1" dirty="0">
                <a:latin typeface="Open Sans" panose="020B0606030504020204" pitchFamily="34" charset="0"/>
                <a:ea typeface="Open Sans" panose="020B0606030504020204" pitchFamily="34" charset="0"/>
                <a:cs typeface="Open Sans" panose="020B0606030504020204" pitchFamily="34" charset="0"/>
              </a:rPr>
              <a:t>1 milliard kroner til innovasjons-prosjekter med basis i forskning fra NTNU.</a:t>
            </a:r>
          </a:p>
        </p:txBody>
      </p:sp>
      <p:sp>
        <p:nvSpPr>
          <p:cNvPr id="3" name="Friform 2">
            <a:extLst>
              <a:ext uri="{FF2B5EF4-FFF2-40B4-BE49-F238E27FC236}">
                <a16:creationId xmlns:a16="http://schemas.microsoft.com/office/drawing/2014/main" id="{EDCDB7AC-99B8-0B45-80AB-8431F6E24EE9}"/>
              </a:ext>
            </a:extLst>
          </p:cNvPr>
          <p:cNvSpPr/>
          <p:nvPr/>
        </p:nvSpPr>
        <p:spPr>
          <a:xfrm>
            <a:off x="9869864" y="593800"/>
            <a:ext cx="1159497" cy="735379"/>
          </a:xfrm>
          <a:custGeom>
            <a:avLst/>
            <a:gdLst>
              <a:gd name="connsiteX0" fmla="*/ 989814 w 1159497"/>
              <a:gd name="connsiteY0" fmla="*/ 89 h 735379"/>
              <a:gd name="connsiteX1" fmla="*/ 923827 w 1159497"/>
              <a:gd name="connsiteY1" fmla="*/ 37796 h 735379"/>
              <a:gd name="connsiteX2" fmla="*/ 867266 w 1159497"/>
              <a:gd name="connsiteY2" fmla="*/ 56649 h 735379"/>
              <a:gd name="connsiteX3" fmla="*/ 838985 w 1159497"/>
              <a:gd name="connsiteY3" fmla="*/ 66076 h 735379"/>
              <a:gd name="connsiteX4" fmla="*/ 763571 w 1159497"/>
              <a:gd name="connsiteY4" fmla="*/ 84930 h 735379"/>
              <a:gd name="connsiteX5" fmla="*/ 735291 w 1159497"/>
              <a:gd name="connsiteY5" fmla="*/ 94357 h 735379"/>
              <a:gd name="connsiteX6" fmla="*/ 697583 w 1159497"/>
              <a:gd name="connsiteY6" fmla="*/ 103784 h 735379"/>
              <a:gd name="connsiteX7" fmla="*/ 612742 w 1159497"/>
              <a:gd name="connsiteY7" fmla="*/ 132064 h 735379"/>
              <a:gd name="connsiteX8" fmla="*/ 584462 w 1159497"/>
              <a:gd name="connsiteY8" fmla="*/ 141491 h 735379"/>
              <a:gd name="connsiteX9" fmla="*/ 527901 w 1159497"/>
              <a:gd name="connsiteY9" fmla="*/ 169771 h 735379"/>
              <a:gd name="connsiteX10" fmla="*/ 433633 w 1159497"/>
              <a:gd name="connsiteY10" fmla="*/ 198052 h 735379"/>
              <a:gd name="connsiteX11" fmla="*/ 377072 w 1159497"/>
              <a:gd name="connsiteY11" fmla="*/ 216905 h 735379"/>
              <a:gd name="connsiteX12" fmla="*/ 348792 w 1159497"/>
              <a:gd name="connsiteY12" fmla="*/ 226332 h 735379"/>
              <a:gd name="connsiteX13" fmla="*/ 282804 w 1159497"/>
              <a:gd name="connsiteY13" fmla="*/ 245186 h 735379"/>
              <a:gd name="connsiteX14" fmla="*/ 216816 w 1159497"/>
              <a:gd name="connsiteY14" fmla="*/ 264039 h 735379"/>
              <a:gd name="connsiteX15" fmla="*/ 188536 w 1159497"/>
              <a:gd name="connsiteY15" fmla="*/ 282893 h 735379"/>
              <a:gd name="connsiteX16" fmla="*/ 160256 w 1159497"/>
              <a:gd name="connsiteY16" fmla="*/ 292320 h 735379"/>
              <a:gd name="connsiteX17" fmla="*/ 103695 w 1159497"/>
              <a:gd name="connsiteY17" fmla="*/ 330027 h 735379"/>
              <a:gd name="connsiteX18" fmla="*/ 75414 w 1159497"/>
              <a:gd name="connsiteY18" fmla="*/ 348880 h 735379"/>
              <a:gd name="connsiteX19" fmla="*/ 65988 w 1159497"/>
              <a:gd name="connsiteY19" fmla="*/ 377161 h 735379"/>
              <a:gd name="connsiteX20" fmla="*/ 28280 w 1159497"/>
              <a:gd name="connsiteY20" fmla="*/ 433722 h 735379"/>
              <a:gd name="connsiteX21" fmla="*/ 9427 w 1159497"/>
              <a:gd name="connsiteY21" fmla="*/ 462002 h 735379"/>
              <a:gd name="connsiteX22" fmla="*/ 0 w 1159497"/>
              <a:gd name="connsiteY22" fmla="*/ 490282 h 735379"/>
              <a:gd name="connsiteX23" fmla="*/ 18854 w 1159497"/>
              <a:gd name="connsiteY23" fmla="*/ 565697 h 735379"/>
              <a:gd name="connsiteX24" fmla="*/ 56561 w 1159497"/>
              <a:gd name="connsiteY24" fmla="*/ 622258 h 735379"/>
              <a:gd name="connsiteX25" fmla="*/ 75414 w 1159497"/>
              <a:gd name="connsiteY25" fmla="*/ 650538 h 735379"/>
              <a:gd name="connsiteX26" fmla="*/ 131975 w 1159497"/>
              <a:gd name="connsiteY26" fmla="*/ 697672 h 735379"/>
              <a:gd name="connsiteX27" fmla="*/ 188536 w 1159497"/>
              <a:gd name="connsiteY27" fmla="*/ 716526 h 735379"/>
              <a:gd name="connsiteX28" fmla="*/ 216816 w 1159497"/>
              <a:gd name="connsiteY28" fmla="*/ 725953 h 735379"/>
              <a:gd name="connsiteX29" fmla="*/ 245097 w 1159497"/>
              <a:gd name="connsiteY29" fmla="*/ 735379 h 735379"/>
              <a:gd name="connsiteX30" fmla="*/ 414779 w 1159497"/>
              <a:gd name="connsiteY30" fmla="*/ 707099 h 735379"/>
              <a:gd name="connsiteX31" fmla="*/ 443060 w 1159497"/>
              <a:gd name="connsiteY31" fmla="*/ 697672 h 735379"/>
              <a:gd name="connsiteX32" fmla="*/ 499621 w 1159497"/>
              <a:gd name="connsiteY32" fmla="*/ 659965 h 735379"/>
              <a:gd name="connsiteX33" fmla="*/ 527901 w 1159497"/>
              <a:gd name="connsiteY33" fmla="*/ 641111 h 735379"/>
              <a:gd name="connsiteX34" fmla="*/ 575035 w 1159497"/>
              <a:gd name="connsiteY34" fmla="*/ 593977 h 735379"/>
              <a:gd name="connsiteX35" fmla="*/ 593889 w 1159497"/>
              <a:gd name="connsiteY35" fmla="*/ 565697 h 735379"/>
              <a:gd name="connsiteX36" fmla="*/ 678730 w 1159497"/>
              <a:gd name="connsiteY36" fmla="*/ 509136 h 735379"/>
              <a:gd name="connsiteX37" fmla="*/ 763571 w 1159497"/>
              <a:gd name="connsiteY37" fmla="*/ 452575 h 735379"/>
              <a:gd name="connsiteX38" fmla="*/ 791851 w 1159497"/>
              <a:gd name="connsiteY38" fmla="*/ 433722 h 735379"/>
              <a:gd name="connsiteX39" fmla="*/ 820132 w 1159497"/>
              <a:gd name="connsiteY39" fmla="*/ 414868 h 735379"/>
              <a:gd name="connsiteX40" fmla="*/ 848412 w 1159497"/>
              <a:gd name="connsiteY40" fmla="*/ 405441 h 735379"/>
              <a:gd name="connsiteX41" fmla="*/ 876693 w 1159497"/>
              <a:gd name="connsiteY41" fmla="*/ 386588 h 735379"/>
              <a:gd name="connsiteX42" fmla="*/ 904973 w 1159497"/>
              <a:gd name="connsiteY42" fmla="*/ 377161 h 735379"/>
              <a:gd name="connsiteX43" fmla="*/ 961534 w 1159497"/>
              <a:gd name="connsiteY43" fmla="*/ 339454 h 735379"/>
              <a:gd name="connsiteX44" fmla="*/ 989814 w 1159497"/>
              <a:gd name="connsiteY44" fmla="*/ 330027 h 735379"/>
              <a:gd name="connsiteX45" fmla="*/ 1046375 w 1159497"/>
              <a:gd name="connsiteY45" fmla="*/ 292320 h 735379"/>
              <a:gd name="connsiteX46" fmla="*/ 1065229 w 1159497"/>
              <a:gd name="connsiteY46" fmla="*/ 264039 h 735379"/>
              <a:gd name="connsiteX47" fmla="*/ 1121790 w 1159497"/>
              <a:gd name="connsiteY47" fmla="*/ 226332 h 735379"/>
              <a:gd name="connsiteX48" fmla="*/ 1159497 w 1159497"/>
              <a:gd name="connsiteY48" fmla="*/ 169771 h 735379"/>
              <a:gd name="connsiteX49" fmla="*/ 1140643 w 1159497"/>
              <a:gd name="connsiteY49" fmla="*/ 113210 h 735379"/>
              <a:gd name="connsiteX50" fmla="*/ 1131216 w 1159497"/>
              <a:gd name="connsiteY50" fmla="*/ 84930 h 735379"/>
              <a:gd name="connsiteX51" fmla="*/ 1018095 w 1159497"/>
              <a:gd name="connsiteY51" fmla="*/ 28369 h 735379"/>
              <a:gd name="connsiteX52" fmla="*/ 989814 w 1159497"/>
              <a:gd name="connsiteY52" fmla="*/ 89 h 7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59497" h="735379">
                <a:moveTo>
                  <a:pt x="989814" y="89"/>
                </a:moveTo>
                <a:cubicBezTo>
                  <a:pt x="974103" y="1660"/>
                  <a:pt x="946829" y="27180"/>
                  <a:pt x="923827" y="37796"/>
                </a:cubicBezTo>
                <a:cubicBezTo>
                  <a:pt x="905783" y="46124"/>
                  <a:pt x="886120" y="50365"/>
                  <a:pt x="867266" y="56649"/>
                </a:cubicBezTo>
                <a:cubicBezTo>
                  <a:pt x="857839" y="59791"/>
                  <a:pt x="848625" y="63666"/>
                  <a:pt x="838985" y="66076"/>
                </a:cubicBezTo>
                <a:cubicBezTo>
                  <a:pt x="813847" y="72361"/>
                  <a:pt x="788153" y="76736"/>
                  <a:pt x="763571" y="84930"/>
                </a:cubicBezTo>
                <a:cubicBezTo>
                  <a:pt x="754144" y="88072"/>
                  <a:pt x="744845" y="91627"/>
                  <a:pt x="735291" y="94357"/>
                </a:cubicBezTo>
                <a:cubicBezTo>
                  <a:pt x="722833" y="97916"/>
                  <a:pt x="709993" y="100061"/>
                  <a:pt x="697583" y="103784"/>
                </a:cubicBezTo>
                <a:cubicBezTo>
                  <a:pt x="697576" y="103786"/>
                  <a:pt x="626885" y="127350"/>
                  <a:pt x="612742" y="132064"/>
                </a:cubicBezTo>
                <a:cubicBezTo>
                  <a:pt x="603315" y="135206"/>
                  <a:pt x="592730" y="135979"/>
                  <a:pt x="584462" y="141491"/>
                </a:cubicBezTo>
                <a:cubicBezTo>
                  <a:pt x="553477" y="162147"/>
                  <a:pt x="562050" y="160014"/>
                  <a:pt x="527901" y="169771"/>
                </a:cubicBezTo>
                <a:cubicBezTo>
                  <a:pt x="428143" y="198274"/>
                  <a:pt x="568093" y="153233"/>
                  <a:pt x="433633" y="198052"/>
                </a:cubicBezTo>
                <a:lnTo>
                  <a:pt x="377072" y="216905"/>
                </a:lnTo>
                <a:cubicBezTo>
                  <a:pt x="367645" y="220047"/>
                  <a:pt x="358432" y="223922"/>
                  <a:pt x="348792" y="226332"/>
                </a:cubicBezTo>
                <a:cubicBezTo>
                  <a:pt x="230871" y="255812"/>
                  <a:pt x="377501" y="218130"/>
                  <a:pt x="282804" y="245186"/>
                </a:cubicBezTo>
                <a:cubicBezTo>
                  <a:pt x="199938" y="268862"/>
                  <a:pt x="284631" y="241434"/>
                  <a:pt x="216816" y="264039"/>
                </a:cubicBezTo>
                <a:cubicBezTo>
                  <a:pt x="207389" y="270324"/>
                  <a:pt x="198669" y="277826"/>
                  <a:pt x="188536" y="282893"/>
                </a:cubicBezTo>
                <a:cubicBezTo>
                  <a:pt x="179648" y="287337"/>
                  <a:pt x="168942" y="287494"/>
                  <a:pt x="160256" y="292320"/>
                </a:cubicBezTo>
                <a:cubicBezTo>
                  <a:pt x="140448" y="303324"/>
                  <a:pt x="122549" y="317458"/>
                  <a:pt x="103695" y="330027"/>
                </a:cubicBezTo>
                <a:lnTo>
                  <a:pt x="75414" y="348880"/>
                </a:lnTo>
                <a:cubicBezTo>
                  <a:pt x="72272" y="358307"/>
                  <a:pt x="70814" y="368475"/>
                  <a:pt x="65988" y="377161"/>
                </a:cubicBezTo>
                <a:cubicBezTo>
                  <a:pt x="54984" y="396969"/>
                  <a:pt x="40849" y="414868"/>
                  <a:pt x="28280" y="433722"/>
                </a:cubicBezTo>
                <a:cubicBezTo>
                  <a:pt x="21996" y="443149"/>
                  <a:pt x="13010" y="451254"/>
                  <a:pt x="9427" y="462002"/>
                </a:cubicBezTo>
                <a:lnTo>
                  <a:pt x="0" y="490282"/>
                </a:lnTo>
                <a:cubicBezTo>
                  <a:pt x="2612" y="503341"/>
                  <a:pt x="9796" y="549392"/>
                  <a:pt x="18854" y="565697"/>
                </a:cubicBezTo>
                <a:cubicBezTo>
                  <a:pt x="29858" y="585505"/>
                  <a:pt x="43992" y="603404"/>
                  <a:pt x="56561" y="622258"/>
                </a:cubicBezTo>
                <a:cubicBezTo>
                  <a:pt x="62845" y="631685"/>
                  <a:pt x="67403" y="642527"/>
                  <a:pt x="75414" y="650538"/>
                </a:cubicBezTo>
                <a:cubicBezTo>
                  <a:pt x="93174" y="668298"/>
                  <a:pt x="108351" y="687172"/>
                  <a:pt x="131975" y="697672"/>
                </a:cubicBezTo>
                <a:cubicBezTo>
                  <a:pt x="150136" y="705743"/>
                  <a:pt x="169682" y="710241"/>
                  <a:pt x="188536" y="716526"/>
                </a:cubicBezTo>
                <a:lnTo>
                  <a:pt x="216816" y="725953"/>
                </a:lnTo>
                <a:lnTo>
                  <a:pt x="245097" y="735379"/>
                </a:lnTo>
                <a:cubicBezTo>
                  <a:pt x="318994" y="727990"/>
                  <a:pt x="346599" y="729826"/>
                  <a:pt x="414779" y="707099"/>
                </a:cubicBezTo>
                <a:cubicBezTo>
                  <a:pt x="424206" y="703957"/>
                  <a:pt x="434374" y="702498"/>
                  <a:pt x="443060" y="697672"/>
                </a:cubicBezTo>
                <a:cubicBezTo>
                  <a:pt x="462868" y="686668"/>
                  <a:pt x="480767" y="672534"/>
                  <a:pt x="499621" y="659965"/>
                </a:cubicBezTo>
                <a:lnTo>
                  <a:pt x="527901" y="641111"/>
                </a:lnTo>
                <a:cubicBezTo>
                  <a:pt x="578178" y="565698"/>
                  <a:pt x="512190" y="656822"/>
                  <a:pt x="575035" y="593977"/>
                </a:cubicBezTo>
                <a:cubicBezTo>
                  <a:pt x="583046" y="585966"/>
                  <a:pt x="585363" y="573158"/>
                  <a:pt x="593889" y="565697"/>
                </a:cubicBezTo>
                <a:cubicBezTo>
                  <a:pt x="593892" y="565694"/>
                  <a:pt x="664588" y="518564"/>
                  <a:pt x="678730" y="509136"/>
                </a:cubicBezTo>
                <a:lnTo>
                  <a:pt x="763571" y="452575"/>
                </a:lnTo>
                <a:lnTo>
                  <a:pt x="791851" y="433722"/>
                </a:lnTo>
                <a:cubicBezTo>
                  <a:pt x="801278" y="427437"/>
                  <a:pt x="809384" y="418451"/>
                  <a:pt x="820132" y="414868"/>
                </a:cubicBezTo>
                <a:cubicBezTo>
                  <a:pt x="829559" y="411726"/>
                  <a:pt x="839524" y="409885"/>
                  <a:pt x="848412" y="405441"/>
                </a:cubicBezTo>
                <a:cubicBezTo>
                  <a:pt x="858546" y="400374"/>
                  <a:pt x="866559" y="391655"/>
                  <a:pt x="876693" y="386588"/>
                </a:cubicBezTo>
                <a:cubicBezTo>
                  <a:pt x="885581" y="382144"/>
                  <a:pt x="896287" y="381987"/>
                  <a:pt x="904973" y="377161"/>
                </a:cubicBezTo>
                <a:cubicBezTo>
                  <a:pt x="924781" y="366157"/>
                  <a:pt x="940038" y="346620"/>
                  <a:pt x="961534" y="339454"/>
                </a:cubicBezTo>
                <a:cubicBezTo>
                  <a:pt x="970961" y="336312"/>
                  <a:pt x="981128" y="334853"/>
                  <a:pt x="989814" y="330027"/>
                </a:cubicBezTo>
                <a:cubicBezTo>
                  <a:pt x="1009622" y="319023"/>
                  <a:pt x="1046375" y="292320"/>
                  <a:pt x="1046375" y="292320"/>
                </a:cubicBezTo>
                <a:cubicBezTo>
                  <a:pt x="1052660" y="282893"/>
                  <a:pt x="1056382" y="271117"/>
                  <a:pt x="1065229" y="264039"/>
                </a:cubicBezTo>
                <a:cubicBezTo>
                  <a:pt x="1129999" y="212222"/>
                  <a:pt x="1054494" y="312855"/>
                  <a:pt x="1121790" y="226332"/>
                </a:cubicBezTo>
                <a:cubicBezTo>
                  <a:pt x="1135701" y="208446"/>
                  <a:pt x="1159497" y="169771"/>
                  <a:pt x="1159497" y="169771"/>
                </a:cubicBezTo>
                <a:lnTo>
                  <a:pt x="1140643" y="113210"/>
                </a:lnTo>
                <a:cubicBezTo>
                  <a:pt x="1137501" y="103783"/>
                  <a:pt x="1139484" y="90442"/>
                  <a:pt x="1131216" y="84930"/>
                </a:cubicBezTo>
                <a:cubicBezTo>
                  <a:pt x="1058121" y="36199"/>
                  <a:pt x="1096152" y="54388"/>
                  <a:pt x="1018095" y="28369"/>
                </a:cubicBezTo>
                <a:cubicBezTo>
                  <a:pt x="986834" y="17948"/>
                  <a:pt x="1005525" y="-1482"/>
                  <a:pt x="989814" y="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80252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tt linje 2">
            <a:extLst>
              <a:ext uri="{FF2B5EF4-FFF2-40B4-BE49-F238E27FC236}">
                <a16:creationId xmlns:a16="http://schemas.microsoft.com/office/drawing/2014/main" id="{8B0D51B3-6DC5-4A65-AA71-D9D08CAE513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4" name="Bilde 3" descr="En person beskytter kunnskapen sin med et patent">
            <a:extLst>
              <a:ext uri="{FF2B5EF4-FFF2-40B4-BE49-F238E27FC236}">
                <a16:creationId xmlns:a16="http://schemas.microsoft.com/office/drawing/2014/main" id="{6FF1528E-25F6-CE48-B54D-7A105171CA8A}"/>
              </a:ext>
            </a:extLst>
          </p:cNvPr>
          <p:cNvPicPr>
            <a:picLocks noChangeAspect="1"/>
          </p:cNvPicPr>
          <p:nvPr/>
        </p:nvPicPr>
        <p:blipFill>
          <a:blip r:embed="rId3"/>
          <a:stretch>
            <a:fillRect/>
          </a:stretch>
        </p:blipFill>
        <p:spPr>
          <a:xfrm>
            <a:off x="6299526" y="591671"/>
            <a:ext cx="5284998" cy="5947026"/>
          </a:xfrm>
          <a:prstGeom prst="rect">
            <a:avLst/>
          </a:prstGeom>
        </p:spPr>
      </p:pic>
      <p:sp>
        <p:nvSpPr>
          <p:cNvPr id="2" name="Tittel 1">
            <a:extLst>
              <a:ext uri="{FF2B5EF4-FFF2-40B4-BE49-F238E27FC236}">
                <a16:creationId xmlns:a16="http://schemas.microsoft.com/office/drawing/2014/main" id="{B8246289-5F36-9E43-8EE1-F5519859D2F2}"/>
              </a:ext>
            </a:extLst>
          </p:cNvPr>
          <p:cNvSpPr>
            <a:spLocks noGrp="1"/>
          </p:cNvSpPr>
          <p:nvPr>
            <p:ph type="title"/>
          </p:nvPr>
        </p:nvSpPr>
        <p:spPr>
          <a:xfrm>
            <a:off x="839788" y="457200"/>
            <a:ext cx="5076919" cy="1600200"/>
          </a:xfrm>
        </p:spPr>
        <p:txBody>
          <a:bodyPr anchor="ctr">
            <a:normAutofit/>
          </a:bodyPr>
          <a:lstStyle/>
          <a:p>
            <a:r>
              <a:rPr lang="nb-NO" sz="28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Patentering</a:t>
            </a:r>
          </a:p>
        </p:txBody>
      </p:sp>
      <p:sp>
        <p:nvSpPr>
          <p:cNvPr id="6" name="Plassholder for tekst 5">
            <a:extLst>
              <a:ext uri="{FF2B5EF4-FFF2-40B4-BE49-F238E27FC236}">
                <a16:creationId xmlns:a16="http://schemas.microsoft.com/office/drawing/2014/main" id="{858FA1A3-39A5-4C4C-BE77-2C48EC3CBBD6}"/>
              </a:ext>
            </a:extLst>
          </p:cNvPr>
          <p:cNvSpPr>
            <a:spLocks noGrp="1"/>
          </p:cNvSpPr>
          <p:nvPr>
            <p:ph type="body" sz="half" idx="2"/>
          </p:nvPr>
        </p:nvSpPr>
        <p:spPr>
          <a:xfrm>
            <a:off x="839788" y="2230654"/>
            <a:ext cx="5076919" cy="3811558"/>
          </a:xfrm>
        </p:spPr>
        <p:txBody>
          <a:bodyPr>
            <a:normAutofit/>
          </a:bodyPr>
          <a:lstStyle/>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For noen ideer vil patentering være aktuelt. Et patent gjør det mulig å skape verdi og dele idéen med lavere risiko. Dette gir deg også kontroll på hvem som kan bruke teknologien, hvordan og til hva.</a:t>
            </a:r>
          </a:p>
          <a:p>
            <a:pPr>
              <a:lnSpc>
                <a:spcPct val="150000"/>
              </a:lnSpc>
            </a:pPr>
            <a:endParaRPr lang="nb-NO"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nb-NO" i="1" dirty="0">
                <a:solidFill>
                  <a:srgbClr val="00509E"/>
                </a:solidFill>
                <a:latin typeface="Open Sans Light" panose="020B0306030504020204" pitchFamily="34" charset="0"/>
                <a:ea typeface="Open Sans Light" panose="020B0306030504020204" pitchFamily="34" charset="0"/>
                <a:cs typeface="Open Sans Light" panose="020B0306030504020204" pitchFamily="34" charset="0"/>
                <a:hlinkClick r:id="rId4"/>
              </a:rPr>
              <a:t>Les mer om patenter</a:t>
            </a:r>
            <a:endParaRPr lang="nb-NO" i="1" dirty="0">
              <a:solidFill>
                <a:srgbClr val="00509E"/>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50000"/>
              </a:lnSpc>
            </a:pPr>
            <a:r>
              <a:rPr lang="nb-NO" i="1" dirty="0">
                <a:solidFill>
                  <a:srgbClr val="00509E"/>
                </a:solidFill>
                <a:latin typeface="Open Sans Light" panose="020B0306030504020204" pitchFamily="34" charset="0"/>
                <a:ea typeface="Open Sans Light" panose="020B0306030504020204" pitchFamily="34" charset="0"/>
                <a:cs typeface="Open Sans Light" panose="020B0306030504020204" pitchFamily="34" charset="0"/>
                <a:hlinkClick r:id="rId5"/>
              </a:rPr>
              <a:t>Les mer om NTNUs immaterielle rettigheter</a:t>
            </a:r>
            <a:endParaRPr lang="nb-NO" i="1" dirty="0">
              <a:solidFill>
                <a:srgbClr val="00509E"/>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2" name="Rett linje 21">
            <a:extLst>
              <a:ext uri="{FF2B5EF4-FFF2-40B4-BE49-F238E27FC236}">
                <a16:creationId xmlns:a16="http://schemas.microsoft.com/office/drawing/2014/main" id="{2F9B5A44-BE6C-1947-AC6B-0D093EC23B8C}"/>
              </a:ext>
            </a:extLst>
          </p:cNvPr>
          <p:cNvCxnSpPr>
            <a:cxnSpLocks/>
          </p:cNvCxnSpPr>
          <p:nvPr/>
        </p:nvCxnSpPr>
        <p:spPr>
          <a:xfrm>
            <a:off x="923026" y="1932317"/>
            <a:ext cx="4969450" cy="0"/>
          </a:xfrm>
          <a:prstGeom prst="line">
            <a:avLst/>
          </a:prstGeom>
          <a:ln w="38100">
            <a:solidFill>
              <a:srgbClr val="00509E"/>
            </a:solidFill>
          </a:ln>
        </p:spPr>
        <p:style>
          <a:lnRef idx="1">
            <a:schemeClr val="accent1"/>
          </a:lnRef>
          <a:fillRef idx="0">
            <a:schemeClr val="accent1"/>
          </a:fillRef>
          <a:effectRef idx="0">
            <a:schemeClr val="accent1"/>
          </a:effectRef>
          <a:fontRef idx="minor">
            <a:schemeClr val="tx1"/>
          </a:fontRef>
        </p:style>
      </p:cxnSp>
      <p:sp>
        <p:nvSpPr>
          <p:cNvPr id="13" name="TekstSylinder 12">
            <a:extLst>
              <a:ext uri="{FF2B5EF4-FFF2-40B4-BE49-F238E27FC236}">
                <a16:creationId xmlns:a16="http://schemas.microsoft.com/office/drawing/2014/main" id="{4654DD23-5ED4-A344-B59C-79D082D79EBD}"/>
              </a:ext>
            </a:extLst>
          </p:cNvPr>
          <p:cNvSpPr txBox="1"/>
          <p:nvPr/>
        </p:nvSpPr>
        <p:spPr>
          <a:xfrm>
            <a:off x="6936404" y="3558989"/>
            <a:ext cx="2635239" cy="523220"/>
          </a:xfrm>
          <a:prstGeom prst="rect">
            <a:avLst/>
          </a:prstGeom>
          <a:noFill/>
        </p:spPr>
        <p:txBody>
          <a:bodyPr wrap="square" rtlCol="0">
            <a:spAutoFit/>
          </a:bodyPr>
          <a:lstStyle/>
          <a:p>
            <a:r>
              <a:rPr lang="nb-NO" sz="1400" dirty="0">
                <a:latin typeface="Open Sans" panose="020B0606030504020204" pitchFamily="34" charset="0"/>
                <a:ea typeface="Open Sans" panose="020B0606030504020204" pitchFamily="34" charset="0"/>
                <a:cs typeface="Open Sans" panose="020B0606030504020204" pitchFamily="34" charset="0"/>
              </a:rPr>
              <a:t>Fram til 2020 har TTO sendt inn 800 patentsøknader</a:t>
            </a:r>
          </a:p>
        </p:txBody>
      </p:sp>
    </p:spTree>
    <p:extLst>
      <p:ext uri="{BB962C8B-B14F-4D97-AF65-F5344CB8AC3E}">
        <p14:creationId xmlns:p14="http://schemas.microsoft.com/office/powerpoint/2010/main" val="773031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tt linje 2">
            <a:extLst>
              <a:ext uri="{FF2B5EF4-FFF2-40B4-BE49-F238E27FC236}">
                <a16:creationId xmlns:a16="http://schemas.microsoft.com/office/drawing/2014/main" id="{B6DDD36A-5C04-45EB-9038-EA126B7D9A4B}"/>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B8246289-5F36-9E43-8EE1-F5519859D2F2}"/>
              </a:ext>
            </a:extLst>
          </p:cNvPr>
          <p:cNvSpPr>
            <a:spLocks noGrp="1"/>
          </p:cNvSpPr>
          <p:nvPr>
            <p:ph type="title"/>
          </p:nvPr>
        </p:nvSpPr>
        <p:spPr>
          <a:xfrm>
            <a:off x="839788" y="457200"/>
            <a:ext cx="5077957" cy="1600200"/>
          </a:xfrm>
        </p:spPr>
        <p:txBody>
          <a:bodyPr anchor="ctr">
            <a:normAutofit/>
          </a:bodyPr>
          <a:lstStyle/>
          <a:p>
            <a:r>
              <a:rPr lang="nb-NO" sz="28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Annen beskyttelse</a:t>
            </a:r>
          </a:p>
        </p:txBody>
      </p:sp>
      <p:sp>
        <p:nvSpPr>
          <p:cNvPr id="6" name="Plassholder for tekst 5">
            <a:extLst>
              <a:ext uri="{FF2B5EF4-FFF2-40B4-BE49-F238E27FC236}">
                <a16:creationId xmlns:a16="http://schemas.microsoft.com/office/drawing/2014/main" id="{858FA1A3-39A5-4C4C-BE77-2C48EC3CBBD6}"/>
              </a:ext>
            </a:extLst>
          </p:cNvPr>
          <p:cNvSpPr>
            <a:spLocks noGrp="1"/>
          </p:cNvSpPr>
          <p:nvPr>
            <p:ph type="body" sz="half" idx="2"/>
          </p:nvPr>
        </p:nvSpPr>
        <p:spPr>
          <a:xfrm>
            <a:off x="839788" y="2230654"/>
            <a:ext cx="5077957" cy="3465080"/>
          </a:xfrm>
        </p:spPr>
        <p:txBody>
          <a:bodyPr>
            <a:normAutofit/>
          </a:bodyPr>
          <a:lstStyle/>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Dersom det ikke er mulig å patentere kan designbeskyttelse, varemerkeregistrering, forretningshemmeligheter og opphavsrett være gode metoder for å kontrollere bruken.</a:t>
            </a:r>
          </a:p>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TTO kan også bistå med disse typene beskyttelse.</a:t>
            </a:r>
          </a:p>
        </p:txBody>
      </p:sp>
      <p:cxnSp>
        <p:nvCxnSpPr>
          <p:cNvPr id="22" name="Rett linje 21">
            <a:extLst>
              <a:ext uri="{FF2B5EF4-FFF2-40B4-BE49-F238E27FC236}">
                <a16:creationId xmlns:a16="http://schemas.microsoft.com/office/drawing/2014/main" id="{2F9B5A44-BE6C-1947-AC6B-0D093EC23B8C}"/>
              </a:ext>
            </a:extLst>
          </p:cNvPr>
          <p:cNvCxnSpPr>
            <a:cxnSpLocks/>
          </p:cNvCxnSpPr>
          <p:nvPr/>
        </p:nvCxnSpPr>
        <p:spPr>
          <a:xfrm>
            <a:off x="923026" y="1932317"/>
            <a:ext cx="4970466" cy="0"/>
          </a:xfrm>
          <a:prstGeom prst="line">
            <a:avLst/>
          </a:prstGeom>
          <a:ln w="38100">
            <a:solidFill>
              <a:srgbClr val="00509E"/>
            </a:solidFill>
          </a:ln>
        </p:spPr>
        <p:style>
          <a:lnRef idx="1">
            <a:schemeClr val="accent1"/>
          </a:lnRef>
          <a:fillRef idx="0">
            <a:schemeClr val="accent1"/>
          </a:fillRef>
          <a:effectRef idx="0">
            <a:schemeClr val="accent1"/>
          </a:effectRef>
          <a:fontRef idx="minor">
            <a:schemeClr val="tx1"/>
          </a:fontRef>
        </p:style>
      </p:cxnSp>
      <p:pic>
        <p:nvPicPr>
          <p:cNvPr id="8" name="Bilde 7" descr="Et patent, et varemerke, en fortrolighetsavtale og en idé">
            <a:extLst>
              <a:ext uri="{FF2B5EF4-FFF2-40B4-BE49-F238E27FC236}">
                <a16:creationId xmlns:a16="http://schemas.microsoft.com/office/drawing/2014/main" id="{3FCCF1CF-7208-784A-AA09-72225A69AEED}"/>
              </a:ext>
            </a:extLst>
          </p:cNvPr>
          <p:cNvPicPr>
            <a:picLocks noChangeAspect="1"/>
          </p:cNvPicPr>
          <p:nvPr/>
        </p:nvPicPr>
        <p:blipFill>
          <a:blip r:embed="rId3"/>
          <a:stretch>
            <a:fillRect/>
          </a:stretch>
        </p:blipFill>
        <p:spPr>
          <a:xfrm>
            <a:off x="6628549" y="818145"/>
            <a:ext cx="4640425" cy="5221710"/>
          </a:xfrm>
          <a:prstGeom prst="rect">
            <a:avLst/>
          </a:prstGeom>
        </p:spPr>
      </p:pic>
    </p:spTree>
    <p:extLst>
      <p:ext uri="{BB962C8B-B14F-4D97-AF65-F5344CB8AC3E}">
        <p14:creationId xmlns:p14="http://schemas.microsoft.com/office/powerpoint/2010/main" val="4153838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tt linje 2">
            <a:extLst>
              <a:ext uri="{FF2B5EF4-FFF2-40B4-BE49-F238E27FC236}">
                <a16:creationId xmlns:a16="http://schemas.microsoft.com/office/drawing/2014/main" id="{7D102D84-9B01-4CD0-B717-68E8811179E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B8246289-5F36-9E43-8EE1-F5519859D2F2}"/>
              </a:ext>
            </a:extLst>
          </p:cNvPr>
          <p:cNvSpPr>
            <a:spLocks noGrp="1"/>
          </p:cNvSpPr>
          <p:nvPr>
            <p:ph type="title"/>
          </p:nvPr>
        </p:nvSpPr>
        <p:spPr>
          <a:xfrm>
            <a:off x="839788" y="457200"/>
            <a:ext cx="5256212" cy="1600200"/>
          </a:xfrm>
        </p:spPr>
        <p:txBody>
          <a:bodyPr anchor="ctr">
            <a:normAutofit/>
          </a:bodyPr>
          <a:lstStyle/>
          <a:p>
            <a:r>
              <a:rPr lang="nb-NO" sz="28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Alternativer for utvikling</a:t>
            </a:r>
          </a:p>
        </p:txBody>
      </p:sp>
      <p:sp>
        <p:nvSpPr>
          <p:cNvPr id="6" name="Plassholder for tekst 5">
            <a:extLst>
              <a:ext uri="{FF2B5EF4-FFF2-40B4-BE49-F238E27FC236}">
                <a16:creationId xmlns:a16="http://schemas.microsoft.com/office/drawing/2014/main" id="{858FA1A3-39A5-4C4C-BE77-2C48EC3CBBD6}"/>
              </a:ext>
            </a:extLst>
          </p:cNvPr>
          <p:cNvSpPr>
            <a:spLocks noGrp="1"/>
          </p:cNvSpPr>
          <p:nvPr>
            <p:ph type="body" sz="half" idx="2"/>
          </p:nvPr>
        </p:nvSpPr>
        <p:spPr>
          <a:xfrm>
            <a:off x="839788" y="2230654"/>
            <a:ext cx="5256212" cy="3465080"/>
          </a:xfrm>
        </p:spPr>
        <p:txBody>
          <a:bodyPr>
            <a:normAutofit/>
          </a:bodyPr>
          <a:lstStyle/>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Det er to ulike måter å gå frem i kommersialiseringsprosessen. En idé kan være grunnlaget for en ny bedrift eller den kan leies ut til eksisterende bedrifter gjennom en lisensavtale.</a:t>
            </a:r>
          </a:p>
          <a:p>
            <a:pPr>
              <a:lnSpc>
                <a:spcPct val="150000"/>
              </a:lnSpc>
            </a:pPr>
            <a:endParaRPr lang="nb-NO"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TTO vil velge det løpet som passer best avhengig av forutsetningene til idéen og hvilke lignende løsninger som allerede finnes på markedet.</a:t>
            </a:r>
          </a:p>
        </p:txBody>
      </p:sp>
      <p:cxnSp>
        <p:nvCxnSpPr>
          <p:cNvPr id="22" name="Rett linje 21">
            <a:extLst>
              <a:ext uri="{FF2B5EF4-FFF2-40B4-BE49-F238E27FC236}">
                <a16:creationId xmlns:a16="http://schemas.microsoft.com/office/drawing/2014/main" id="{2F9B5A44-BE6C-1947-AC6B-0D093EC23B8C}"/>
              </a:ext>
            </a:extLst>
          </p:cNvPr>
          <p:cNvCxnSpPr>
            <a:cxnSpLocks/>
          </p:cNvCxnSpPr>
          <p:nvPr/>
        </p:nvCxnSpPr>
        <p:spPr>
          <a:xfrm>
            <a:off x="923026" y="1932317"/>
            <a:ext cx="5144948" cy="0"/>
          </a:xfrm>
          <a:prstGeom prst="line">
            <a:avLst/>
          </a:prstGeom>
          <a:ln w="38100">
            <a:solidFill>
              <a:srgbClr val="00509E"/>
            </a:solidFill>
          </a:ln>
        </p:spPr>
        <p:style>
          <a:lnRef idx="1">
            <a:schemeClr val="accent1"/>
          </a:lnRef>
          <a:fillRef idx="0">
            <a:schemeClr val="accent1"/>
          </a:fillRef>
          <a:effectRef idx="0">
            <a:schemeClr val="accent1"/>
          </a:effectRef>
          <a:fontRef idx="minor">
            <a:schemeClr val="tx1"/>
          </a:fontRef>
        </p:style>
      </p:cxnSp>
      <p:pic>
        <p:nvPicPr>
          <p:cNvPr id="7" name="Bilde 6" descr="En person velger mellom etablering av selskap og lisensavtale">
            <a:extLst>
              <a:ext uri="{FF2B5EF4-FFF2-40B4-BE49-F238E27FC236}">
                <a16:creationId xmlns:a16="http://schemas.microsoft.com/office/drawing/2014/main" id="{45FE8B10-D685-214C-8552-6FDA383A291E}"/>
              </a:ext>
            </a:extLst>
          </p:cNvPr>
          <p:cNvPicPr>
            <a:picLocks noChangeAspect="1"/>
          </p:cNvPicPr>
          <p:nvPr/>
        </p:nvPicPr>
        <p:blipFill>
          <a:blip r:embed="rId3"/>
          <a:stretch>
            <a:fillRect/>
          </a:stretch>
        </p:blipFill>
        <p:spPr>
          <a:xfrm>
            <a:off x="6808457" y="872534"/>
            <a:ext cx="4543755" cy="5112931"/>
          </a:xfrm>
          <a:prstGeom prst="rect">
            <a:avLst/>
          </a:prstGeom>
        </p:spPr>
      </p:pic>
    </p:spTree>
    <p:extLst>
      <p:ext uri="{BB962C8B-B14F-4D97-AF65-F5344CB8AC3E}">
        <p14:creationId xmlns:p14="http://schemas.microsoft.com/office/powerpoint/2010/main" val="585315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tt linje 2">
            <a:extLst>
              <a:ext uri="{FF2B5EF4-FFF2-40B4-BE49-F238E27FC236}">
                <a16:creationId xmlns:a16="http://schemas.microsoft.com/office/drawing/2014/main" id="{95EE26B2-4769-4632-8F55-409C1BDB364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4" name="Bilde 3" descr="En NTNU-ansatt blir ansatt i en &quot;Spin-off&quot;-bedrift">
            <a:extLst>
              <a:ext uri="{FF2B5EF4-FFF2-40B4-BE49-F238E27FC236}">
                <a16:creationId xmlns:a16="http://schemas.microsoft.com/office/drawing/2014/main" id="{73DB8819-C01B-E245-AD3B-09A805F46B56}"/>
              </a:ext>
            </a:extLst>
          </p:cNvPr>
          <p:cNvPicPr>
            <a:picLocks noChangeAspect="1"/>
          </p:cNvPicPr>
          <p:nvPr/>
        </p:nvPicPr>
        <p:blipFill>
          <a:blip r:embed="rId3"/>
          <a:stretch>
            <a:fillRect/>
          </a:stretch>
        </p:blipFill>
        <p:spPr>
          <a:xfrm>
            <a:off x="6642848" y="854458"/>
            <a:ext cx="4859210" cy="5467901"/>
          </a:xfrm>
          <a:prstGeom prst="rect">
            <a:avLst/>
          </a:prstGeom>
        </p:spPr>
      </p:pic>
      <p:sp>
        <p:nvSpPr>
          <p:cNvPr id="2" name="Tittel 1">
            <a:extLst>
              <a:ext uri="{FF2B5EF4-FFF2-40B4-BE49-F238E27FC236}">
                <a16:creationId xmlns:a16="http://schemas.microsoft.com/office/drawing/2014/main" id="{B8246289-5F36-9E43-8EE1-F5519859D2F2}"/>
              </a:ext>
            </a:extLst>
          </p:cNvPr>
          <p:cNvSpPr>
            <a:spLocks noGrp="1"/>
          </p:cNvSpPr>
          <p:nvPr>
            <p:ph type="title"/>
          </p:nvPr>
        </p:nvSpPr>
        <p:spPr>
          <a:xfrm>
            <a:off x="839788" y="457200"/>
            <a:ext cx="5256212" cy="1600200"/>
          </a:xfrm>
        </p:spPr>
        <p:txBody>
          <a:bodyPr anchor="ctr">
            <a:normAutofit/>
          </a:bodyPr>
          <a:lstStyle/>
          <a:p>
            <a:r>
              <a:rPr lang="nb-NO" sz="28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Ny bedrift</a:t>
            </a:r>
          </a:p>
        </p:txBody>
      </p:sp>
      <p:sp>
        <p:nvSpPr>
          <p:cNvPr id="6" name="Plassholder for tekst 5">
            <a:extLst>
              <a:ext uri="{FF2B5EF4-FFF2-40B4-BE49-F238E27FC236}">
                <a16:creationId xmlns:a16="http://schemas.microsoft.com/office/drawing/2014/main" id="{858FA1A3-39A5-4C4C-BE77-2C48EC3CBBD6}"/>
              </a:ext>
            </a:extLst>
          </p:cNvPr>
          <p:cNvSpPr>
            <a:spLocks noGrp="1"/>
          </p:cNvSpPr>
          <p:nvPr>
            <p:ph type="body" sz="half" idx="2"/>
          </p:nvPr>
        </p:nvSpPr>
        <p:spPr>
          <a:xfrm>
            <a:off x="839788" y="2230654"/>
            <a:ext cx="5256212" cy="4036714"/>
          </a:xfrm>
        </p:spPr>
        <p:txBody>
          <a:bodyPr>
            <a:normAutofit/>
          </a:bodyPr>
          <a:lstStyle/>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Når idéen din resulterer i en ny bedrift kan du kan velge å bli ansatt i selskapet på fulltid eller deltid. Dersom du ikke ønsker å ha en aktiv rolle i selskapet kan for eksempel en styreposisjon være aktuelt. </a:t>
            </a:r>
          </a:p>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Sjansen for å lykkes er likevel mye større dersom idéhaver har en sentral rolle i prosjektet.</a:t>
            </a:r>
          </a:p>
          <a:p>
            <a:pPr>
              <a:lnSpc>
                <a:spcPct val="150000"/>
              </a:lnSpc>
            </a:pPr>
            <a:endParaRPr lang="nb-NO"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nb-NO" i="1" dirty="0">
                <a:solidFill>
                  <a:srgbClr val="00509E"/>
                </a:solidFill>
                <a:latin typeface="Open Sans Light" panose="020B0306030504020204" pitchFamily="34" charset="0"/>
                <a:ea typeface="Open Sans Light" panose="020B0306030504020204" pitchFamily="34" charset="0"/>
                <a:cs typeface="Open Sans Light" panose="020B0306030504020204" pitchFamily="34" charset="0"/>
                <a:hlinkClick r:id="rId4"/>
              </a:rPr>
              <a:t>Les mer om etablering av nye bedrifter</a:t>
            </a:r>
            <a:endParaRPr lang="nb-NO" i="1" dirty="0">
              <a:solidFill>
                <a:srgbClr val="00509E"/>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50000"/>
              </a:lnSpc>
            </a:pPr>
            <a:r>
              <a:rPr lang="nb-NO" i="1" dirty="0">
                <a:solidFill>
                  <a:srgbClr val="00509E"/>
                </a:solidFill>
                <a:latin typeface="Open Sans Light" panose="020B0306030504020204" pitchFamily="34" charset="0"/>
                <a:ea typeface="Open Sans Light" panose="020B0306030504020204" pitchFamily="34" charset="0"/>
                <a:cs typeface="Open Sans Light" panose="020B0306030504020204" pitchFamily="34" charset="0"/>
                <a:hlinkClick r:id="rId5"/>
              </a:rPr>
              <a:t>Se eksempler på «spin-</a:t>
            </a:r>
            <a:r>
              <a:rPr lang="nb-NO" i="1" dirty="0" err="1">
                <a:solidFill>
                  <a:srgbClr val="00509E"/>
                </a:solidFill>
                <a:latin typeface="Open Sans Light" panose="020B0306030504020204" pitchFamily="34" charset="0"/>
                <a:ea typeface="Open Sans Light" panose="020B0306030504020204" pitchFamily="34" charset="0"/>
                <a:cs typeface="Open Sans Light" panose="020B0306030504020204" pitchFamily="34" charset="0"/>
                <a:hlinkClick r:id="rId5"/>
              </a:rPr>
              <a:t>off</a:t>
            </a:r>
            <a:r>
              <a:rPr lang="nb-NO" i="1" dirty="0">
                <a:solidFill>
                  <a:srgbClr val="00509E"/>
                </a:solidFill>
                <a:latin typeface="Open Sans Light" panose="020B0306030504020204" pitchFamily="34" charset="0"/>
                <a:ea typeface="Open Sans Light" panose="020B0306030504020204" pitchFamily="34" charset="0"/>
                <a:cs typeface="Open Sans Light" panose="020B0306030504020204" pitchFamily="34" charset="0"/>
                <a:hlinkClick r:id="rId5"/>
              </a:rPr>
              <a:t>»-bedrifter</a:t>
            </a:r>
            <a:endParaRPr lang="nb-NO" i="1" dirty="0">
              <a:solidFill>
                <a:srgbClr val="00509E"/>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2" name="Rett linje 21">
            <a:extLst>
              <a:ext uri="{FF2B5EF4-FFF2-40B4-BE49-F238E27FC236}">
                <a16:creationId xmlns:a16="http://schemas.microsoft.com/office/drawing/2014/main" id="{2F9B5A44-BE6C-1947-AC6B-0D093EC23B8C}"/>
              </a:ext>
            </a:extLst>
          </p:cNvPr>
          <p:cNvCxnSpPr>
            <a:cxnSpLocks/>
          </p:cNvCxnSpPr>
          <p:nvPr/>
        </p:nvCxnSpPr>
        <p:spPr>
          <a:xfrm>
            <a:off x="923026" y="1932317"/>
            <a:ext cx="5144948" cy="0"/>
          </a:xfrm>
          <a:prstGeom prst="line">
            <a:avLst/>
          </a:prstGeom>
          <a:ln w="38100">
            <a:solidFill>
              <a:srgbClr val="00509E"/>
            </a:solidFill>
          </a:ln>
        </p:spPr>
        <p:style>
          <a:lnRef idx="1">
            <a:schemeClr val="accent1"/>
          </a:lnRef>
          <a:fillRef idx="0">
            <a:schemeClr val="accent1"/>
          </a:fillRef>
          <a:effectRef idx="0">
            <a:schemeClr val="accent1"/>
          </a:effectRef>
          <a:fontRef idx="minor">
            <a:schemeClr val="tx1"/>
          </a:fontRef>
        </p:style>
      </p:cxnSp>
      <p:sp>
        <p:nvSpPr>
          <p:cNvPr id="9" name="TekstSylinder 8">
            <a:extLst>
              <a:ext uri="{FF2B5EF4-FFF2-40B4-BE49-F238E27FC236}">
                <a16:creationId xmlns:a16="http://schemas.microsoft.com/office/drawing/2014/main" id="{95AC079B-DF89-5946-AFF6-785FF7818ACB}"/>
              </a:ext>
            </a:extLst>
          </p:cNvPr>
          <p:cNvSpPr txBox="1"/>
          <p:nvPr/>
        </p:nvSpPr>
        <p:spPr>
          <a:xfrm>
            <a:off x="7423756" y="3182557"/>
            <a:ext cx="1847530" cy="1169551"/>
          </a:xfrm>
          <a:prstGeom prst="rect">
            <a:avLst/>
          </a:prstGeom>
          <a:noFill/>
        </p:spPr>
        <p:txBody>
          <a:bodyPr wrap="square" rtlCol="0">
            <a:spAutoFit/>
          </a:bodyPr>
          <a:lstStyle/>
          <a:p>
            <a:r>
              <a:rPr lang="nb-NO" sz="1400" dirty="0">
                <a:latin typeface="Open Sans" panose="020B0606030504020204" pitchFamily="34" charset="0"/>
                <a:ea typeface="Open Sans" panose="020B0606030504020204" pitchFamily="34" charset="0"/>
                <a:cs typeface="Open Sans" panose="020B0606030504020204" pitchFamily="34" charset="0"/>
              </a:rPr>
              <a:t>Fram til 2020 har TTO etablert 246 nye selskaper sammen med oppfinnere.</a:t>
            </a:r>
          </a:p>
        </p:txBody>
      </p:sp>
    </p:spTree>
    <p:extLst>
      <p:ext uri="{BB962C8B-B14F-4D97-AF65-F5344CB8AC3E}">
        <p14:creationId xmlns:p14="http://schemas.microsoft.com/office/powerpoint/2010/main" val="896759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8E4318E9-1CF2-C441-8288-1CAEDFDBA2C7}"/>
              </a:ext>
            </a:extLst>
          </p:cNvPr>
          <p:cNvSpPr>
            <a:spLocks noGrp="1"/>
          </p:cNvSpPr>
          <p:nvPr>
            <p:ph type="title"/>
          </p:nvPr>
        </p:nvSpPr>
        <p:spPr>
          <a:xfrm>
            <a:off x="839788" y="457200"/>
            <a:ext cx="5256213" cy="1600200"/>
          </a:xfrm>
        </p:spPr>
        <p:txBody>
          <a:bodyPr anchor="ctr">
            <a:normAutofit/>
          </a:bodyPr>
          <a:lstStyle/>
          <a:p>
            <a:r>
              <a:rPr lang="nb-NO" sz="28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Kunnskapsforvaltning for en bedre verden</a:t>
            </a:r>
            <a:endParaRPr lang="nb-NO" sz="28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lassholder for innhold 2" descr="En idé blir til en konkret løsning">
            <a:extLst>
              <a:ext uri="{FF2B5EF4-FFF2-40B4-BE49-F238E27FC236}">
                <a16:creationId xmlns:a16="http://schemas.microsoft.com/office/drawing/2014/main" id="{D20D86E4-45CB-204F-8850-0DB69D3FA535}"/>
              </a:ext>
            </a:extLst>
          </p:cNvPr>
          <p:cNvPicPr>
            <a:picLocks noGrp="1" noChangeAspect="1"/>
          </p:cNvPicPr>
          <p:nvPr>
            <p:ph idx="1"/>
          </p:nvPr>
        </p:nvPicPr>
        <p:blipFill>
          <a:blip r:embed="rId2"/>
          <a:stretch>
            <a:fillRect/>
          </a:stretch>
        </p:blipFill>
        <p:spPr>
          <a:xfrm>
            <a:off x="6360200" y="2057400"/>
            <a:ext cx="4992012" cy="2602603"/>
          </a:xfrm>
        </p:spPr>
      </p:pic>
      <p:sp>
        <p:nvSpPr>
          <p:cNvPr id="13" name="Plassholder for tekst 12">
            <a:extLst>
              <a:ext uri="{FF2B5EF4-FFF2-40B4-BE49-F238E27FC236}">
                <a16:creationId xmlns:a16="http://schemas.microsoft.com/office/drawing/2014/main" id="{D2445908-66C4-A745-9176-F98486E75F2A}"/>
              </a:ext>
            </a:extLst>
          </p:cNvPr>
          <p:cNvSpPr>
            <a:spLocks noGrp="1"/>
          </p:cNvSpPr>
          <p:nvPr>
            <p:ph type="body" sz="half" idx="2"/>
          </p:nvPr>
        </p:nvSpPr>
        <p:spPr>
          <a:xfrm>
            <a:off x="839788" y="2230653"/>
            <a:ext cx="5256212" cy="3983535"/>
          </a:xfrm>
        </p:spPr>
        <p:txBody>
          <a:bodyPr>
            <a:normAutofit/>
          </a:bodyPr>
          <a:lstStyle/>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Vi som universitet har et ansvar for å sørge for at kunnskapen vi produserer kommer samfunnet til gode.</a:t>
            </a:r>
          </a:p>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Dette er en av flere moduler om hvordan god kunnskapsforvaltning underbygger NTNU sitt slagord «Kunnskap for en bedre verden».</a:t>
            </a:r>
          </a:p>
          <a:p>
            <a:pPr>
              <a:lnSpc>
                <a:spcPct val="150000"/>
              </a:lnSpc>
            </a:pPr>
            <a:endParaRPr lang="nb-NO"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hlinkClick r:id="rId3"/>
              </a:rPr>
              <a:t>NTNUs IPR-politikk </a:t>
            </a:r>
            <a:r>
              <a:rPr lang="nb-NO" dirty="0">
                <a:latin typeface="Open Sans" panose="020B0606030504020204" pitchFamily="34" charset="0"/>
                <a:ea typeface="Open Sans" panose="020B0606030504020204" pitchFamily="34" charset="0"/>
                <a:cs typeface="Open Sans" panose="020B0606030504020204" pitchFamily="34" charset="0"/>
              </a:rPr>
              <a:t>er ett av verktøyene vi kan bruke.</a:t>
            </a:r>
            <a:endParaRPr lang="nb-NO" u="sng"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2" name="Rett linje 21">
            <a:extLst>
              <a:ext uri="{FF2B5EF4-FFF2-40B4-BE49-F238E27FC236}">
                <a16:creationId xmlns:a16="http://schemas.microsoft.com/office/drawing/2014/main" id="{3CCEACB8-5FE4-7B47-8AAE-772BF7E9D745}"/>
              </a:ext>
            </a:extLst>
          </p:cNvPr>
          <p:cNvCxnSpPr>
            <a:cxnSpLocks/>
          </p:cNvCxnSpPr>
          <p:nvPr/>
        </p:nvCxnSpPr>
        <p:spPr>
          <a:xfrm>
            <a:off x="923026" y="1932317"/>
            <a:ext cx="5172974" cy="0"/>
          </a:xfrm>
          <a:prstGeom prst="line">
            <a:avLst/>
          </a:prstGeom>
          <a:ln w="38100">
            <a:solidFill>
              <a:srgbClr val="00509E"/>
            </a:solidFill>
          </a:ln>
        </p:spPr>
        <p:style>
          <a:lnRef idx="1">
            <a:schemeClr val="accent1"/>
          </a:lnRef>
          <a:fillRef idx="0">
            <a:schemeClr val="accent1"/>
          </a:fillRef>
          <a:effectRef idx="0">
            <a:schemeClr val="accent1"/>
          </a:effectRef>
          <a:fontRef idx="minor">
            <a:schemeClr val="tx1"/>
          </a:fontRef>
        </p:style>
      </p:cxnSp>
      <p:sp>
        <p:nvSpPr>
          <p:cNvPr id="8" name="TekstSylinder 7">
            <a:extLst>
              <a:ext uri="{FF2B5EF4-FFF2-40B4-BE49-F238E27FC236}">
                <a16:creationId xmlns:a16="http://schemas.microsoft.com/office/drawing/2014/main" id="{D09151BD-D8C0-FB45-A94E-F9EF23E7B144}"/>
              </a:ext>
            </a:extLst>
          </p:cNvPr>
          <p:cNvSpPr txBox="1"/>
          <p:nvPr/>
        </p:nvSpPr>
        <p:spPr>
          <a:xfrm>
            <a:off x="7280446" y="4506114"/>
            <a:ext cx="3151519" cy="338554"/>
          </a:xfrm>
          <a:prstGeom prst="rect">
            <a:avLst/>
          </a:prstGeom>
          <a:noFill/>
        </p:spPr>
        <p:txBody>
          <a:bodyPr wrap="square" rtlCol="0">
            <a:spAutoFit/>
          </a:bodyPr>
          <a:lstStyle/>
          <a:p>
            <a:pPr algn="ctr"/>
            <a:r>
              <a:rPr lang="nb-NO" sz="1600" b="1" dirty="0">
                <a:latin typeface="Open Sans" panose="020B0606030504020204" pitchFamily="34" charset="0"/>
                <a:ea typeface="Open Sans" panose="020B0606030504020204" pitchFamily="34" charset="0"/>
                <a:cs typeface="Open Sans" panose="020B0606030504020204" pitchFamily="34" charset="0"/>
              </a:rPr>
              <a:t>Fra kunnskap til løsning</a:t>
            </a:r>
          </a:p>
        </p:txBody>
      </p:sp>
    </p:spTree>
    <p:extLst>
      <p:ext uri="{BB962C8B-B14F-4D97-AF65-F5344CB8AC3E}">
        <p14:creationId xmlns:p14="http://schemas.microsoft.com/office/powerpoint/2010/main" val="493986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tt linje 2">
            <a:extLst>
              <a:ext uri="{FF2B5EF4-FFF2-40B4-BE49-F238E27FC236}">
                <a16:creationId xmlns:a16="http://schemas.microsoft.com/office/drawing/2014/main" id="{9573AE5F-6875-4718-8DE8-DE354000D15B}"/>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B8246289-5F36-9E43-8EE1-F5519859D2F2}"/>
              </a:ext>
            </a:extLst>
          </p:cNvPr>
          <p:cNvSpPr>
            <a:spLocks noGrp="1"/>
          </p:cNvSpPr>
          <p:nvPr>
            <p:ph type="title"/>
          </p:nvPr>
        </p:nvSpPr>
        <p:spPr>
          <a:xfrm>
            <a:off x="839788" y="457200"/>
            <a:ext cx="5256212" cy="1600200"/>
          </a:xfrm>
        </p:spPr>
        <p:txBody>
          <a:bodyPr anchor="ctr">
            <a:normAutofit/>
          </a:bodyPr>
          <a:lstStyle/>
          <a:p>
            <a:r>
              <a:rPr lang="nb-NO" sz="28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Lisensavtaler</a:t>
            </a:r>
          </a:p>
        </p:txBody>
      </p:sp>
      <p:sp>
        <p:nvSpPr>
          <p:cNvPr id="6" name="Plassholder for tekst 5">
            <a:extLst>
              <a:ext uri="{FF2B5EF4-FFF2-40B4-BE49-F238E27FC236}">
                <a16:creationId xmlns:a16="http://schemas.microsoft.com/office/drawing/2014/main" id="{858FA1A3-39A5-4C4C-BE77-2C48EC3CBBD6}"/>
              </a:ext>
            </a:extLst>
          </p:cNvPr>
          <p:cNvSpPr>
            <a:spLocks noGrp="1"/>
          </p:cNvSpPr>
          <p:nvPr>
            <p:ph type="body" sz="half" idx="2"/>
          </p:nvPr>
        </p:nvSpPr>
        <p:spPr>
          <a:xfrm>
            <a:off x="839788" y="2230654"/>
            <a:ext cx="5256212" cy="3465080"/>
          </a:xfrm>
        </p:spPr>
        <p:txBody>
          <a:bodyPr>
            <a:normAutofit/>
          </a:bodyPr>
          <a:lstStyle/>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Når det inngås en lisensavtale er det lisenstakeren som videreutvikler oppfinnelsen til et produkt eller en tjeneste.</a:t>
            </a:r>
          </a:p>
          <a:p>
            <a:pPr>
              <a:lnSpc>
                <a:spcPct val="150000"/>
              </a:lnSpc>
            </a:pPr>
            <a:endParaRPr lang="nb-NO"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Oppfinner og andre bidragsytere får da betalt en rettferdig andel av den økonomiske gevinsten leietakeren får ved bruk av oppfinnelsen.</a:t>
            </a:r>
          </a:p>
        </p:txBody>
      </p:sp>
      <p:cxnSp>
        <p:nvCxnSpPr>
          <p:cNvPr id="22" name="Rett linje 21">
            <a:extLst>
              <a:ext uri="{FF2B5EF4-FFF2-40B4-BE49-F238E27FC236}">
                <a16:creationId xmlns:a16="http://schemas.microsoft.com/office/drawing/2014/main" id="{2F9B5A44-BE6C-1947-AC6B-0D093EC23B8C}"/>
              </a:ext>
            </a:extLst>
          </p:cNvPr>
          <p:cNvCxnSpPr>
            <a:cxnSpLocks/>
          </p:cNvCxnSpPr>
          <p:nvPr/>
        </p:nvCxnSpPr>
        <p:spPr>
          <a:xfrm>
            <a:off x="923026" y="1932317"/>
            <a:ext cx="5144948" cy="0"/>
          </a:xfrm>
          <a:prstGeom prst="line">
            <a:avLst/>
          </a:prstGeom>
          <a:ln w="38100">
            <a:solidFill>
              <a:srgbClr val="00509E"/>
            </a:solidFill>
          </a:ln>
        </p:spPr>
        <p:style>
          <a:lnRef idx="1">
            <a:schemeClr val="accent1"/>
          </a:lnRef>
          <a:fillRef idx="0">
            <a:schemeClr val="accent1"/>
          </a:fillRef>
          <a:effectRef idx="0">
            <a:schemeClr val="accent1"/>
          </a:effectRef>
          <a:fontRef idx="minor">
            <a:schemeClr val="tx1"/>
          </a:fontRef>
        </p:style>
      </p:cxnSp>
      <p:pic>
        <p:nvPicPr>
          <p:cNvPr id="11" name="Bilde 10" descr="En lisensavtale">
            <a:extLst>
              <a:ext uri="{FF2B5EF4-FFF2-40B4-BE49-F238E27FC236}">
                <a16:creationId xmlns:a16="http://schemas.microsoft.com/office/drawing/2014/main" id="{81D6F71A-5CDB-8D4B-8D91-6E893DFED3E7}"/>
              </a:ext>
            </a:extLst>
          </p:cNvPr>
          <p:cNvPicPr>
            <a:picLocks noChangeAspect="1"/>
          </p:cNvPicPr>
          <p:nvPr/>
        </p:nvPicPr>
        <p:blipFill>
          <a:blip r:embed="rId3"/>
          <a:stretch>
            <a:fillRect/>
          </a:stretch>
        </p:blipFill>
        <p:spPr>
          <a:xfrm>
            <a:off x="6666851" y="802120"/>
            <a:ext cx="5034984" cy="5665693"/>
          </a:xfrm>
          <a:prstGeom prst="rect">
            <a:avLst/>
          </a:prstGeom>
        </p:spPr>
      </p:pic>
      <p:sp>
        <p:nvSpPr>
          <p:cNvPr id="12" name="Rektangel 11">
            <a:extLst>
              <a:ext uri="{FF2B5EF4-FFF2-40B4-BE49-F238E27FC236}">
                <a16:creationId xmlns:a16="http://schemas.microsoft.com/office/drawing/2014/main" id="{EFCDDD65-7AED-894D-9F88-33A1BD574BA6}"/>
              </a:ext>
            </a:extLst>
          </p:cNvPr>
          <p:cNvSpPr/>
          <p:nvPr/>
        </p:nvSpPr>
        <p:spPr>
          <a:xfrm rot="396578">
            <a:off x="7798356" y="4036850"/>
            <a:ext cx="2336372" cy="85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0BDA42BB-7B17-0E4A-881C-2B461AE93234}"/>
              </a:ext>
            </a:extLst>
          </p:cNvPr>
          <p:cNvSpPr/>
          <p:nvPr/>
        </p:nvSpPr>
        <p:spPr>
          <a:xfrm rot="439799">
            <a:off x="7918595" y="4052154"/>
            <a:ext cx="2403090" cy="738664"/>
          </a:xfrm>
          <a:prstGeom prst="rect">
            <a:avLst/>
          </a:prstGeom>
        </p:spPr>
        <p:txBody>
          <a:bodyPr wrap="square">
            <a:spAutoFit/>
          </a:bodyPr>
          <a:lstStyle/>
          <a:p>
            <a:r>
              <a:rPr lang="nb-NO" sz="1400" dirty="0">
                <a:latin typeface="Open Sans" panose="020B0606030504020204" pitchFamily="34" charset="0"/>
                <a:ea typeface="Open Sans" panose="020B0606030504020204" pitchFamily="34" charset="0"/>
                <a:cs typeface="Open Sans" panose="020B0606030504020204" pitchFamily="34" charset="0"/>
              </a:rPr>
              <a:t>Frem til 2018 har TTO inngått mer enn 128 lisensavtaler.</a:t>
            </a:r>
          </a:p>
        </p:txBody>
      </p:sp>
    </p:spTree>
    <p:extLst>
      <p:ext uri="{BB962C8B-B14F-4D97-AF65-F5344CB8AC3E}">
        <p14:creationId xmlns:p14="http://schemas.microsoft.com/office/powerpoint/2010/main" val="3622121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tt linje 2">
            <a:extLst>
              <a:ext uri="{FF2B5EF4-FFF2-40B4-BE49-F238E27FC236}">
                <a16:creationId xmlns:a16="http://schemas.microsoft.com/office/drawing/2014/main" id="{D659216C-1D1E-4519-AF2B-442334A045F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B8246289-5F36-9E43-8EE1-F5519859D2F2}"/>
              </a:ext>
            </a:extLst>
          </p:cNvPr>
          <p:cNvSpPr>
            <a:spLocks noGrp="1"/>
          </p:cNvSpPr>
          <p:nvPr>
            <p:ph type="title"/>
          </p:nvPr>
        </p:nvSpPr>
        <p:spPr>
          <a:xfrm>
            <a:off x="839788" y="457200"/>
            <a:ext cx="5256212" cy="1600200"/>
          </a:xfrm>
        </p:spPr>
        <p:txBody>
          <a:bodyPr anchor="ctr">
            <a:normAutofit/>
          </a:bodyPr>
          <a:lstStyle/>
          <a:p>
            <a:r>
              <a:rPr lang="nb-NO" sz="28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Lisensavtale</a:t>
            </a:r>
          </a:p>
        </p:txBody>
      </p:sp>
      <p:sp>
        <p:nvSpPr>
          <p:cNvPr id="6" name="Plassholder for tekst 5">
            <a:extLst>
              <a:ext uri="{FF2B5EF4-FFF2-40B4-BE49-F238E27FC236}">
                <a16:creationId xmlns:a16="http://schemas.microsoft.com/office/drawing/2014/main" id="{858FA1A3-39A5-4C4C-BE77-2C48EC3CBBD6}"/>
              </a:ext>
            </a:extLst>
          </p:cNvPr>
          <p:cNvSpPr>
            <a:spLocks noGrp="1"/>
          </p:cNvSpPr>
          <p:nvPr>
            <p:ph type="body" sz="half" idx="2"/>
          </p:nvPr>
        </p:nvSpPr>
        <p:spPr>
          <a:xfrm>
            <a:off x="839788" y="2230654"/>
            <a:ext cx="5256212" cy="3465080"/>
          </a:xfrm>
        </p:spPr>
        <p:txBody>
          <a:bodyPr>
            <a:normAutofit/>
          </a:bodyPr>
          <a:lstStyle/>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I slike avtaler ivaretas også NTNUs rett til videre bruk i forskning og undervisning og rett til publisering.</a:t>
            </a:r>
          </a:p>
        </p:txBody>
      </p:sp>
      <p:cxnSp>
        <p:nvCxnSpPr>
          <p:cNvPr id="22" name="Rett linje 21">
            <a:extLst>
              <a:ext uri="{FF2B5EF4-FFF2-40B4-BE49-F238E27FC236}">
                <a16:creationId xmlns:a16="http://schemas.microsoft.com/office/drawing/2014/main" id="{2F9B5A44-BE6C-1947-AC6B-0D093EC23B8C}"/>
              </a:ext>
            </a:extLst>
          </p:cNvPr>
          <p:cNvCxnSpPr>
            <a:cxnSpLocks/>
          </p:cNvCxnSpPr>
          <p:nvPr/>
        </p:nvCxnSpPr>
        <p:spPr>
          <a:xfrm>
            <a:off x="923026" y="1932317"/>
            <a:ext cx="5144948" cy="0"/>
          </a:xfrm>
          <a:prstGeom prst="line">
            <a:avLst/>
          </a:prstGeom>
          <a:ln w="38100">
            <a:solidFill>
              <a:srgbClr val="00509E"/>
            </a:solidFill>
          </a:ln>
        </p:spPr>
        <p:style>
          <a:lnRef idx="1">
            <a:schemeClr val="accent1"/>
          </a:lnRef>
          <a:fillRef idx="0">
            <a:schemeClr val="accent1"/>
          </a:fillRef>
          <a:effectRef idx="0">
            <a:schemeClr val="accent1"/>
          </a:effectRef>
          <a:fontRef idx="minor">
            <a:schemeClr val="tx1"/>
          </a:fontRef>
        </p:style>
      </p:cxnSp>
      <p:pic>
        <p:nvPicPr>
          <p:cNvPr id="9" name="Bilde 8" descr="En lisensavtale">
            <a:extLst>
              <a:ext uri="{FF2B5EF4-FFF2-40B4-BE49-F238E27FC236}">
                <a16:creationId xmlns:a16="http://schemas.microsoft.com/office/drawing/2014/main" id="{FA5318D9-89BE-2443-A1DA-A5F2A5290D1A}"/>
              </a:ext>
            </a:extLst>
          </p:cNvPr>
          <p:cNvPicPr>
            <a:picLocks noChangeAspect="1"/>
          </p:cNvPicPr>
          <p:nvPr/>
        </p:nvPicPr>
        <p:blipFill>
          <a:blip r:embed="rId3"/>
          <a:stretch>
            <a:fillRect/>
          </a:stretch>
        </p:blipFill>
        <p:spPr>
          <a:xfrm>
            <a:off x="6666851" y="802120"/>
            <a:ext cx="5034984" cy="5665693"/>
          </a:xfrm>
          <a:prstGeom prst="rect">
            <a:avLst/>
          </a:prstGeom>
        </p:spPr>
      </p:pic>
      <p:sp>
        <p:nvSpPr>
          <p:cNvPr id="10" name="Rektangel 9">
            <a:extLst>
              <a:ext uri="{FF2B5EF4-FFF2-40B4-BE49-F238E27FC236}">
                <a16:creationId xmlns:a16="http://schemas.microsoft.com/office/drawing/2014/main" id="{4694AA1D-D45C-2C4C-9B88-E7D42B4AE806}"/>
              </a:ext>
            </a:extLst>
          </p:cNvPr>
          <p:cNvSpPr/>
          <p:nvPr/>
        </p:nvSpPr>
        <p:spPr>
          <a:xfrm rot="396578">
            <a:off x="7798356" y="4036850"/>
            <a:ext cx="2336372" cy="85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ktangel 13">
            <a:extLst>
              <a:ext uri="{FF2B5EF4-FFF2-40B4-BE49-F238E27FC236}">
                <a16:creationId xmlns:a16="http://schemas.microsoft.com/office/drawing/2014/main" id="{BAB101B5-FF61-4248-A211-F435E51685F6}"/>
              </a:ext>
            </a:extLst>
          </p:cNvPr>
          <p:cNvSpPr/>
          <p:nvPr/>
        </p:nvSpPr>
        <p:spPr>
          <a:xfrm rot="439799">
            <a:off x="7918595" y="4052154"/>
            <a:ext cx="2403090" cy="738664"/>
          </a:xfrm>
          <a:prstGeom prst="rect">
            <a:avLst/>
          </a:prstGeom>
        </p:spPr>
        <p:txBody>
          <a:bodyPr wrap="square">
            <a:spAutoFit/>
          </a:bodyPr>
          <a:lstStyle/>
          <a:p>
            <a:r>
              <a:rPr lang="nb-NO" sz="1400" dirty="0">
                <a:latin typeface="Open Sans" panose="020B0606030504020204" pitchFamily="34" charset="0"/>
                <a:ea typeface="Open Sans" panose="020B0606030504020204" pitchFamily="34" charset="0"/>
                <a:cs typeface="Open Sans" panose="020B0606030504020204" pitchFamily="34" charset="0"/>
              </a:rPr>
              <a:t>Frem til 2018 har TTO inngått mer enn 128 lisensavtaler.</a:t>
            </a:r>
          </a:p>
        </p:txBody>
      </p:sp>
    </p:spTree>
    <p:extLst>
      <p:ext uri="{BB962C8B-B14F-4D97-AF65-F5344CB8AC3E}">
        <p14:creationId xmlns:p14="http://schemas.microsoft.com/office/powerpoint/2010/main" val="3726588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Rett linje 1">
            <a:extLst>
              <a:ext uri="{FF2B5EF4-FFF2-40B4-BE49-F238E27FC236}">
                <a16:creationId xmlns:a16="http://schemas.microsoft.com/office/drawing/2014/main" id="{B38AF15C-D904-4B1B-8B3D-91C46AD26DC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8" name="Undertittel 2">
            <a:extLst>
              <a:ext uri="{FF2B5EF4-FFF2-40B4-BE49-F238E27FC236}">
                <a16:creationId xmlns:a16="http://schemas.microsoft.com/office/drawing/2014/main" id="{F6871D83-05C3-9B48-BD26-B3A453B99BFB}"/>
              </a:ext>
            </a:extLst>
          </p:cNvPr>
          <p:cNvSpPr txBox="1">
            <a:spLocks/>
          </p:cNvSpPr>
          <p:nvPr/>
        </p:nvSpPr>
        <p:spPr>
          <a:xfrm>
            <a:off x="525516" y="2267234"/>
            <a:ext cx="8950178" cy="232353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b-NO" sz="2800" dirty="0">
                <a:solidFill>
                  <a:srgbClr val="00509E"/>
                </a:solidFill>
                <a:latin typeface="Open Sans" panose="020B0606030504020204" pitchFamily="34" charset="0"/>
                <a:ea typeface="Open Sans" panose="020B0606030504020204" pitchFamily="34" charset="0"/>
                <a:cs typeface="Open Sans" panose="020B0606030504020204" pitchFamily="34" charset="0"/>
              </a:rPr>
              <a:t>Les mer på </a:t>
            </a:r>
            <a:r>
              <a:rPr lang="nb-NO" sz="2800" b="1" dirty="0">
                <a:solidFill>
                  <a:srgbClr val="00509E"/>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ntnutto.no</a:t>
            </a:r>
            <a:endParaRPr lang="nb-NO" sz="2800" b="1" dirty="0">
              <a:solidFill>
                <a:srgbClr val="00509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Bilde 2" descr="En konkret løsning">
            <a:extLst>
              <a:ext uri="{FF2B5EF4-FFF2-40B4-BE49-F238E27FC236}">
                <a16:creationId xmlns:a16="http://schemas.microsoft.com/office/drawing/2014/main" id="{0893ACBD-9AF8-BA45-914D-EE7C008143E0}"/>
              </a:ext>
            </a:extLst>
          </p:cNvPr>
          <p:cNvPicPr>
            <a:picLocks noChangeAspect="1"/>
          </p:cNvPicPr>
          <p:nvPr/>
        </p:nvPicPr>
        <p:blipFill>
          <a:blip r:embed="rId4"/>
          <a:stretch>
            <a:fillRect/>
          </a:stretch>
        </p:blipFill>
        <p:spPr>
          <a:xfrm>
            <a:off x="6096000" y="0"/>
            <a:ext cx="6094562" cy="6858000"/>
          </a:xfrm>
          <a:prstGeom prst="rect">
            <a:avLst/>
          </a:prstGeom>
        </p:spPr>
      </p:pic>
    </p:spTree>
    <p:extLst>
      <p:ext uri="{BB962C8B-B14F-4D97-AF65-F5344CB8AC3E}">
        <p14:creationId xmlns:p14="http://schemas.microsoft.com/office/powerpoint/2010/main" val="1425368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 illustrasjoner: Et skjold, et dokument med et bilde av et skjold og en person som holder et skjold">
            <a:extLst>
              <a:ext uri="{FF2B5EF4-FFF2-40B4-BE49-F238E27FC236}">
                <a16:creationId xmlns:a16="http://schemas.microsoft.com/office/drawing/2014/main" id="{E99981D6-7473-284A-B5EA-11805A69C113}"/>
              </a:ext>
            </a:extLst>
          </p:cNvPr>
          <p:cNvPicPr>
            <a:picLocks noChangeAspect="1"/>
          </p:cNvPicPr>
          <p:nvPr/>
        </p:nvPicPr>
        <p:blipFill rotWithShape="1">
          <a:blip r:embed="rId2"/>
          <a:srcRect t="14467" b="27182"/>
          <a:stretch/>
        </p:blipFill>
        <p:spPr>
          <a:xfrm>
            <a:off x="752585" y="-86339"/>
            <a:ext cx="9933343" cy="3041720"/>
          </a:xfrm>
          <a:prstGeom prst="rect">
            <a:avLst/>
          </a:prstGeom>
        </p:spPr>
      </p:pic>
      <p:sp>
        <p:nvSpPr>
          <p:cNvPr id="3" name="Plassholder for tekst 12">
            <a:extLst>
              <a:ext uri="{FF2B5EF4-FFF2-40B4-BE49-F238E27FC236}">
                <a16:creationId xmlns:a16="http://schemas.microsoft.com/office/drawing/2014/main" id="{4AD2D759-C9F3-4C07-98BD-87EBAB26E1BF}"/>
              </a:ext>
            </a:extLst>
          </p:cNvPr>
          <p:cNvSpPr>
            <a:spLocks noGrp="1"/>
          </p:cNvSpPr>
          <p:nvPr>
            <p:ph type="body" sz="half" idx="2"/>
          </p:nvPr>
        </p:nvSpPr>
        <p:spPr>
          <a:xfrm>
            <a:off x="899661" y="3491774"/>
            <a:ext cx="3198812" cy="2770551"/>
          </a:xfrm>
        </p:spPr>
        <p:txBody>
          <a:bodyPr>
            <a:normAutofit/>
          </a:bodyPr>
          <a:lstStyle/>
          <a:p>
            <a:pPr>
              <a:lnSpc>
                <a:spcPct val="150000"/>
              </a:lnSpc>
            </a:pPr>
            <a:r>
              <a:rPr lang="nb-NO" sz="1700" dirty="0">
                <a:latin typeface="Open Sans" panose="020B0606030504020204" pitchFamily="34" charset="0"/>
                <a:ea typeface="Open Sans" panose="020B0606030504020204" pitchFamily="34" charset="0"/>
                <a:cs typeface="Open Sans" panose="020B0606030504020204" pitchFamily="34" charset="0"/>
              </a:rPr>
              <a:t>Immaterielle rettigheter, eller IPR (</a:t>
            </a:r>
            <a:r>
              <a:rPr lang="nb-NO" sz="1700" dirty="0" err="1">
                <a:latin typeface="Open Sans" panose="020B0606030504020204" pitchFamily="34" charset="0"/>
                <a:ea typeface="Open Sans" panose="020B0606030504020204" pitchFamily="34" charset="0"/>
                <a:cs typeface="Open Sans" panose="020B0606030504020204" pitchFamily="34" charset="0"/>
              </a:rPr>
              <a:t>Intellectual</a:t>
            </a:r>
            <a:r>
              <a:rPr lang="nb-NO" sz="1700" dirty="0">
                <a:latin typeface="Open Sans" panose="020B0606030504020204" pitchFamily="34" charset="0"/>
                <a:ea typeface="Open Sans" panose="020B0606030504020204" pitchFamily="34" charset="0"/>
                <a:cs typeface="Open Sans" panose="020B0606030504020204" pitchFamily="34" charset="0"/>
              </a:rPr>
              <a:t> Property Rights), er de formelle rettighetene knyttet til det vi produserer av forskning, formidling og innovasjon ved universitetet</a:t>
            </a:r>
          </a:p>
        </p:txBody>
      </p:sp>
      <p:sp>
        <p:nvSpPr>
          <p:cNvPr id="4" name="Plassholder for tekst 12">
            <a:extLst>
              <a:ext uri="{FF2B5EF4-FFF2-40B4-BE49-F238E27FC236}">
                <a16:creationId xmlns:a16="http://schemas.microsoft.com/office/drawing/2014/main" id="{99E87810-E814-488F-AA55-FF387339A9E8}"/>
              </a:ext>
            </a:extLst>
          </p:cNvPr>
          <p:cNvSpPr txBox="1">
            <a:spLocks/>
          </p:cNvSpPr>
          <p:nvPr/>
        </p:nvSpPr>
        <p:spPr>
          <a:xfrm>
            <a:off x="8290043" y="3497391"/>
            <a:ext cx="3198812" cy="2765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Bruk av IPR og andre virkemidler for å beskytte kunnskap og dele kunnskap.</a:t>
            </a:r>
          </a:p>
        </p:txBody>
      </p:sp>
      <p:sp>
        <p:nvSpPr>
          <p:cNvPr id="5" name="Plassholder for tekst 12">
            <a:extLst>
              <a:ext uri="{FF2B5EF4-FFF2-40B4-BE49-F238E27FC236}">
                <a16:creationId xmlns:a16="http://schemas.microsoft.com/office/drawing/2014/main" id="{2B179D5B-6374-4755-9F4B-4C323E9BD64F}"/>
              </a:ext>
            </a:extLst>
          </p:cNvPr>
          <p:cNvSpPr txBox="1">
            <a:spLocks/>
          </p:cNvSpPr>
          <p:nvPr/>
        </p:nvSpPr>
        <p:spPr>
          <a:xfrm>
            <a:off x="4594852" y="3497391"/>
            <a:ext cx="3198812" cy="2765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NTNUs regler og retningslinjer for å ivareta ansattes rettigheter i spørsmål om deling, distribusjon og kommersialisering av kunnskapen vi produserer.</a:t>
            </a:r>
          </a:p>
        </p:txBody>
      </p:sp>
      <p:sp>
        <p:nvSpPr>
          <p:cNvPr id="2" name="Rektangel 1">
            <a:extLst>
              <a:ext uri="{FF2B5EF4-FFF2-40B4-BE49-F238E27FC236}">
                <a16:creationId xmlns:a16="http://schemas.microsoft.com/office/drawing/2014/main" id="{AFCB763F-8F8C-AA49-8EFC-C832B5F5AB82}"/>
              </a:ext>
            </a:extLst>
          </p:cNvPr>
          <p:cNvSpPr/>
          <p:nvPr/>
        </p:nvSpPr>
        <p:spPr>
          <a:xfrm>
            <a:off x="899661" y="3053783"/>
            <a:ext cx="558166" cy="369332"/>
          </a:xfrm>
          <a:prstGeom prst="rect">
            <a:avLst/>
          </a:prstGeom>
        </p:spPr>
        <p:txBody>
          <a:bodyPr wrap="none">
            <a:spAutoFit/>
          </a:bodyPr>
          <a:lstStyle/>
          <a:p>
            <a:r>
              <a:rPr lang="nb-NO" b="1" dirty="0">
                <a:solidFill>
                  <a:srgbClr val="00509E"/>
                </a:solidFill>
                <a:latin typeface="Open Sans" panose="020B0606030504020204" pitchFamily="34" charset="0"/>
                <a:ea typeface="Open Sans" panose="020B0606030504020204" pitchFamily="34" charset="0"/>
                <a:cs typeface="Open Sans" panose="020B0606030504020204" pitchFamily="34" charset="0"/>
              </a:rPr>
              <a:t>IPR</a:t>
            </a:r>
          </a:p>
        </p:txBody>
      </p:sp>
      <p:sp>
        <p:nvSpPr>
          <p:cNvPr id="7" name="Rektangel 6">
            <a:extLst>
              <a:ext uri="{FF2B5EF4-FFF2-40B4-BE49-F238E27FC236}">
                <a16:creationId xmlns:a16="http://schemas.microsoft.com/office/drawing/2014/main" id="{9E44D2E2-35B9-E744-9073-EE2FFF5AABF6}"/>
              </a:ext>
            </a:extLst>
          </p:cNvPr>
          <p:cNvSpPr/>
          <p:nvPr/>
        </p:nvSpPr>
        <p:spPr>
          <a:xfrm>
            <a:off x="4594852" y="3041720"/>
            <a:ext cx="1806905" cy="369332"/>
          </a:xfrm>
          <a:prstGeom prst="rect">
            <a:avLst/>
          </a:prstGeom>
        </p:spPr>
        <p:txBody>
          <a:bodyPr wrap="none">
            <a:spAutoFit/>
          </a:bodyPr>
          <a:lstStyle/>
          <a:p>
            <a:r>
              <a:rPr lang="nb-NO" b="1" dirty="0">
                <a:solidFill>
                  <a:srgbClr val="00509E"/>
                </a:solidFill>
                <a:latin typeface="Open Sans" panose="020B0606030504020204" pitchFamily="34" charset="0"/>
                <a:ea typeface="Open Sans" panose="020B0606030504020204" pitchFamily="34" charset="0"/>
                <a:cs typeface="Open Sans" panose="020B0606030504020204" pitchFamily="34" charset="0"/>
              </a:rPr>
              <a:t>IPR-politikken</a:t>
            </a:r>
            <a:endParaRPr lang="nb-NO" dirty="0"/>
          </a:p>
        </p:txBody>
      </p:sp>
      <p:sp>
        <p:nvSpPr>
          <p:cNvPr id="8" name="Rektangel 7">
            <a:extLst>
              <a:ext uri="{FF2B5EF4-FFF2-40B4-BE49-F238E27FC236}">
                <a16:creationId xmlns:a16="http://schemas.microsoft.com/office/drawing/2014/main" id="{F24DCCB2-079D-A74A-B158-E05BC98D5C20}"/>
              </a:ext>
            </a:extLst>
          </p:cNvPr>
          <p:cNvSpPr/>
          <p:nvPr/>
        </p:nvSpPr>
        <p:spPr>
          <a:xfrm>
            <a:off x="8290043" y="3041720"/>
            <a:ext cx="2738250" cy="369332"/>
          </a:xfrm>
          <a:prstGeom prst="rect">
            <a:avLst/>
          </a:prstGeom>
        </p:spPr>
        <p:txBody>
          <a:bodyPr wrap="none">
            <a:spAutoFit/>
          </a:bodyPr>
          <a:lstStyle/>
          <a:p>
            <a:r>
              <a:rPr lang="nb-NO" b="1" dirty="0">
                <a:solidFill>
                  <a:srgbClr val="00509E"/>
                </a:solidFill>
                <a:latin typeface="Open Sans" panose="020B0606030504020204" pitchFamily="34" charset="0"/>
                <a:ea typeface="Open Sans" panose="020B0606030504020204" pitchFamily="34" charset="0"/>
                <a:cs typeface="Open Sans" panose="020B0606030504020204" pitchFamily="34" charset="0"/>
              </a:rPr>
              <a:t>Kunnskapsforvaltning</a:t>
            </a:r>
          </a:p>
        </p:txBody>
      </p:sp>
    </p:spTree>
    <p:extLst>
      <p:ext uri="{BB962C8B-B14F-4D97-AF65-F5344CB8AC3E}">
        <p14:creationId xmlns:p14="http://schemas.microsoft.com/office/powerpoint/2010/main" val="3219146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8E4318E9-1CF2-C441-8288-1CAEDFDBA2C7}"/>
              </a:ext>
            </a:extLst>
          </p:cNvPr>
          <p:cNvSpPr>
            <a:spLocks noGrp="1"/>
          </p:cNvSpPr>
          <p:nvPr>
            <p:ph type="title"/>
          </p:nvPr>
        </p:nvSpPr>
        <p:spPr>
          <a:xfrm>
            <a:off x="839788" y="457200"/>
            <a:ext cx="5256212" cy="1600200"/>
          </a:xfrm>
        </p:spPr>
        <p:txBody>
          <a:bodyPr anchor="ctr">
            <a:normAutofit/>
          </a:bodyPr>
          <a:lstStyle/>
          <a:p>
            <a:r>
              <a:rPr lang="nb-NO" sz="28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Kunnskapsforvaltning for en bedre verden</a:t>
            </a:r>
            <a:endParaRPr lang="nb-NO" sz="28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lassholder for innhold 2">
            <a:extLst>
              <a:ext uri="{FF2B5EF4-FFF2-40B4-BE49-F238E27FC236}">
                <a16:creationId xmlns:a16="http://schemas.microsoft.com/office/drawing/2014/main" id="{D20D86E4-45CB-204F-8850-0DB69D3FA535}"/>
              </a:ext>
            </a:extLst>
          </p:cNvPr>
          <p:cNvPicPr>
            <a:picLocks noGrp="1" noChangeAspect="1"/>
          </p:cNvPicPr>
          <p:nvPr>
            <p:ph idx="1"/>
          </p:nvPr>
        </p:nvPicPr>
        <p:blipFill>
          <a:blip r:embed="rId2"/>
          <a:stretch>
            <a:fillRect/>
          </a:stretch>
        </p:blipFill>
        <p:spPr>
          <a:xfrm>
            <a:off x="6360200" y="2057400"/>
            <a:ext cx="4992012" cy="2602603"/>
          </a:xfrm>
        </p:spPr>
      </p:pic>
      <p:sp>
        <p:nvSpPr>
          <p:cNvPr id="13" name="Plassholder for tekst 12">
            <a:extLst>
              <a:ext uri="{FF2B5EF4-FFF2-40B4-BE49-F238E27FC236}">
                <a16:creationId xmlns:a16="http://schemas.microsoft.com/office/drawing/2014/main" id="{D2445908-66C4-A745-9176-F98486E75F2A}"/>
              </a:ext>
            </a:extLst>
          </p:cNvPr>
          <p:cNvSpPr>
            <a:spLocks noGrp="1"/>
          </p:cNvSpPr>
          <p:nvPr>
            <p:ph type="body" sz="half" idx="2"/>
          </p:nvPr>
        </p:nvSpPr>
        <p:spPr>
          <a:xfrm>
            <a:off x="839788" y="2230653"/>
            <a:ext cx="5256212" cy="3983535"/>
          </a:xfrm>
        </p:spPr>
        <p:txBody>
          <a:bodyPr>
            <a:normAutofit/>
          </a:bodyPr>
          <a:lstStyle/>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Vi som universitet har et ansvar for å sørge for at kunnskapen vi produserer kommer samfunnet til gode.</a:t>
            </a:r>
          </a:p>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Dette er en av flere moduler om hvordan god kunnskapsforvaltning underbygger NTNU sitt slagord «Kunnskap for en bedre verden».</a:t>
            </a:r>
          </a:p>
          <a:p>
            <a:pPr>
              <a:lnSpc>
                <a:spcPct val="150000"/>
              </a:lnSpc>
            </a:pPr>
            <a:endParaRPr lang="nb-NO"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hlinkClick r:id="rId3"/>
              </a:rPr>
              <a:t>NTNUs IPR-politikk </a:t>
            </a:r>
            <a:r>
              <a:rPr lang="nb-NO" dirty="0">
                <a:latin typeface="Open Sans" panose="020B0606030504020204" pitchFamily="34" charset="0"/>
                <a:ea typeface="Open Sans" panose="020B0606030504020204" pitchFamily="34" charset="0"/>
                <a:cs typeface="Open Sans" panose="020B0606030504020204" pitchFamily="34" charset="0"/>
              </a:rPr>
              <a:t>er ett av verktøyene vi kan bruke.</a:t>
            </a:r>
            <a:endParaRPr lang="nb-NO" u="sng"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2" name="Rett linje 21">
            <a:extLst>
              <a:ext uri="{FF2B5EF4-FFF2-40B4-BE49-F238E27FC236}">
                <a16:creationId xmlns:a16="http://schemas.microsoft.com/office/drawing/2014/main" id="{3CCEACB8-5FE4-7B47-8AAE-772BF7E9D745}"/>
              </a:ext>
            </a:extLst>
          </p:cNvPr>
          <p:cNvCxnSpPr>
            <a:cxnSpLocks/>
          </p:cNvCxnSpPr>
          <p:nvPr/>
        </p:nvCxnSpPr>
        <p:spPr>
          <a:xfrm>
            <a:off x="923026" y="1932317"/>
            <a:ext cx="5172974" cy="0"/>
          </a:xfrm>
          <a:prstGeom prst="line">
            <a:avLst/>
          </a:prstGeom>
          <a:ln w="38100">
            <a:solidFill>
              <a:srgbClr val="00509E"/>
            </a:solidFill>
          </a:ln>
        </p:spPr>
        <p:style>
          <a:lnRef idx="1">
            <a:schemeClr val="accent1"/>
          </a:lnRef>
          <a:fillRef idx="0">
            <a:schemeClr val="accent1"/>
          </a:fillRef>
          <a:effectRef idx="0">
            <a:schemeClr val="accent1"/>
          </a:effectRef>
          <a:fontRef idx="minor">
            <a:schemeClr val="tx1"/>
          </a:fontRef>
        </p:style>
      </p:cxnSp>
      <p:sp>
        <p:nvSpPr>
          <p:cNvPr id="8" name="TekstSylinder 7">
            <a:extLst>
              <a:ext uri="{FF2B5EF4-FFF2-40B4-BE49-F238E27FC236}">
                <a16:creationId xmlns:a16="http://schemas.microsoft.com/office/drawing/2014/main" id="{D09151BD-D8C0-FB45-A94E-F9EF23E7B144}"/>
              </a:ext>
            </a:extLst>
          </p:cNvPr>
          <p:cNvSpPr txBox="1"/>
          <p:nvPr/>
        </p:nvSpPr>
        <p:spPr>
          <a:xfrm>
            <a:off x="7280446" y="4506114"/>
            <a:ext cx="3151519" cy="338554"/>
          </a:xfrm>
          <a:prstGeom prst="rect">
            <a:avLst/>
          </a:prstGeom>
          <a:noFill/>
        </p:spPr>
        <p:txBody>
          <a:bodyPr wrap="square" rtlCol="0">
            <a:spAutoFit/>
          </a:bodyPr>
          <a:lstStyle/>
          <a:p>
            <a:pPr algn="ctr"/>
            <a:r>
              <a:rPr lang="nb-NO" sz="1600" b="1" dirty="0">
                <a:latin typeface="Open Sans" panose="020B0606030504020204" pitchFamily="34" charset="0"/>
                <a:ea typeface="Open Sans" panose="020B0606030504020204" pitchFamily="34" charset="0"/>
                <a:cs typeface="Open Sans" panose="020B0606030504020204" pitchFamily="34" charset="0"/>
              </a:rPr>
              <a:t>Fra kunnskap til løsning</a:t>
            </a:r>
          </a:p>
        </p:txBody>
      </p:sp>
    </p:spTree>
    <p:extLst>
      <p:ext uri="{BB962C8B-B14F-4D97-AF65-F5344CB8AC3E}">
        <p14:creationId xmlns:p14="http://schemas.microsoft.com/office/powerpoint/2010/main" val="288749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tt linje 2">
            <a:extLst>
              <a:ext uri="{FF2B5EF4-FFF2-40B4-BE49-F238E27FC236}">
                <a16:creationId xmlns:a16="http://schemas.microsoft.com/office/drawing/2014/main" id="{11B0E2CD-63ED-4886-85F7-9E0796BD0E7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B8246289-5F36-9E43-8EE1-F5519859D2F2}"/>
              </a:ext>
            </a:extLst>
          </p:cNvPr>
          <p:cNvSpPr>
            <a:spLocks noGrp="1"/>
          </p:cNvSpPr>
          <p:nvPr>
            <p:ph type="title"/>
          </p:nvPr>
        </p:nvSpPr>
        <p:spPr>
          <a:xfrm>
            <a:off x="839788" y="457200"/>
            <a:ext cx="4993680" cy="1600200"/>
          </a:xfrm>
        </p:spPr>
        <p:txBody>
          <a:bodyPr anchor="ctr">
            <a:normAutofit/>
          </a:bodyPr>
          <a:lstStyle/>
          <a:p>
            <a:r>
              <a:rPr lang="nb-NO" sz="28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Nytt, nyttig, nyttiggjort</a:t>
            </a:r>
          </a:p>
        </p:txBody>
      </p:sp>
      <p:sp>
        <p:nvSpPr>
          <p:cNvPr id="6" name="Plassholder for tekst 5">
            <a:extLst>
              <a:ext uri="{FF2B5EF4-FFF2-40B4-BE49-F238E27FC236}">
                <a16:creationId xmlns:a16="http://schemas.microsoft.com/office/drawing/2014/main" id="{858FA1A3-39A5-4C4C-BE77-2C48EC3CBBD6}"/>
              </a:ext>
            </a:extLst>
          </p:cNvPr>
          <p:cNvSpPr>
            <a:spLocks noGrp="1"/>
          </p:cNvSpPr>
          <p:nvPr>
            <p:ph type="body" sz="half" idx="2"/>
          </p:nvPr>
        </p:nvSpPr>
        <p:spPr>
          <a:xfrm>
            <a:off x="839788" y="2230653"/>
            <a:ext cx="5256212" cy="4047597"/>
          </a:xfrm>
        </p:spPr>
        <p:txBody>
          <a:bodyPr>
            <a:normAutofit/>
          </a:bodyPr>
          <a:lstStyle/>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NTNUs oppdrag er å fostre ny kunnskap og å sørge for at den tas i bruk.</a:t>
            </a:r>
          </a:p>
          <a:p>
            <a:pPr marL="0" indent="0">
              <a:lnSpc>
                <a:spcPct val="150000"/>
              </a:lnSpc>
              <a:buNone/>
            </a:pPr>
            <a:r>
              <a:rPr lang="nb-NO" dirty="0">
                <a:latin typeface="Open Sans" panose="020B0606030504020204" pitchFamily="34" charset="0"/>
                <a:ea typeface="Open Sans" panose="020B0606030504020204" pitchFamily="34" charset="0"/>
                <a:cs typeface="Open Sans" panose="020B0606030504020204" pitchFamily="34" charset="0"/>
              </a:rPr>
              <a:t>Innovasjon kan være så mangt, men NTNUs hoveddefinisjon er at innovasjon er noe som er nytt, nyttig og nyttiggjort. </a:t>
            </a:r>
          </a:p>
          <a:p>
            <a:pPr marL="0" indent="0">
              <a:lnSpc>
                <a:spcPct val="150000"/>
              </a:lnSpc>
              <a:buNone/>
            </a:pPr>
            <a:r>
              <a:rPr lang="nb-NO" dirty="0">
                <a:latin typeface="Open Sans" panose="020B0606030504020204" pitchFamily="34" charset="0"/>
                <a:ea typeface="Open Sans" panose="020B0606030504020204" pitchFamily="34" charset="0"/>
                <a:cs typeface="Open Sans" panose="020B0606030504020204" pitchFamily="34" charset="0"/>
              </a:rPr>
              <a:t>Det kan med andre ord være alt fra nye undervisningsmetoder til dataprogrammer til betongskruer.</a:t>
            </a:r>
          </a:p>
        </p:txBody>
      </p:sp>
      <p:cxnSp>
        <p:nvCxnSpPr>
          <p:cNvPr id="22" name="Rett linje 21">
            <a:extLst>
              <a:ext uri="{FF2B5EF4-FFF2-40B4-BE49-F238E27FC236}">
                <a16:creationId xmlns:a16="http://schemas.microsoft.com/office/drawing/2014/main" id="{2F9B5A44-BE6C-1947-AC6B-0D093EC23B8C}"/>
              </a:ext>
            </a:extLst>
          </p:cNvPr>
          <p:cNvCxnSpPr>
            <a:cxnSpLocks/>
          </p:cNvCxnSpPr>
          <p:nvPr/>
        </p:nvCxnSpPr>
        <p:spPr>
          <a:xfrm>
            <a:off x="923026" y="1932317"/>
            <a:ext cx="4993680" cy="0"/>
          </a:xfrm>
          <a:prstGeom prst="line">
            <a:avLst/>
          </a:prstGeom>
          <a:ln w="38100">
            <a:solidFill>
              <a:srgbClr val="00509E"/>
            </a:solidFill>
          </a:ln>
        </p:spPr>
        <p:style>
          <a:lnRef idx="1">
            <a:schemeClr val="accent1"/>
          </a:lnRef>
          <a:fillRef idx="0">
            <a:schemeClr val="accent1"/>
          </a:fillRef>
          <a:effectRef idx="0">
            <a:schemeClr val="accent1"/>
          </a:effectRef>
          <a:fontRef idx="minor">
            <a:schemeClr val="tx1"/>
          </a:fontRef>
        </p:style>
      </p:cxnSp>
      <p:pic>
        <p:nvPicPr>
          <p:cNvPr id="8" name="Bilde 7" descr="Et forskninngsdokument blir til konkrete løsninger og tjenester">
            <a:extLst>
              <a:ext uri="{FF2B5EF4-FFF2-40B4-BE49-F238E27FC236}">
                <a16:creationId xmlns:a16="http://schemas.microsoft.com/office/drawing/2014/main" id="{508528C1-78EA-7F42-BDC4-BE9F36C061FE}"/>
              </a:ext>
            </a:extLst>
          </p:cNvPr>
          <p:cNvPicPr>
            <a:picLocks noChangeAspect="1"/>
          </p:cNvPicPr>
          <p:nvPr/>
        </p:nvPicPr>
        <p:blipFill>
          <a:blip r:embed="rId3"/>
          <a:stretch>
            <a:fillRect/>
          </a:stretch>
        </p:blipFill>
        <p:spPr>
          <a:xfrm>
            <a:off x="6614431" y="457200"/>
            <a:ext cx="5173047" cy="5821051"/>
          </a:xfrm>
          <a:prstGeom prst="rect">
            <a:avLst/>
          </a:prstGeom>
        </p:spPr>
      </p:pic>
    </p:spTree>
    <p:extLst>
      <p:ext uri="{BB962C8B-B14F-4D97-AF65-F5344CB8AC3E}">
        <p14:creationId xmlns:p14="http://schemas.microsoft.com/office/powerpoint/2010/main" val="129495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tt linje 2">
            <a:extLst>
              <a:ext uri="{FF2B5EF4-FFF2-40B4-BE49-F238E27FC236}">
                <a16:creationId xmlns:a16="http://schemas.microsoft.com/office/drawing/2014/main" id="{11B0E2CD-63ED-4886-85F7-9E0796BD0E7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B8246289-5F36-9E43-8EE1-F5519859D2F2}"/>
              </a:ext>
            </a:extLst>
          </p:cNvPr>
          <p:cNvSpPr>
            <a:spLocks noGrp="1"/>
          </p:cNvSpPr>
          <p:nvPr>
            <p:ph type="title"/>
          </p:nvPr>
        </p:nvSpPr>
        <p:spPr>
          <a:xfrm>
            <a:off x="839788" y="457200"/>
            <a:ext cx="5256212" cy="1600200"/>
          </a:xfrm>
        </p:spPr>
        <p:txBody>
          <a:bodyPr anchor="ctr">
            <a:normAutofit/>
          </a:bodyPr>
          <a:lstStyle/>
          <a:p>
            <a:r>
              <a:rPr lang="nb-NO" sz="28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Nytt, nyttig, nyttiggjort</a:t>
            </a:r>
          </a:p>
        </p:txBody>
      </p:sp>
      <p:sp>
        <p:nvSpPr>
          <p:cNvPr id="6" name="Plassholder for tekst 5">
            <a:extLst>
              <a:ext uri="{FF2B5EF4-FFF2-40B4-BE49-F238E27FC236}">
                <a16:creationId xmlns:a16="http://schemas.microsoft.com/office/drawing/2014/main" id="{858FA1A3-39A5-4C4C-BE77-2C48EC3CBBD6}"/>
              </a:ext>
            </a:extLst>
          </p:cNvPr>
          <p:cNvSpPr>
            <a:spLocks noGrp="1"/>
          </p:cNvSpPr>
          <p:nvPr>
            <p:ph type="body" sz="half" idx="2"/>
          </p:nvPr>
        </p:nvSpPr>
        <p:spPr>
          <a:xfrm>
            <a:off x="839788" y="2230654"/>
            <a:ext cx="5256212" cy="3465080"/>
          </a:xfrm>
        </p:spPr>
        <p:txBody>
          <a:bodyPr>
            <a:normAutofit/>
          </a:bodyPr>
          <a:lstStyle/>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For at noe skal være innovasjon må det bringes ut i samfunnet. </a:t>
            </a:r>
          </a:p>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Dette gjøres blant annet gjennom kommersialisering av nye produkter og tjenester basert på forskningsresultater.</a:t>
            </a:r>
          </a:p>
        </p:txBody>
      </p:sp>
      <p:cxnSp>
        <p:nvCxnSpPr>
          <p:cNvPr id="22" name="Rett linje 21">
            <a:extLst>
              <a:ext uri="{FF2B5EF4-FFF2-40B4-BE49-F238E27FC236}">
                <a16:creationId xmlns:a16="http://schemas.microsoft.com/office/drawing/2014/main" id="{2F9B5A44-BE6C-1947-AC6B-0D093EC23B8C}"/>
              </a:ext>
            </a:extLst>
          </p:cNvPr>
          <p:cNvCxnSpPr>
            <a:cxnSpLocks/>
          </p:cNvCxnSpPr>
          <p:nvPr/>
        </p:nvCxnSpPr>
        <p:spPr>
          <a:xfrm>
            <a:off x="923026" y="1932317"/>
            <a:ext cx="5144948" cy="0"/>
          </a:xfrm>
          <a:prstGeom prst="line">
            <a:avLst/>
          </a:prstGeom>
          <a:ln w="38100">
            <a:solidFill>
              <a:srgbClr val="00509E"/>
            </a:solidFill>
          </a:ln>
        </p:spPr>
        <p:style>
          <a:lnRef idx="1">
            <a:schemeClr val="accent1"/>
          </a:lnRef>
          <a:fillRef idx="0">
            <a:schemeClr val="accent1"/>
          </a:fillRef>
          <a:effectRef idx="0">
            <a:schemeClr val="accent1"/>
          </a:effectRef>
          <a:fontRef idx="minor">
            <a:schemeClr val="tx1"/>
          </a:fontRef>
        </p:style>
      </p:cxnSp>
      <p:pic>
        <p:nvPicPr>
          <p:cNvPr id="5" name="Bilde 4" descr="Et forskninngsdokument blir til konkrete løsninger og tjenester">
            <a:extLst>
              <a:ext uri="{FF2B5EF4-FFF2-40B4-BE49-F238E27FC236}">
                <a16:creationId xmlns:a16="http://schemas.microsoft.com/office/drawing/2014/main" id="{CD3747DD-5D8B-9648-B595-A6E045A953AB}"/>
              </a:ext>
            </a:extLst>
          </p:cNvPr>
          <p:cNvPicPr>
            <a:picLocks noChangeAspect="1"/>
          </p:cNvPicPr>
          <p:nvPr/>
        </p:nvPicPr>
        <p:blipFill>
          <a:blip r:embed="rId3"/>
          <a:stretch>
            <a:fillRect/>
          </a:stretch>
        </p:blipFill>
        <p:spPr>
          <a:xfrm>
            <a:off x="6614431" y="457200"/>
            <a:ext cx="5173047" cy="5821051"/>
          </a:xfrm>
          <a:prstGeom prst="rect">
            <a:avLst/>
          </a:prstGeom>
        </p:spPr>
      </p:pic>
    </p:spTree>
    <p:extLst>
      <p:ext uri="{BB962C8B-B14F-4D97-AF65-F5344CB8AC3E}">
        <p14:creationId xmlns:p14="http://schemas.microsoft.com/office/powerpoint/2010/main" val="974462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tt linje 2">
            <a:extLst>
              <a:ext uri="{FF2B5EF4-FFF2-40B4-BE49-F238E27FC236}">
                <a16:creationId xmlns:a16="http://schemas.microsoft.com/office/drawing/2014/main" id="{4D2E82F6-6F90-4128-A306-D48A9AF0452E}"/>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B8246289-5F36-9E43-8EE1-F5519859D2F2}"/>
              </a:ext>
            </a:extLst>
          </p:cNvPr>
          <p:cNvSpPr>
            <a:spLocks noGrp="1"/>
          </p:cNvSpPr>
          <p:nvPr>
            <p:ph type="title"/>
          </p:nvPr>
        </p:nvSpPr>
        <p:spPr>
          <a:xfrm>
            <a:off x="839788" y="457200"/>
            <a:ext cx="5256212" cy="1600200"/>
          </a:xfrm>
        </p:spPr>
        <p:txBody>
          <a:bodyPr anchor="ctr">
            <a:normAutofit/>
          </a:bodyPr>
          <a:lstStyle/>
          <a:p>
            <a:r>
              <a:rPr lang="nb-NO" sz="28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NTNU Technology Transfer</a:t>
            </a:r>
          </a:p>
        </p:txBody>
      </p:sp>
      <p:sp>
        <p:nvSpPr>
          <p:cNvPr id="6" name="Plassholder for tekst 5">
            <a:extLst>
              <a:ext uri="{FF2B5EF4-FFF2-40B4-BE49-F238E27FC236}">
                <a16:creationId xmlns:a16="http://schemas.microsoft.com/office/drawing/2014/main" id="{858FA1A3-39A5-4C4C-BE77-2C48EC3CBBD6}"/>
              </a:ext>
            </a:extLst>
          </p:cNvPr>
          <p:cNvSpPr>
            <a:spLocks noGrp="1"/>
          </p:cNvSpPr>
          <p:nvPr>
            <p:ph type="body" sz="half" idx="2"/>
          </p:nvPr>
        </p:nvSpPr>
        <p:spPr>
          <a:xfrm>
            <a:off x="839788" y="2230653"/>
            <a:ext cx="5256212" cy="4080499"/>
          </a:xfrm>
        </p:spPr>
        <p:txBody>
          <a:bodyPr>
            <a:normAutofit/>
          </a:bodyPr>
          <a:lstStyle/>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NTNU Technology Transfer (TTO)  er universitets hovedverktøy for IPR-forvaltning og </a:t>
            </a:r>
            <a:r>
              <a:rPr lang="nb-NO" dirty="0" err="1">
                <a:latin typeface="Open Sans" panose="020B0606030504020204" pitchFamily="34" charset="0"/>
                <a:ea typeface="Open Sans" panose="020B0606030504020204" pitchFamily="34" charset="0"/>
                <a:cs typeface="Open Sans" panose="020B0606030504020204" pitchFamily="34" charset="0"/>
              </a:rPr>
              <a:t>teknologoverføring</a:t>
            </a:r>
            <a:r>
              <a:rPr lang="nb-NO" dirty="0">
                <a:latin typeface="Open Sans" panose="020B0606030504020204" pitchFamily="34" charset="0"/>
                <a:ea typeface="Open Sans" panose="020B0606030504020204" pitchFamily="34" charset="0"/>
                <a:cs typeface="Open Sans" panose="020B0606030504020204" pitchFamily="34" charset="0"/>
              </a:rPr>
              <a:t> til samfunn og industri. </a:t>
            </a:r>
          </a:p>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Kommersialisering kan være tidkrevende, utfordrende og kostbart, men med god hjelp er mye mulig.</a:t>
            </a:r>
          </a:p>
        </p:txBody>
      </p:sp>
      <p:cxnSp>
        <p:nvCxnSpPr>
          <p:cNvPr id="22" name="Rett linje 21">
            <a:extLst>
              <a:ext uri="{FF2B5EF4-FFF2-40B4-BE49-F238E27FC236}">
                <a16:creationId xmlns:a16="http://schemas.microsoft.com/office/drawing/2014/main" id="{2F9B5A44-BE6C-1947-AC6B-0D093EC23B8C}"/>
              </a:ext>
            </a:extLst>
          </p:cNvPr>
          <p:cNvCxnSpPr>
            <a:cxnSpLocks/>
          </p:cNvCxnSpPr>
          <p:nvPr/>
        </p:nvCxnSpPr>
        <p:spPr>
          <a:xfrm>
            <a:off x="923026" y="1932317"/>
            <a:ext cx="5144948" cy="0"/>
          </a:xfrm>
          <a:prstGeom prst="line">
            <a:avLst/>
          </a:prstGeom>
          <a:ln w="38100">
            <a:solidFill>
              <a:srgbClr val="00509E"/>
            </a:solidFill>
          </a:ln>
        </p:spPr>
        <p:style>
          <a:lnRef idx="1">
            <a:schemeClr val="accent1"/>
          </a:lnRef>
          <a:fillRef idx="0">
            <a:schemeClr val="accent1"/>
          </a:fillRef>
          <a:effectRef idx="0">
            <a:schemeClr val="accent1"/>
          </a:effectRef>
          <a:fontRef idx="minor">
            <a:schemeClr val="tx1"/>
          </a:fontRef>
        </p:style>
      </p:cxnSp>
      <p:pic>
        <p:nvPicPr>
          <p:cNvPr id="7" name="Bilde 6" descr="En NTNU-ansatt hilser på en person fra TTO">
            <a:extLst>
              <a:ext uri="{FF2B5EF4-FFF2-40B4-BE49-F238E27FC236}">
                <a16:creationId xmlns:a16="http://schemas.microsoft.com/office/drawing/2014/main" id="{12257681-A665-5540-86C0-D4E355AF0822}"/>
              </a:ext>
            </a:extLst>
          </p:cNvPr>
          <p:cNvPicPr>
            <a:picLocks noChangeAspect="1"/>
          </p:cNvPicPr>
          <p:nvPr/>
        </p:nvPicPr>
        <p:blipFill>
          <a:blip r:embed="rId3"/>
          <a:stretch>
            <a:fillRect/>
          </a:stretch>
        </p:blipFill>
        <p:spPr>
          <a:xfrm>
            <a:off x="6844435" y="1027521"/>
            <a:ext cx="4796064" cy="5396845"/>
          </a:xfrm>
          <a:prstGeom prst="rect">
            <a:avLst/>
          </a:prstGeom>
        </p:spPr>
      </p:pic>
    </p:spTree>
    <p:extLst>
      <p:ext uri="{BB962C8B-B14F-4D97-AF65-F5344CB8AC3E}">
        <p14:creationId xmlns:p14="http://schemas.microsoft.com/office/powerpoint/2010/main" val="1788809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tt linje 2">
            <a:extLst>
              <a:ext uri="{FF2B5EF4-FFF2-40B4-BE49-F238E27FC236}">
                <a16:creationId xmlns:a16="http://schemas.microsoft.com/office/drawing/2014/main" id="{4D2E82F6-6F90-4128-A306-D48A9AF0452E}"/>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B8246289-5F36-9E43-8EE1-F5519859D2F2}"/>
              </a:ext>
            </a:extLst>
          </p:cNvPr>
          <p:cNvSpPr>
            <a:spLocks noGrp="1"/>
          </p:cNvSpPr>
          <p:nvPr>
            <p:ph type="title"/>
          </p:nvPr>
        </p:nvSpPr>
        <p:spPr>
          <a:xfrm>
            <a:off x="839788" y="457200"/>
            <a:ext cx="5256212" cy="1600200"/>
          </a:xfrm>
        </p:spPr>
        <p:txBody>
          <a:bodyPr anchor="ctr">
            <a:normAutofit/>
          </a:bodyPr>
          <a:lstStyle/>
          <a:p>
            <a:r>
              <a:rPr lang="nb-NO" sz="28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Før du melder inn en idé til Technology Transfer</a:t>
            </a:r>
          </a:p>
        </p:txBody>
      </p:sp>
      <p:sp>
        <p:nvSpPr>
          <p:cNvPr id="6" name="Plassholder for tekst 5">
            <a:extLst>
              <a:ext uri="{FF2B5EF4-FFF2-40B4-BE49-F238E27FC236}">
                <a16:creationId xmlns:a16="http://schemas.microsoft.com/office/drawing/2014/main" id="{858FA1A3-39A5-4C4C-BE77-2C48EC3CBBD6}"/>
              </a:ext>
            </a:extLst>
          </p:cNvPr>
          <p:cNvSpPr>
            <a:spLocks noGrp="1"/>
          </p:cNvSpPr>
          <p:nvPr>
            <p:ph type="body" sz="half" idx="2"/>
          </p:nvPr>
        </p:nvSpPr>
        <p:spPr>
          <a:xfrm>
            <a:off x="839788" y="2230654"/>
            <a:ext cx="5256212" cy="3465080"/>
          </a:xfrm>
        </p:spPr>
        <p:txBody>
          <a:bodyPr>
            <a:normAutofit/>
          </a:bodyPr>
          <a:lstStyle/>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Kommersialisering er ikke den eneste måten å sørge for at idéer kommer til nytte for samfunnet.</a:t>
            </a:r>
          </a:p>
          <a:p>
            <a:pPr>
              <a:lnSpc>
                <a:spcPct val="150000"/>
              </a:lnSpc>
            </a:pPr>
            <a:r>
              <a:rPr lang="nb-NO" dirty="0">
                <a:latin typeface="Open Sans" panose="020B0606030504020204" pitchFamily="34" charset="0"/>
                <a:ea typeface="Open Sans" panose="020B0606030504020204" pitchFamily="34" charset="0"/>
                <a:cs typeface="Open Sans" panose="020B0606030504020204" pitchFamily="34" charset="0"/>
              </a:rPr>
              <a:t>Instituttleder, og eventuelt innovasjonsleder, kan bidra til å evaluere hvilken fremgangsmåte som passer best for din idé.</a:t>
            </a:r>
          </a:p>
        </p:txBody>
      </p:sp>
      <p:cxnSp>
        <p:nvCxnSpPr>
          <p:cNvPr id="22" name="Rett linje 21">
            <a:extLst>
              <a:ext uri="{FF2B5EF4-FFF2-40B4-BE49-F238E27FC236}">
                <a16:creationId xmlns:a16="http://schemas.microsoft.com/office/drawing/2014/main" id="{2F9B5A44-BE6C-1947-AC6B-0D093EC23B8C}"/>
              </a:ext>
            </a:extLst>
          </p:cNvPr>
          <p:cNvCxnSpPr>
            <a:cxnSpLocks/>
          </p:cNvCxnSpPr>
          <p:nvPr/>
        </p:nvCxnSpPr>
        <p:spPr>
          <a:xfrm>
            <a:off x="923026" y="1932317"/>
            <a:ext cx="5144948" cy="0"/>
          </a:xfrm>
          <a:prstGeom prst="line">
            <a:avLst/>
          </a:prstGeom>
          <a:ln w="38100">
            <a:solidFill>
              <a:srgbClr val="00509E"/>
            </a:solidFill>
          </a:ln>
        </p:spPr>
        <p:style>
          <a:lnRef idx="1">
            <a:schemeClr val="accent1"/>
          </a:lnRef>
          <a:fillRef idx="0">
            <a:schemeClr val="accent1"/>
          </a:fillRef>
          <a:effectRef idx="0">
            <a:schemeClr val="accent1"/>
          </a:effectRef>
          <a:fontRef idx="minor">
            <a:schemeClr val="tx1"/>
          </a:fontRef>
        </p:style>
      </p:cxnSp>
      <p:pic>
        <p:nvPicPr>
          <p:cNvPr id="8" name="Bilde 7" descr="En NTNU-ansatt hilser på en person fra TTO">
            <a:extLst>
              <a:ext uri="{FF2B5EF4-FFF2-40B4-BE49-F238E27FC236}">
                <a16:creationId xmlns:a16="http://schemas.microsoft.com/office/drawing/2014/main" id="{8CC80FC7-D67A-B047-9212-17EF93383C5D}"/>
              </a:ext>
            </a:extLst>
          </p:cNvPr>
          <p:cNvPicPr>
            <a:picLocks noChangeAspect="1"/>
          </p:cNvPicPr>
          <p:nvPr/>
        </p:nvPicPr>
        <p:blipFill>
          <a:blip r:embed="rId3"/>
          <a:stretch>
            <a:fillRect/>
          </a:stretch>
        </p:blipFill>
        <p:spPr>
          <a:xfrm>
            <a:off x="6844435" y="1027521"/>
            <a:ext cx="4796064" cy="5396845"/>
          </a:xfrm>
          <a:prstGeom prst="rect">
            <a:avLst/>
          </a:prstGeom>
        </p:spPr>
      </p:pic>
    </p:spTree>
    <p:extLst>
      <p:ext uri="{BB962C8B-B14F-4D97-AF65-F5344CB8AC3E}">
        <p14:creationId xmlns:p14="http://schemas.microsoft.com/office/powerpoint/2010/main" val="319577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tt linje 2">
            <a:extLst>
              <a:ext uri="{FF2B5EF4-FFF2-40B4-BE49-F238E27FC236}">
                <a16:creationId xmlns:a16="http://schemas.microsoft.com/office/drawing/2014/main" id="{18869A32-BF35-4842-B92E-A98417961DD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B8246289-5F36-9E43-8EE1-F5519859D2F2}"/>
              </a:ext>
            </a:extLst>
          </p:cNvPr>
          <p:cNvSpPr>
            <a:spLocks noGrp="1"/>
          </p:cNvSpPr>
          <p:nvPr>
            <p:ph type="title"/>
          </p:nvPr>
        </p:nvSpPr>
        <p:spPr/>
        <p:txBody>
          <a:bodyPr anchor="ctr">
            <a:normAutofit/>
          </a:bodyPr>
          <a:lstStyle/>
          <a:p>
            <a:r>
              <a:rPr lang="nb-NO" sz="2800" b="1" dirty="0">
                <a:solidFill>
                  <a:srgbClr val="00509E"/>
                </a:solidFill>
                <a:latin typeface="Open Sans" panose="020B0606030504020204" pitchFamily="34" charset="0"/>
                <a:ea typeface="Open Sans" panose="020B0606030504020204" pitchFamily="34" charset="0"/>
                <a:cs typeface="Open Sans" panose="020B0606030504020204" pitchFamily="34" charset="0"/>
              </a:rPr>
              <a:t>Kommersialiserings-løpet har fem steg</a:t>
            </a:r>
          </a:p>
        </p:txBody>
      </p:sp>
      <p:sp>
        <p:nvSpPr>
          <p:cNvPr id="6" name="Plassholder for tekst 5">
            <a:extLst>
              <a:ext uri="{FF2B5EF4-FFF2-40B4-BE49-F238E27FC236}">
                <a16:creationId xmlns:a16="http://schemas.microsoft.com/office/drawing/2014/main" id="{858FA1A3-39A5-4C4C-BE77-2C48EC3CBBD6}"/>
              </a:ext>
            </a:extLst>
          </p:cNvPr>
          <p:cNvSpPr>
            <a:spLocks noGrp="1"/>
          </p:cNvSpPr>
          <p:nvPr>
            <p:ph type="body" sz="half" idx="2"/>
          </p:nvPr>
        </p:nvSpPr>
        <p:spPr>
          <a:xfrm>
            <a:off x="839788" y="2230654"/>
            <a:ext cx="4499655" cy="3465080"/>
          </a:xfrm>
        </p:spPr>
        <p:txBody>
          <a:bodyPr>
            <a:noAutofit/>
          </a:bodyPr>
          <a:lstStyle/>
          <a:p>
            <a:pPr marL="457200" indent="-457200">
              <a:lnSpc>
                <a:spcPct val="150000"/>
              </a:lnSpc>
              <a:buFont typeface="+mj-lt"/>
              <a:buAutoNum type="arabicPeriod"/>
            </a:pPr>
            <a:r>
              <a:rPr lang="nb-NO" dirty="0">
                <a:latin typeface="Open Sans" panose="020B0606030504020204" pitchFamily="34" charset="0"/>
                <a:ea typeface="Open Sans" panose="020B0606030504020204" pitchFamily="34" charset="0"/>
                <a:cs typeface="Open Sans" panose="020B0606030504020204" pitchFamily="34" charset="0"/>
              </a:rPr>
              <a:t>Du melder inn idéen din til TTO og instituttet ditt</a:t>
            </a:r>
          </a:p>
          <a:p>
            <a:pPr marL="457200" indent="-457200">
              <a:lnSpc>
                <a:spcPct val="150000"/>
              </a:lnSpc>
              <a:buFont typeface="+mj-lt"/>
              <a:buAutoNum type="arabicPeriod"/>
            </a:pPr>
            <a:r>
              <a:rPr lang="nb-NO" dirty="0">
                <a:latin typeface="Open Sans" panose="020B0606030504020204" pitchFamily="34" charset="0"/>
                <a:ea typeface="Open Sans" panose="020B0606030504020204" pitchFamily="34" charset="0"/>
                <a:cs typeface="Open Sans" panose="020B0606030504020204" pitchFamily="34" charset="0"/>
              </a:rPr>
              <a:t>TTO vurderer potensialet i idéen din</a:t>
            </a:r>
          </a:p>
          <a:p>
            <a:pPr marL="457200" indent="-457200">
              <a:lnSpc>
                <a:spcPct val="150000"/>
              </a:lnSpc>
              <a:buFont typeface="+mj-lt"/>
              <a:buAutoNum type="arabicPeriod"/>
            </a:pPr>
            <a:r>
              <a:rPr lang="nb-NO" dirty="0">
                <a:latin typeface="Open Sans" panose="020B0606030504020204" pitchFamily="34" charset="0"/>
                <a:ea typeface="Open Sans" panose="020B0606030504020204" pitchFamily="34" charset="0"/>
                <a:cs typeface="Open Sans" panose="020B0606030504020204" pitchFamily="34" charset="0"/>
              </a:rPr>
              <a:t>Utvikling og finansiering av prosjektet</a:t>
            </a:r>
          </a:p>
          <a:p>
            <a:pPr marL="457200" indent="-457200">
              <a:lnSpc>
                <a:spcPct val="150000"/>
              </a:lnSpc>
              <a:buFont typeface="+mj-lt"/>
              <a:buAutoNum type="arabicPeriod"/>
            </a:pPr>
            <a:r>
              <a:rPr lang="nb-NO" dirty="0">
                <a:latin typeface="Open Sans" panose="020B0606030504020204" pitchFamily="34" charset="0"/>
                <a:ea typeface="Open Sans" panose="020B0606030504020204" pitchFamily="34" charset="0"/>
                <a:cs typeface="Open Sans" panose="020B0606030504020204" pitchFamily="34" charset="0"/>
              </a:rPr>
              <a:t>Patentering eller annen beskyttelse</a:t>
            </a:r>
          </a:p>
          <a:p>
            <a:pPr marL="457200" indent="-457200">
              <a:lnSpc>
                <a:spcPct val="150000"/>
              </a:lnSpc>
              <a:buFont typeface="+mj-lt"/>
              <a:buAutoNum type="arabicPeriod"/>
            </a:pPr>
            <a:r>
              <a:rPr lang="nb-NO" dirty="0">
                <a:latin typeface="Open Sans" panose="020B0606030504020204" pitchFamily="34" charset="0"/>
                <a:ea typeface="Open Sans" panose="020B0606030504020204" pitchFamily="34" charset="0"/>
                <a:cs typeface="Open Sans" panose="020B0606030504020204" pitchFamily="34" charset="0"/>
              </a:rPr>
              <a:t>Etablering av selskap eller lisensiering</a:t>
            </a:r>
          </a:p>
        </p:txBody>
      </p:sp>
      <p:cxnSp>
        <p:nvCxnSpPr>
          <p:cNvPr id="22" name="Rett linje 21">
            <a:extLst>
              <a:ext uri="{FF2B5EF4-FFF2-40B4-BE49-F238E27FC236}">
                <a16:creationId xmlns:a16="http://schemas.microsoft.com/office/drawing/2014/main" id="{2F9B5A44-BE6C-1947-AC6B-0D093EC23B8C}"/>
              </a:ext>
            </a:extLst>
          </p:cNvPr>
          <p:cNvCxnSpPr>
            <a:cxnSpLocks/>
          </p:cNvCxnSpPr>
          <p:nvPr/>
        </p:nvCxnSpPr>
        <p:spPr>
          <a:xfrm>
            <a:off x="923026" y="1932317"/>
            <a:ext cx="3848999" cy="0"/>
          </a:xfrm>
          <a:prstGeom prst="line">
            <a:avLst/>
          </a:prstGeom>
          <a:ln w="38100">
            <a:solidFill>
              <a:srgbClr val="00509E"/>
            </a:solidFill>
          </a:ln>
        </p:spPr>
        <p:style>
          <a:lnRef idx="1">
            <a:schemeClr val="accent1"/>
          </a:lnRef>
          <a:fillRef idx="0">
            <a:schemeClr val="accent1"/>
          </a:fillRef>
          <a:effectRef idx="0">
            <a:schemeClr val="accent1"/>
          </a:effectRef>
          <a:fontRef idx="minor">
            <a:schemeClr val="tx1"/>
          </a:fontRef>
        </p:style>
      </p:cxnSp>
      <p:pic>
        <p:nvPicPr>
          <p:cNvPr id="8" name="Bilde 7" descr="De fem stegene i kommersialiseringsløpet: Melde inn en idé, vurdering av idé, utvikling og finansiering av idé, patentering eller annen beskyttelse og etablering av selskap eller lisensiering.">
            <a:extLst>
              <a:ext uri="{FF2B5EF4-FFF2-40B4-BE49-F238E27FC236}">
                <a16:creationId xmlns:a16="http://schemas.microsoft.com/office/drawing/2014/main" id="{9359BA13-C268-404E-96F2-32C0DA3E3D54}"/>
              </a:ext>
            </a:extLst>
          </p:cNvPr>
          <p:cNvPicPr>
            <a:picLocks noChangeAspect="1"/>
          </p:cNvPicPr>
          <p:nvPr/>
        </p:nvPicPr>
        <p:blipFill>
          <a:blip r:embed="rId4"/>
          <a:srcRect/>
          <a:stretch/>
        </p:blipFill>
        <p:spPr>
          <a:xfrm>
            <a:off x="6329082" y="0"/>
            <a:ext cx="5862917" cy="6597337"/>
          </a:xfrm>
          <a:prstGeom prst="rect">
            <a:avLst/>
          </a:prstGeom>
        </p:spPr>
      </p:pic>
    </p:spTree>
    <p:extLst>
      <p:ext uri="{BB962C8B-B14F-4D97-AF65-F5344CB8AC3E}">
        <p14:creationId xmlns:p14="http://schemas.microsoft.com/office/powerpoint/2010/main" val="3224260049"/>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12003</TotalTime>
  <Words>1058</Words>
  <Application>Microsoft Macintosh PowerPoint</Application>
  <PresentationFormat>Widescreen</PresentationFormat>
  <Paragraphs>112</Paragraphs>
  <Slides>22</Slides>
  <Notes>19</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22</vt:i4>
      </vt:variant>
    </vt:vector>
  </HeadingPairs>
  <TitlesOfParts>
    <vt:vector size="28" baseType="lpstr">
      <vt:lpstr>Arial</vt:lpstr>
      <vt:lpstr>Calibri</vt:lpstr>
      <vt:lpstr>Calibri Light</vt:lpstr>
      <vt:lpstr>Open Sans</vt:lpstr>
      <vt:lpstr>Open Sans Light</vt:lpstr>
      <vt:lpstr>Office-tema</vt:lpstr>
      <vt:lpstr>PowerPoint-presentasjon</vt:lpstr>
      <vt:lpstr>Kunnskapsforvaltning for en bedre verden</vt:lpstr>
      <vt:lpstr>PowerPoint-presentasjon</vt:lpstr>
      <vt:lpstr>Kunnskapsforvaltning for en bedre verden</vt:lpstr>
      <vt:lpstr>Nytt, nyttig, nyttiggjort</vt:lpstr>
      <vt:lpstr>Nytt, nyttig, nyttiggjort</vt:lpstr>
      <vt:lpstr>NTNU Technology Transfer</vt:lpstr>
      <vt:lpstr>Før du melder inn en idé til Technology Transfer</vt:lpstr>
      <vt:lpstr>Kommersialiserings-løpet har fem steg</vt:lpstr>
      <vt:lpstr>Meld inn gode idéer</vt:lpstr>
      <vt:lpstr>Vurdering av en idé</vt:lpstr>
      <vt:lpstr>Vurdering av en idé</vt:lpstr>
      <vt:lpstr>Publisering</vt:lpstr>
      <vt:lpstr>Utvikling av idéen</vt:lpstr>
      <vt:lpstr>Finansiering</vt:lpstr>
      <vt:lpstr>Patentering</vt:lpstr>
      <vt:lpstr>Annen beskyttelse</vt:lpstr>
      <vt:lpstr>Alternativer for utvikling</vt:lpstr>
      <vt:lpstr>Ny bedrift</vt:lpstr>
      <vt:lpstr>Lisensavtaler</vt:lpstr>
      <vt:lpstr>Lisensavtale</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Studentoppgave i samarbeid med ekstern virksomhet</dc:title>
  <dc:creator>Aslak Liaaen</dc:creator>
  <cp:lastModifiedBy>Aslak Liaaen</cp:lastModifiedBy>
  <cp:revision>43</cp:revision>
  <dcterms:created xsi:type="dcterms:W3CDTF">2021-09-22T10:53:53Z</dcterms:created>
  <dcterms:modified xsi:type="dcterms:W3CDTF">2022-05-02T08:42:25Z</dcterms:modified>
</cp:coreProperties>
</file>