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95" r:id="rId3"/>
    <p:sldId id="303" r:id="rId4"/>
    <p:sldId id="263" r:id="rId5"/>
    <p:sldId id="265" r:id="rId6"/>
    <p:sldId id="275" r:id="rId7"/>
    <p:sldId id="264" r:id="rId8"/>
    <p:sldId id="296" r:id="rId9"/>
    <p:sldId id="276" r:id="rId10"/>
    <p:sldId id="277" r:id="rId11"/>
    <p:sldId id="278" r:id="rId12"/>
    <p:sldId id="280" r:id="rId13"/>
    <p:sldId id="279" r:id="rId14"/>
    <p:sldId id="284" r:id="rId15"/>
    <p:sldId id="281" r:id="rId16"/>
    <p:sldId id="282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8A5D26-9F2A-1AAA-15C8-F04BD207FC11}" name="Berit Alvestrand" initials="BA" userId="S::berit@wearenice.com::6b17d49d-d6d7-447c-a3fb-721e12e8b0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9E"/>
    <a:srgbClr val="8A7465"/>
    <a:srgbClr val="FBD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9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10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756F2-A5F2-9544-920C-FC4EA5E51BC9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DD81A-2F1D-BC4E-A551-CA332EAE47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679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DD81A-2F1D-BC4E-A551-CA332EAE476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6295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DD81A-2F1D-BC4E-A551-CA332EAE476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9230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63BA00-4000-EB4A-88BA-A0A0396DF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AA198E4-B0CB-2040-B871-358E46E86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62B417-D723-B643-B1A8-1965A8A2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E5BF548-5078-3B43-A60A-FC580AFE2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6A71AE-A843-7641-8874-46FF96864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312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19E73E-86D2-2E4B-9AD2-11CAEAD09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8BF738E-C718-8A49-A6B9-A373772D1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040A7A-67F9-7D46-9C66-28FC931BF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38BD0F8-5BDC-2E4F-B79F-881E20D8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E5723AE-0DC5-C34D-A3F2-7ACAAD69D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722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415B8C0-C2F3-214A-AF99-2CEBE3E28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70CAA2E-3E31-F24E-A5EE-A65D470D3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FE54A9-DE5C-9C47-AB27-AD4BA3BEE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8110968-E4DC-864F-9DBB-4656DBC9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17959C4-0695-FA4E-84FC-54D5D9AD6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76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13B0AB-049A-1949-B84A-1B78E53AB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B73678E-F95D-9442-8944-BB3A4EA42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7117B63-AAAC-564D-8690-C661B9A49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195B166-EAC5-4744-84A7-D23280195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B48049D-53F5-AE40-9E04-0587F63DC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63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D7310F-90DD-DD40-883F-212415960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BA49ED4-734C-4445-953E-30E9BBA0B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47E15C1-5D03-1E47-9E0A-2EFC704E2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FB9FF6D-6443-D34E-9715-F30933071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8B9CC-5D2D-CE42-9937-542E8B1E8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300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7E2F26-7691-3D4D-8237-A62812B1B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F8FD83C-6A97-674D-9DEC-6C135A978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0FD78C0-08FC-C14F-B482-6B9131986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AB63B6E-8D8D-A041-AFB2-9FF0AC0AE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EF401D1-B848-874B-A619-0E683952D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A67B9D0-CA11-4347-BD4F-7D3BDF3D2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7669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26BBB8-FA5C-0A45-98B0-AE5077A19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459B97B-02E3-264C-87C2-29BEC563A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43B061D-939A-274E-80FC-CA3B6FEEE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EC96A39-B974-2E4F-BD83-1B7E0C2BA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34D9EB3-1A97-794D-AC2A-6ED43AD71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3CBCCA2-5DBD-0440-8A7B-95B37B366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DD1EF8F-9AE5-8A49-A79A-8C4C3B83E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9136D41-94DE-A54F-A1A4-5BBB3438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790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A781A1-A92C-C746-933D-CCD3A2B16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0191B46-2ACF-8C4F-BB69-F6A823DC4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00C719A-3A99-1640-BD27-7CE8C77F7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F0043E9-E36A-874B-9D7C-FDB93858C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304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6F0B6CB-DBD4-2540-B70F-BF83095C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9FA01B7-BA6A-E544-A852-2BC10D2E1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76B9BF8-CF99-C848-B3A6-725CF4871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17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3D19CB-31E7-3B42-A0C8-4D48B58D8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8E1FFB-CDBF-EE41-8ABB-112E3BC8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5F7153C-E280-2540-AA0E-3A34E6D45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734B547-DB2A-6945-87B7-1C296D039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0E1AD40-6A09-274B-95E7-7C23E0D49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B70DABA-502A-C74D-A483-64F74F13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569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405CB8-3CF5-1A4A-B8A2-1459D4E98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09A36E7-60A0-8A48-A467-86E7B208FE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54D449B-92FB-C14A-8E88-2227FE317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C2F0A59-F0F0-E94F-9DA2-894D81BBA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F22C73C-0715-0347-8AF1-22F1F086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BD21C5E-86DB-6848-B104-385D28D3A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324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F80C6A1-D6A5-8146-9CB9-22EC02757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6119C96-6569-884E-B0E6-1B16C6F9B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7D9B400-27BC-5347-A220-27FE30128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78613-FD68-E94F-9876-8F616DAFB701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2DB5AA3-3D52-E24A-9A3A-7FB71AF17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1C25731-ACBA-BB40-9E7B-93E2363E5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475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tnu.no/ipr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.ntnu.no/wiki/-/wiki/Norsk/Politikk+for+immaterielle+rettigheter+-+IP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snl.no/varemerke" TargetMode="External"/><Relationship Id="rId3" Type="http://schemas.openxmlformats.org/officeDocument/2006/relationships/hyperlink" Target="https://snl.no/lisensavtale" TargetMode="External"/><Relationship Id="rId7" Type="http://schemas.openxmlformats.org/officeDocument/2006/relationships/hyperlink" Target="https://snl.no/designbeskyttelse" TargetMode="External"/><Relationship Id="rId2" Type="http://schemas.openxmlformats.org/officeDocument/2006/relationships/hyperlink" Target="https://snl.no/patent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snl.no/standard" TargetMode="External"/><Relationship Id="rId5" Type="http://schemas.openxmlformats.org/officeDocument/2006/relationships/hyperlink" Target="https://www.innovasjonnorge.no/no/verktoy/opphavsrett-og-beskyttelse/hvordan-dele-konfidensiell-informasjon/" TargetMode="External"/><Relationship Id="rId4" Type="http://schemas.openxmlformats.org/officeDocument/2006/relationships/hyperlink" Target="https://snl.no/Creative_Commons" TargetMode="External"/><Relationship Id="rId9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5E322DE-8179-594A-846C-DFC272048C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09E"/>
          </a:solidFill>
          <a:ln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A1B85EB-CA16-B841-B054-E2BDE9A15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6451" y="2810931"/>
            <a:ext cx="6221657" cy="1236137"/>
          </a:xfrm>
        </p:spPr>
        <p:txBody>
          <a:bodyPr anchor="ctr">
            <a:normAutofit fontScale="90000"/>
          </a:bodyPr>
          <a:lstStyle/>
          <a:p>
            <a:pPr algn="l"/>
            <a:r>
              <a:rPr lang="nb-NO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Åpen og tilgjengelig kunnskap</a:t>
            </a:r>
          </a:p>
        </p:txBody>
      </p:sp>
      <p:pic>
        <p:nvPicPr>
          <p:cNvPr id="6" name="Bilde 5" descr="Logo: NTNU">
            <a:extLst>
              <a:ext uri="{FF2B5EF4-FFF2-40B4-BE49-F238E27FC236}">
                <a16:creationId xmlns:a16="http://schemas.microsoft.com/office/drawing/2014/main" id="{7C7489DC-8BB9-9642-A71A-C8CCC1130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366" y="2615482"/>
            <a:ext cx="1383888" cy="1853002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CDAD6000-45A1-3F44-A81C-BC99D764CBF9}"/>
              </a:ext>
            </a:extLst>
          </p:cNvPr>
          <p:cNvSpPr txBox="1">
            <a:spLocks/>
          </p:cNvSpPr>
          <p:nvPr/>
        </p:nvSpPr>
        <p:spPr>
          <a:xfrm>
            <a:off x="4589253" y="3672413"/>
            <a:ext cx="5656052" cy="1359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b-NO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Ting å tenke på før du publiserer</a:t>
            </a:r>
          </a:p>
        </p:txBody>
      </p:sp>
      <p:pic>
        <p:nvPicPr>
          <p:cNvPr id="7" name="Bilde 6" descr="Logo: Nice industridesign">
            <a:extLst>
              <a:ext uri="{FF2B5EF4-FFF2-40B4-BE49-F238E27FC236}">
                <a16:creationId xmlns:a16="http://schemas.microsoft.com/office/drawing/2014/main" id="{D2A58A0D-7FE9-8840-A9C8-CA6052453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6358" y="6004560"/>
            <a:ext cx="614289" cy="61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44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F6B995-8E23-294A-917E-1448C55C0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</p:spPr>
        <p:txBody>
          <a:bodyPr anchor="ctr">
            <a:normAutofit/>
          </a:bodyPr>
          <a:lstStyle/>
          <a:p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Beskyttelse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B8A12B5-2BC0-7940-9E2E-87E39ACAF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4"/>
            <a:ext cx="5256212" cy="3465080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 er lettere å være åpen om ideen din dersom du for eksempel skriver en fortrolighetsavtale, har opphavsrett eller sender inn en patentsøknad.</a:t>
            </a:r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7D1F8248-44E6-4E4F-95EA-8CF39F6368F2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 descr="En person viser frem idéen sin, samtalepartneren er imponert">
            <a:extLst>
              <a:ext uri="{FF2B5EF4-FFF2-40B4-BE49-F238E27FC236}">
                <a16:creationId xmlns:a16="http://schemas.microsoft.com/office/drawing/2014/main" id="{99DF79A5-6B98-6A41-A75B-81B5CCECE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05442"/>
            <a:ext cx="5327950" cy="599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51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F6B995-8E23-294A-917E-1448C55C0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</p:spPr>
        <p:txBody>
          <a:bodyPr anchor="b">
            <a:normAutofit/>
          </a:bodyPr>
          <a:lstStyle/>
          <a:p>
            <a:r>
              <a:rPr lang="nb-NO" sz="2000" b="1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Eksempel 1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B8A12B5-2BC0-7940-9E2E-87E39ACAF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4"/>
            <a:ext cx="5256212" cy="3465080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Dersom du har en lisensavtale vil det være mulig å bestemme hvem som skal benytte resultatet til hva – selv om det er åpent og gratis.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 kan for eksempel lisensiere forskningsresultatene dine på en slik måte at de bare kan brukes i sirkulærøkonomi eller andre grønne eller bærekraftige prosjekter.</a:t>
            </a:r>
          </a:p>
        </p:txBody>
      </p:sp>
      <p:pic>
        <p:nvPicPr>
          <p:cNvPr id="7" name="Bilde 6" descr="En lisensavtale med krav til bærekraft fører til utviklingen av en bærekraftig løsning">
            <a:extLst>
              <a:ext uri="{FF2B5EF4-FFF2-40B4-BE49-F238E27FC236}">
                <a16:creationId xmlns:a16="http://schemas.microsoft.com/office/drawing/2014/main" id="{A69D89C7-6916-7F40-BB14-11E778F2D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372" y="457200"/>
            <a:ext cx="4970043" cy="559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F6B995-8E23-294A-917E-1448C55C0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</p:spPr>
        <p:txBody>
          <a:bodyPr anchor="b">
            <a:normAutofit/>
          </a:bodyPr>
          <a:lstStyle/>
          <a:p>
            <a:r>
              <a:rPr lang="nb-NO" sz="2000" b="1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Eksempel 2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B8A12B5-2BC0-7940-9E2E-87E39ACAF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4"/>
            <a:ext cx="5256212" cy="3465080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Når du legger ut kildekode kan du knytte denne til en lisens for åpen kildekode. Slik kan du kontrollere bruken og spredningen av programvaren som lages basert på den.</a:t>
            </a:r>
          </a:p>
        </p:txBody>
      </p:sp>
      <p:pic>
        <p:nvPicPr>
          <p:cNvPr id="5" name="Bilde 4" descr="MIT - en lisens for åpen kildekode">
            <a:extLst>
              <a:ext uri="{FF2B5EF4-FFF2-40B4-BE49-F238E27FC236}">
                <a16:creationId xmlns:a16="http://schemas.microsoft.com/office/drawing/2014/main" id="{427A2BA9-57E2-2F49-8087-477E723E1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344" y="457200"/>
            <a:ext cx="4961835" cy="558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54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F6B995-8E23-294A-917E-1448C55C0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</p:spPr>
        <p:txBody>
          <a:bodyPr anchor="b">
            <a:normAutofit/>
          </a:bodyPr>
          <a:lstStyle/>
          <a:p>
            <a:r>
              <a:rPr lang="nb-NO" sz="2000" b="1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Eksempel 3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B8A12B5-2BC0-7940-9E2E-87E39ACAF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4"/>
            <a:ext cx="5256212" cy="3465080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 patenter knyttet til standarder kan du også legge føringer for bruk av ideen din, slik at det for eksempel ikke benyttes barnearbeid eller truede ressurser i utvikling eller produksjon.</a:t>
            </a:r>
          </a:p>
        </p:txBody>
      </p:sp>
      <p:pic>
        <p:nvPicPr>
          <p:cNvPr id="5" name="Bilde 4" descr="Tre illustrasjoner: Glade mennesker, symbol for bærekraft og etiske materialer">
            <a:extLst>
              <a:ext uri="{FF2B5EF4-FFF2-40B4-BE49-F238E27FC236}">
                <a16:creationId xmlns:a16="http://schemas.microsoft.com/office/drawing/2014/main" id="{222EE932-9BBC-BF40-89E0-355355947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49" y="669636"/>
            <a:ext cx="4904378" cy="551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77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F6B995-8E23-294A-917E-1448C55C0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</p:spPr>
        <p:txBody>
          <a:bodyPr anchor="b">
            <a:normAutofit/>
          </a:bodyPr>
          <a:lstStyle/>
          <a:p>
            <a:r>
              <a:rPr lang="nb-NO" sz="2000" b="1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Eksempel 4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B8A12B5-2BC0-7940-9E2E-87E39ACAF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4"/>
            <a:ext cx="5256212" cy="3465080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Dersom du har laget et konsept eller en metode, f.eks. Et undervisningsopplegg, har du investert både tid, innsats og forskningsmidler for å få dette til. 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Tilgjengeliggjør du dette med Creative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Commons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-lisens, f.eks. CC BY-SA, kan du sikre deg at ingen andre kan bruke og videreutvikle materialet uten at du blir kreditert – og kanskje til og med får kompensasjon for bruken. </a:t>
            </a:r>
          </a:p>
        </p:txBody>
      </p:sp>
      <p:pic>
        <p:nvPicPr>
          <p:cNvPr id="5" name="Bilde 4" descr="Et dokument som beskriver en komplisert metode">
            <a:extLst>
              <a:ext uri="{FF2B5EF4-FFF2-40B4-BE49-F238E27FC236}">
                <a16:creationId xmlns:a16="http://schemas.microsoft.com/office/drawing/2014/main" id="{0457EF7C-2E15-A049-95DB-A72B43FE4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35902"/>
            <a:ext cx="5497868" cy="618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3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09A44F-A403-5746-92D4-73F6EB21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</p:spPr>
        <p:txBody>
          <a:bodyPr anchor="ctr">
            <a:normAutofit/>
          </a:bodyPr>
          <a:lstStyle/>
          <a:p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Ting å tenke over før du publiserer</a:t>
            </a:r>
            <a:endParaRPr lang="nb-NO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542744A-0C6D-A640-BFE9-0A0DE2A27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4"/>
            <a:ext cx="5256212" cy="3465080"/>
          </a:xfrm>
        </p:spPr>
        <p:txBody>
          <a:bodyPr anchor="t"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Hvilken beskyttelse du bør skaffe deg for å ha kontroll på bruk av forskningen din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Potensiell bruk og misbruk av det du publiserer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Hvordan du gjør forskningen din tilgjengelig, slik at kunnskapen  brukes på rett måte</a:t>
            </a:r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45BE255D-7FD3-504F-BAFA-00224D0CF383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 descr="Tre illustrasjoner: En person med IPR-skjold, en ondsinnet person som har fått tak i en idé og en forskningsartikkel i en glassmonter">
            <a:extLst>
              <a:ext uri="{FF2B5EF4-FFF2-40B4-BE49-F238E27FC236}">
                <a16:creationId xmlns:a16="http://schemas.microsoft.com/office/drawing/2014/main" id="{13E6C7FD-A4AD-6941-AC19-94DAB6D4A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359" y="970471"/>
            <a:ext cx="4369686" cy="491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94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09A44F-A403-5746-92D4-73F6EB21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461606" cy="1600200"/>
          </a:xfrm>
        </p:spPr>
        <p:txBody>
          <a:bodyPr anchor="ctr">
            <a:normAutofit/>
          </a:bodyPr>
          <a:lstStyle/>
          <a:p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Vårt samfunnsansvar</a:t>
            </a:r>
            <a:endParaRPr lang="nb-NO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542744A-0C6D-A640-BFE9-0A0DE2A27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4"/>
            <a:ext cx="5256212" cy="3465080"/>
          </a:xfrm>
        </p:spPr>
        <p:txBody>
          <a:bodyPr anchor="t">
            <a:normAutofit/>
          </a:bodyPr>
          <a:lstStyle/>
          <a:p>
            <a:r>
              <a:rPr lang="nb-NO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 er vårt ansvar som forskere, formidlere og innovatører å sørge for at kunnskapen kommer samfunnet til gode.</a:t>
            </a:r>
          </a:p>
          <a:p>
            <a:r>
              <a:rPr lang="nb-NO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 krever at du setter deg inn i virkemidlene vi har til rådighet.</a:t>
            </a:r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45BE255D-7FD3-504F-BAFA-00224D0CF383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 descr="Solnedgang i Trondheim">
            <a:extLst>
              <a:ext uri="{FF2B5EF4-FFF2-40B4-BE49-F238E27FC236}">
                <a16:creationId xmlns:a16="http://schemas.microsoft.com/office/drawing/2014/main" id="{08D62CD2-00CC-C042-8449-7F0C0C53F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612" y="836762"/>
            <a:ext cx="5350949" cy="6021238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E6979F6A-A071-1249-A068-DFE31755A6ED}"/>
              </a:ext>
            </a:extLst>
          </p:cNvPr>
          <p:cNvSpPr txBox="1">
            <a:spLocks/>
          </p:cNvSpPr>
          <p:nvPr/>
        </p:nvSpPr>
        <p:spPr>
          <a:xfrm>
            <a:off x="839788" y="4268788"/>
            <a:ext cx="9002952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mer på</a:t>
            </a:r>
            <a:r>
              <a:rPr lang="nb-NO" sz="24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4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ntnu.no</a:t>
            </a:r>
            <a:r>
              <a:rPr lang="nb-NO" sz="24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/</a:t>
            </a:r>
            <a:r>
              <a:rPr lang="nb-NO" sz="24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ipr</a:t>
            </a:r>
            <a:endParaRPr lang="nb-NO" sz="2400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55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8E4318E9-1CF2-C441-8288-1CAEDFDBA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3" cy="1600200"/>
          </a:xfrm>
        </p:spPr>
        <p:txBody>
          <a:bodyPr anchor="ctr">
            <a:normAutofit/>
          </a:bodyPr>
          <a:lstStyle/>
          <a:p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Kunnskapsforvaltning for en bedre verden</a:t>
            </a:r>
            <a:endParaRPr lang="nb-NO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lassholder for innhold 2" descr="En idé blir til en konkret løsning">
            <a:extLst>
              <a:ext uri="{FF2B5EF4-FFF2-40B4-BE49-F238E27FC236}">
                <a16:creationId xmlns:a16="http://schemas.microsoft.com/office/drawing/2014/main" id="{D20D86E4-45CB-204F-8850-0DB69D3FA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0200" y="2057400"/>
            <a:ext cx="4992012" cy="2602603"/>
          </a:xfrm>
        </p:spPr>
      </p:pic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D2445908-66C4-A745-9176-F98486E75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3"/>
            <a:ext cx="5256212" cy="39835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 som universitet har et ansvar for å sørge for at kunnskapen vi produserer kommer samfunnet til gode.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Dette er en av flere moduler om hvordan god kunnskapsforvaltning underbygger NTNU sitt slagord «Kunnskap for en bedre verden».</a:t>
            </a:r>
          </a:p>
          <a:p>
            <a:pPr>
              <a:lnSpc>
                <a:spcPct val="150000"/>
              </a:lnSpc>
            </a:pPr>
            <a:endParaRPr lang="nb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NTNUs IPR-politikk 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 ett av verktøyene vi kan bruke.</a:t>
            </a:r>
            <a:endParaRPr lang="nb-NO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3CCEACB8-5FE4-7B47-8AAE-772BF7E9D745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72974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09151BD-D8C0-FB45-A94E-F9EF23E7B144}"/>
              </a:ext>
            </a:extLst>
          </p:cNvPr>
          <p:cNvSpPr txBox="1"/>
          <p:nvPr/>
        </p:nvSpPr>
        <p:spPr>
          <a:xfrm>
            <a:off x="7280446" y="4506114"/>
            <a:ext cx="3151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 kunnskap til løsning</a:t>
            </a:r>
          </a:p>
        </p:txBody>
      </p:sp>
    </p:spTree>
    <p:extLst>
      <p:ext uri="{BB962C8B-B14F-4D97-AF65-F5344CB8AC3E}">
        <p14:creationId xmlns:p14="http://schemas.microsoft.com/office/powerpoint/2010/main" val="2887496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 illustrasjoner: Et skjold, et dokument med et bilde av et skjold og en person som holder et skjold">
            <a:extLst>
              <a:ext uri="{FF2B5EF4-FFF2-40B4-BE49-F238E27FC236}">
                <a16:creationId xmlns:a16="http://schemas.microsoft.com/office/drawing/2014/main" id="{E99981D6-7473-284A-B5EA-11805A69C1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67" b="27182"/>
          <a:stretch/>
        </p:blipFill>
        <p:spPr>
          <a:xfrm>
            <a:off x="752585" y="-86339"/>
            <a:ext cx="9933343" cy="3041720"/>
          </a:xfrm>
          <a:prstGeom prst="rect">
            <a:avLst/>
          </a:prstGeom>
        </p:spPr>
      </p:pic>
      <p:sp>
        <p:nvSpPr>
          <p:cNvPr id="3" name="Plassholder for tekst 12">
            <a:extLst>
              <a:ext uri="{FF2B5EF4-FFF2-40B4-BE49-F238E27FC236}">
                <a16:creationId xmlns:a16="http://schemas.microsoft.com/office/drawing/2014/main" id="{4AD2D759-C9F3-4C07-98BD-87EBAB26E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9661" y="3491774"/>
            <a:ext cx="3198812" cy="27705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Immaterielle rettigheter, eller IPR (</a:t>
            </a:r>
            <a:r>
              <a:rPr lang="nb-NO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Intellectual</a:t>
            </a:r>
            <a:r>
              <a:rPr lang="nb-NO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Property Rights), er de formelle rettighetene knyttet til det vi produserer av forskning, formidling og innovasjon ved universitetet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99E87810-E814-488F-AA55-FF387339A9E8}"/>
              </a:ext>
            </a:extLst>
          </p:cNvPr>
          <p:cNvSpPr txBox="1">
            <a:spLocks/>
          </p:cNvSpPr>
          <p:nvPr/>
        </p:nvSpPr>
        <p:spPr>
          <a:xfrm>
            <a:off x="8290043" y="3497391"/>
            <a:ext cx="3198812" cy="276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Bruk av IPR og andre virkemidler for å beskytte kunnskap og dele kunnskap.</a:t>
            </a:r>
          </a:p>
        </p:txBody>
      </p:sp>
      <p:sp>
        <p:nvSpPr>
          <p:cNvPr id="5" name="Plassholder for tekst 12">
            <a:extLst>
              <a:ext uri="{FF2B5EF4-FFF2-40B4-BE49-F238E27FC236}">
                <a16:creationId xmlns:a16="http://schemas.microsoft.com/office/drawing/2014/main" id="{2B179D5B-6374-4755-9F4B-4C323E9BD64F}"/>
              </a:ext>
            </a:extLst>
          </p:cNvPr>
          <p:cNvSpPr txBox="1">
            <a:spLocks/>
          </p:cNvSpPr>
          <p:nvPr/>
        </p:nvSpPr>
        <p:spPr>
          <a:xfrm>
            <a:off x="4594852" y="3497391"/>
            <a:ext cx="3198812" cy="276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NTNUs regler og retningslinjer for å ivareta ansattes rettigheter i spørsmål om deling, distribusjon og kommersialisering av kunnskapen vi produserer.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AFCB763F-8F8C-AA49-8EFC-C832B5F5AB82}"/>
              </a:ext>
            </a:extLst>
          </p:cNvPr>
          <p:cNvSpPr/>
          <p:nvPr/>
        </p:nvSpPr>
        <p:spPr>
          <a:xfrm>
            <a:off x="899661" y="3053783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IPR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E44D2E2-35B9-E744-9073-EE2FFF5AABF6}"/>
              </a:ext>
            </a:extLst>
          </p:cNvPr>
          <p:cNvSpPr/>
          <p:nvPr/>
        </p:nvSpPr>
        <p:spPr>
          <a:xfrm>
            <a:off x="4594852" y="3041720"/>
            <a:ext cx="1806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IPR-politikken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24DCCB2-079D-A74A-B158-E05BC98D5C20}"/>
              </a:ext>
            </a:extLst>
          </p:cNvPr>
          <p:cNvSpPr/>
          <p:nvPr/>
        </p:nvSpPr>
        <p:spPr>
          <a:xfrm>
            <a:off x="8290043" y="3041720"/>
            <a:ext cx="2738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Kunnskapsforvaltning</a:t>
            </a:r>
          </a:p>
        </p:txBody>
      </p:sp>
    </p:spTree>
    <p:extLst>
      <p:ext uri="{BB962C8B-B14F-4D97-AF65-F5344CB8AC3E}">
        <p14:creationId xmlns:p14="http://schemas.microsoft.com/office/powerpoint/2010/main" val="3688834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 descr="En hjerne bak en åpen dør">
            <a:extLst>
              <a:ext uri="{FF2B5EF4-FFF2-40B4-BE49-F238E27FC236}">
                <a16:creationId xmlns:a16="http://schemas.microsoft.com/office/drawing/2014/main" id="{FE737C37-4C33-8A4A-9247-3C093C833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290" y="339776"/>
            <a:ext cx="5067302" cy="570206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B09A44F-A403-5746-92D4-73F6EB21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</p:spPr>
        <p:txBody>
          <a:bodyPr anchor="ctr">
            <a:normAutofit/>
          </a:bodyPr>
          <a:lstStyle/>
          <a:p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Åpen og tilgjengelig</a:t>
            </a:r>
            <a:endParaRPr lang="nb-NO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542744A-0C6D-A640-BFE9-0A0DE2A27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4"/>
            <a:ext cx="5256212" cy="3465080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at kunnskapen NTNU produserer skal komme samfunnet til gode har vi som universitet et ekstra sterkt fokus på at kunnskap skal være åpen og tilgjengelig.</a:t>
            </a:r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45BE255D-7FD3-504F-BAFA-00224D0CF383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808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Person 1 viser frem en idé til person 2">
            <a:extLst>
              <a:ext uri="{FF2B5EF4-FFF2-40B4-BE49-F238E27FC236}">
                <a16:creationId xmlns:a16="http://schemas.microsoft.com/office/drawing/2014/main" id="{091676BC-5B55-8A48-BDD4-C972BC670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618" y="914400"/>
            <a:ext cx="5049480" cy="568200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CF6B995-8E23-294A-917E-1448C55C0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</p:spPr>
        <p:txBody>
          <a:bodyPr anchor="ctr">
            <a:normAutofit/>
          </a:bodyPr>
          <a:lstStyle/>
          <a:p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 kontroll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B8A12B5-2BC0-7940-9E2E-87E39ACAF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4"/>
            <a:ext cx="5256212" cy="3465080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Åpen og tilgjengelig informasjon kan kontrolleres. 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«alle» har tilgang betyr ikke at kunnskapen er til fri bruk: Med god kunnskapsforvaltning kan du sørge for god bruk av kunnskapen.</a:t>
            </a:r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C9B205E6-5E9C-E444-9540-9B1A700EA7F7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617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F6B995-8E23-294A-917E-1448C55C0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</p:spPr>
        <p:txBody>
          <a:bodyPr anchor="ctr">
            <a:normAutofit/>
          </a:bodyPr>
          <a:lstStyle/>
          <a:p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Mangel på kontroll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B8A12B5-2BC0-7940-9E2E-87E39ACAF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4"/>
            <a:ext cx="5256212" cy="3465080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Hvis du publiserer forsknings-materiale uten å først ta kontroll kan du ikke lengre bestemme hvem som kan bruke kunnskapen, hvordan og til hva.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 kan du heller ikke ta kontrollen tilbake.</a:t>
            </a:r>
          </a:p>
        </p:txBody>
      </p:sp>
      <p:pic>
        <p:nvPicPr>
          <p:cNvPr id="5" name="Bilde 4" descr="Person 2 stjeler idéen til person 1">
            <a:extLst>
              <a:ext uri="{FF2B5EF4-FFF2-40B4-BE49-F238E27FC236}">
                <a16:creationId xmlns:a16="http://schemas.microsoft.com/office/drawing/2014/main" id="{2A88525B-3AA4-5344-B708-A2EC9ED2B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091" y="746449"/>
            <a:ext cx="5087734" cy="5725052"/>
          </a:xfrm>
          <a:prstGeom prst="rect">
            <a:avLst/>
          </a:prstGeom>
        </p:spPr>
      </p:pic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7D1F8248-44E6-4E4F-95EA-8CF39F6368F2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730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Tre illustrasjoner: En idé blir til en konkret løsning, tre glade mennesker holder en idé, en stabel av idéer">
            <a:extLst>
              <a:ext uri="{FF2B5EF4-FFF2-40B4-BE49-F238E27FC236}">
                <a16:creationId xmlns:a16="http://schemas.microsoft.com/office/drawing/2014/main" id="{21941B22-60A4-0F4A-9599-706644B1B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458" y="612475"/>
            <a:ext cx="5143964" cy="578832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3BA5922-E028-5746-8CA3-7366C10A1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490817" cy="1600200"/>
          </a:xfrm>
        </p:spPr>
        <p:txBody>
          <a:bodyPr anchor="ctr">
            <a:normAutofit/>
          </a:bodyPr>
          <a:lstStyle/>
          <a:p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Kontroll bidrar 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76A54AA-C2F9-E245-ACE8-99FD590D5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4"/>
            <a:ext cx="5490817" cy="3465080"/>
          </a:xfrm>
        </p:spPr>
        <p:txBody>
          <a:bodyPr anchor="t">
            <a:no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idéer basert på forskningen din lettere kan komme til nytte i andre sammenhenger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NTNU kan bidra til en etisk riktig spredning av teknologi og kunnskap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kunnskapen din kan bidra til enda mer og bedre forskning og undervisning i fremtiden</a:t>
            </a:r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89EB345B-BCAC-F943-8B42-8327707E884B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374587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104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BA5922-E028-5746-8CA3-7366C10A1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077957" cy="1600200"/>
          </a:xfrm>
        </p:spPr>
        <p:txBody>
          <a:bodyPr anchor="ctr">
            <a:normAutofit/>
          </a:bodyPr>
          <a:lstStyle/>
          <a:p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Ulike virkemidler </a:t>
            </a:r>
            <a:b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kontroll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76A54AA-C2F9-E245-ACE8-99FD590D5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4"/>
            <a:ext cx="5077957" cy="3465080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 finnes flere måter å beskytte idéene sine på: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Patent</a:t>
            </a:r>
            <a:endParaRPr lang="nb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Lisensavtale</a:t>
            </a:r>
            <a:endParaRPr lang="nb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CC-lisens</a:t>
            </a:r>
            <a:endParaRPr lang="nb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Taushetsavtale</a:t>
            </a:r>
            <a:endParaRPr lang="nb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Standarder</a:t>
            </a:r>
            <a:endParaRPr lang="nb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Designbeskyttelse</a:t>
            </a:r>
            <a:endParaRPr lang="nb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Varemerke</a:t>
            </a:r>
            <a:endParaRPr lang="nb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nb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89EB345B-BCAC-F943-8B42-8327707E884B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4970466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 descr="Et patent, et varemerke, en fortrolighetsavtale og en idé">
            <a:extLst>
              <a:ext uri="{FF2B5EF4-FFF2-40B4-BE49-F238E27FC236}">
                <a16:creationId xmlns:a16="http://schemas.microsoft.com/office/drawing/2014/main" id="{5523A140-A248-4F14-8019-82672615EF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1912" y="763774"/>
            <a:ext cx="4737062" cy="533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34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F6B995-8E23-294A-917E-1448C55C0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</p:spPr>
        <p:txBody>
          <a:bodyPr anchor="ctr">
            <a:normAutofit/>
          </a:bodyPr>
          <a:lstStyle/>
          <a:p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Samarbeid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B8A12B5-2BC0-7940-9E2E-87E39ACAF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4"/>
            <a:ext cx="5256212" cy="3465080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Når du leter etter samarbeids-partnere vil det være en fordel å kunne være åpen om det du skal lage, men du vil kanskje ikke at idéen din skal komme på avveie?</a:t>
            </a:r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7D1F8248-44E6-4E4F-95EA-8CF39F6368F2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e 6" descr="En person er bekymret for å dele idéen sin, samtalepartneren er skeptisk">
            <a:extLst>
              <a:ext uri="{FF2B5EF4-FFF2-40B4-BE49-F238E27FC236}">
                <a16:creationId xmlns:a16="http://schemas.microsoft.com/office/drawing/2014/main" id="{929322DB-7C75-E845-9F7F-F8A8C5EE2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642" y="830777"/>
            <a:ext cx="4617972" cy="519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80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17258</TotalTime>
  <Words>653</Words>
  <Application>Microsoft Macintosh PowerPoint</Application>
  <PresentationFormat>Widescreen</PresentationFormat>
  <Paragraphs>59</Paragraphs>
  <Slides>16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Office-tema</vt:lpstr>
      <vt:lpstr>Åpen og tilgjengelig kunnskap</vt:lpstr>
      <vt:lpstr>Kunnskapsforvaltning for en bedre verden</vt:lpstr>
      <vt:lpstr>PowerPoint-presentasjon</vt:lpstr>
      <vt:lpstr>Åpen og tilgjengelig</vt:lpstr>
      <vt:lpstr>Med kontroll</vt:lpstr>
      <vt:lpstr>Mangel på kontroll</vt:lpstr>
      <vt:lpstr>Kontroll bidrar til</vt:lpstr>
      <vt:lpstr>Ulike virkemidler  for kontroll</vt:lpstr>
      <vt:lpstr>Samarbeid</vt:lpstr>
      <vt:lpstr>Beskyttelse</vt:lpstr>
      <vt:lpstr>Eksempel 1</vt:lpstr>
      <vt:lpstr>Eksempel 2</vt:lpstr>
      <vt:lpstr>Eksempel 3</vt:lpstr>
      <vt:lpstr>Eksempel 4</vt:lpstr>
      <vt:lpstr>Ting å tenke over før du publiserer</vt:lpstr>
      <vt:lpstr>Vårt samfunnsansvar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Studentoppgave i samarbeid med ekstern virksomhet</dc:title>
  <dc:creator>Aslak Liaaen</dc:creator>
  <cp:lastModifiedBy>Aslak Liaaen</cp:lastModifiedBy>
  <cp:revision>42</cp:revision>
  <dcterms:created xsi:type="dcterms:W3CDTF">2021-09-22T10:53:53Z</dcterms:created>
  <dcterms:modified xsi:type="dcterms:W3CDTF">2022-05-02T09:05:16Z</dcterms:modified>
</cp:coreProperties>
</file>