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80" r:id="rId2"/>
    <p:sldId id="405" r:id="rId3"/>
    <p:sldId id="406" r:id="rId4"/>
    <p:sldId id="381" r:id="rId5"/>
    <p:sldId id="382" r:id="rId6"/>
    <p:sldId id="408" r:id="rId7"/>
    <p:sldId id="384" r:id="rId8"/>
    <p:sldId id="385" r:id="rId9"/>
    <p:sldId id="409" r:id="rId10"/>
    <p:sldId id="383" r:id="rId11"/>
    <p:sldId id="395" r:id="rId12"/>
    <p:sldId id="386" r:id="rId13"/>
    <p:sldId id="388" r:id="rId14"/>
    <p:sldId id="389" r:id="rId15"/>
    <p:sldId id="390" r:id="rId16"/>
    <p:sldId id="396" r:id="rId17"/>
    <p:sldId id="387" r:id="rId18"/>
    <p:sldId id="391" r:id="rId19"/>
    <p:sldId id="407" r:id="rId20"/>
    <p:sldId id="392" r:id="rId21"/>
    <p:sldId id="393" r:id="rId22"/>
    <p:sldId id="394" r:id="rId23"/>
    <p:sldId id="397" r:id="rId24"/>
    <p:sldId id="398" r:id="rId25"/>
    <p:sldId id="399" r:id="rId26"/>
    <p:sldId id="400" r:id="rId27"/>
    <p:sldId id="401" r:id="rId28"/>
    <p:sldId id="402" r:id="rId29"/>
    <p:sldId id="404" r:id="rId30"/>
    <p:sldId id="403" r:id="rId31"/>
  </p:sldIdLst>
  <p:sldSz cx="9144000" cy="6858000" type="screen4x3"/>
  <p:notesSz cx="6805613" cy="99441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6" autoAdjust="0"/>
    <p:restoredTop sz="79975" autoAdjust="0"/>
  </p:normalViewPr>
  <p:slideViewPr>
    <p:cSldViewPr snapToGrid="0" snapToObjects="1">
      <p:cViewPr varScale="1">
        <p:scale>
          <a:sx n="110" d="100"/>
          <a:sy n="110" d="100"/>
        </p:scale>
        <p:origin x="828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elles.ansatt.ntnu.no\adm\rektor\SAKS\19-12-2014%20Sammenlign%20h&#248;yskolene%20grafikk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elles.ansatt.ntnu.no\adm\rektor\SAKS\januar-2015%20Sammenlign%20NTNU%20og%20h&#248;yskolene%20grafikk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elles.ansatt.ntnu.no\adm\rektor\SAKS\19-12-2014%20Sammenlign%20h&#248;yskolene%20grafikk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Grafikk!$C$190</c:f>
              <c:strCache>
                <c:ptCount val="1"/>
                <c:pt idx="0">
                  <c:v>Bevilgningsøkonomi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Grafikk!$A$191:$A$192</c:f>
              <c:strCache>
                <c:ptCount val="2"/>
                <c:pt idx="0">
                  <c:v>NTNU</c:v>
                </c:pt>
                <c:pt idx="1">
                  <c:v>Samlet </c:v>
                </c:pt>
              </c:strCache>
            </c:strRef>
          </c:cat>
          <c:val>
            <c:numRef>
              <c:f>Grafikk!$C$191:$C$192</c:f>
              <c:numCache>
                <c:formatCode>_ * #,##0_ ;_ * \-#,##0_ ;_ * "-"??_ ;_ @_ </c:formatCode>
                <c:ptCount val="2"/>
                <c:pt idx="0">
                  <c:v>3962246</c:v>
                </c:pt>
                <c:pt idx="1">
                  <c:v>5192034</c:v>
                </c:pt>
              </c:numCache>
            </c:numRef>
          </c:val>
        </c:ser>
        <c:ser>
          <c:idx val="1"/>
          <c:order val="1"/>
          <c:tx>
            <c:strRef>
              <c:f>Grafikk!$D$190</c:f>
              <c:strCache>
                <c:ptCount val="1"/>
                <c:pt idx="0">
                  <c:v>NFR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Grafikk!$A$191:$A$192</c:f>
              <c:strCache>
                <c:ptCount val="2"/>
                <c:pt idx="0">
                  <c:v>NTNU</c:v>
                </c:pt>
                <c:pt idx="1">
                  <c:v>Samlet </c:v>
                </c:pt>
              </c:strCache>
            </c:strRef>
          </c:cat>
          <c:val>
            <c:numRef>
              <c:f>Grafikk!$D$191:$D$192</c:f>
              <c:numCache>
                <c:formatCode>_ * #,##0_ ;_ * \-#,##0_ ;_ * "-"??_ ;_ @_ </c:formatCode>
                <c:ptCount val="2"/>
                <c:pt idx="0">
                  <c:v>607240</c:v>
                </c:pt>
                <c:pt idx="1">
                  <c:v>630848</c:v>
                </c:pt>
              </c:numCache>
            </c:numRef>
          </c:val>
        </c:ser>
        <c:ser>
          <c:idx val="2"/>
          <c:order val="2"/>
          <c:tx>
            <c:strRef>
              <c:f>Grafikk!$E$190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Grafikk!$A$191:$A$192</c:f>
              <c:strCache>
                <c:ptCount val="2"/>
                <c:pt idx="0">
                  <c:v>NTNU</c:v>
                </c:pt>
                <c:pt idx="1">
                  <c:v>Samlet </c:v>
                </c:pt>
              </c:strCache>
            </c:strRef>
          </c:cat>
          <c:val>
            <c:numRef>
              <c:f>Grafikk!$E$191:$E$192</c:f>
              <c:numCache>
                <c:formatCode>_ * #,##0_ ;_ * \-#,##0_ ;_ * "-"??_ ;_ @_ </c:formatCode>
                <c:ptCount val="2"/>
                <c:pt idx="0">
                  <c:v>57416</c:v>
                </c:pt>
                <c:pt idx="1">
                  <c:v>64268</c:v>
                </c:pt>
              </c:numCache>
            </c:numRef>
          </c:val>
        </c:ser>
        <c:ser>
          <c:idx val="3"/>
          <c:order val="3"/>
          <c:tx>
            <c:strRef>
              <c:f>Grafikk!$F$190</c:f>
              <c:strCache>
                <c:ptCount val="1"/>
                <c:pt idx="0">
                  <c:v>Annet BOA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Grafikk!$A$191:$A$192</c:f>
              <c:strCache>
                <c:ptCount val="2"/>
                <c:pt idx="0">
                  <c:v>NTNU</c:v>
                </c:pt>
                <c:pt idx="1">
                  <c:v>Samlet </c:v>
                </c:pt>
              </c:strCache>
            </c:strRef>
          </c:cat>
          <c:val>
            <c:numRef>
              <c:f>Grafikk!$F$191:$F$192</c:f>
              <c:numCache>
                <c:formatCode>_ * #,##0_ ;_ * \-#,##0_ ;_ * "-"??_ ;_ @_ </c:formatCode>
                <c:ptCount val="2"/>
                <c:pt idx="0">
                  <c:v>1017671</c:v>
                </c:pt>
                <c:pt idx="1">
                  <c:v>1139804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5511240"/>
        <c:axId val="243085264"/>
      </c:barChart>
      <c:catAx>
        <c:axId val="195511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43085264"/>
        <c:crosses val="autoZero"/>
        <c:auto val="1"/>
        <c:lblAlgn val="ctr"/>
        <c:lblOffset val="100"/>
        <c:noMultiLvlLbl val="0"/>
      </c:catAx>
      <c:valAx>
        <c:axId val="24308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511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'Ark1'!$A$79</c:f>
              <c:strCache>
                <c:ptCount val="1"/>
                <c:pt idx="0">
                  <c:v>HiÅ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'Ark1'!$B$79</c:f>
              <c:numCache>
                <c:formatCode>_ * #,##0_ ;_ * \-#,##0_ ;_ * "-"??_ ;_ @_ </c:formatCode>
                <c:ptCount val="1"/>
                <c:pt idx="0">
                  <c:v>2249</c:v>
                </c:pt>
              </c:numCache>
            </c:numRef>
          </c:val>
        </c:ser>
        <c:ser>
          <c:idx val="1"/>
          <c:order val="1"/>
          <c:tx>
            <c:strRef>
              <c:f>'Ark1'!$A$80</c:f>
              <c:strCache>
                <c:ptCount val="1"/>
                <c:pt idx="0">
                  <c:v>HiG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'Ark1'!$B$80</c:f>
              <c:numCache>
                <c:formatCode>_ * #,##0_ ;_ * \-#,##0_ ;_ * "-"??_ ;_ @_ </c:formatCode>
                <c:ptCount val="1"/>
                <c:pt idx="0">
                  <c:v>3391</c:v>
                </c:pt>
              </c:numCache>
            </c:numRef>
          </c:val>
        </c:ser>
        <c:ser>
          <c:idx val="2"/>
          <c:order val="2"/>
          <c:tx>
            <c:strRef>
              <c:f>'Ark1'!$A$81</c:f>
              <c:strCache>
                <c:ptCount val="1"/>
                <c:pt idx="0">
                  <c:v>HIST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'Ark1'!$B$81</c:f>
              <c:numCache>
                <c:formatCode>_ * #,##0_ ;_ * \-#,##0_ ;_ * "-"??_ ;_ @_ </c:formatCode>
                <c:ptCount val="1"/>
                <c:pt idx="0">
                  <c:v>8853</c:v>
                </c:pt>
              </c:numCache>
            </c:numRef>
          </c:val>
        </c:ser>
        <c:ser>
          <c:idx val="3"/>
          <c:order val="3"/>
          <c:tx>
            <c:strRef>
              <c:f>'Ark1'!$A$82</c:f>
              <c:strCache>
                <c:ptCount val="1"/>
                <c:pt idx="0">
                  <c:v>NTNU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'Ark1'!$B$82</c:f>
              <c:numCache>
                <c:formatCode>_ * #,##0_ ;_ * \-#,##0_ ;_ * "-"??_ ;_ @_ </c:formatCode>
                <c:ptCount val="1"/>
                <c:pt idx="0">
                  <c:v>23442</c:v>
                </c:pt>
              </c:numCache>
            </c:numRef>
          </c:val>
        </c:ser>
        <c:ser>
          <c:idx val="4"/>
          <c:order val="4"/>
          <c:tx>
            <c:strRef>
              <c:f>'Ark1'!$A$83</c:f>
              <c:strCache>
                <c:ptCount val="1"/>
                <c:pt idx="0">
                  <c:v>Samlet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'Ark1'!$B$83</c:f>
              <c:numCache>
                <c:formatCode>_ * #,##0_ ;_ * \-#,##0_ ;_ * "-"??_ ;_ @_ </c:formatCode>
                <c:ptCount val="1"/>
                <c:pt idx="0">
                  <c:v>37935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3086048"/>
        <c:axId val="243086440"/>
      </c:barChart>
      <c:catAx>
        <c:axId val="243086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3086440"/>
        <c:crosses val="autoZero"/>
        <c:auto val="1"/>
        <c:lblAlgn val="ctr"/>
        <c:lblOffset val="100"/>
        <c:noMultiLvlLbl val="0"/>
      </c:catAx>
      <c:valAx>
        <c:axId val="243086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4308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'Ark1'!$A$59</c:f>
              <c:strCache>
                <c:ptCount val="1"/>
                <c:pt idx="0">
                  <c:v>HiÅlesund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'Ark1'!$B$59</c:f>
              <c:numCache>
                <c:formatCode>_ * #,##0_ ;_ * \-#,##0_ ;_ * "-"??_ ;_ @_ </c:formatCode>
                <c:ptCount val="1"/>
                <c:pt idx="0">
                  <c:v>224</c:v>
                </c:pt>
              </c:numCache>
            </c:numRef>
          </c:val>
        </c:ser>
        <c:ser>
          <c:idx val="1"/>
          <c:order val="1"/>
          <c:tx>
            <c:strRef>
              <c:f>'Ark1'!$A$60</c:f>
              <c:strCache>
                <c:ptCount val="1"/>
                <c:pt idx="0">
                  <c:v>HiGjøvik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'Ark1'!$B$60</c:f>
              <c:numCache>
                <c:formatCode>_ * #,##0_ ;_ * \-#,##0_ ;_ * "-"??_ ;_ @_ </c:formatCode>
                <c:ptCount val="1"/>
                <c:pt idx="0">
                  <c:v>308</c:v>
                </c:pt>
              </c:numCache>
            </c:numRef>
          </c:val>
        </c:ser>
        <c:ser>
          <c:idx val="2"/>
          <c:order val="2"/>
          <c:tx>
            <c:strRef>
              <c:f>'Ark1'!$A$61</c:f>
              <c:strCache>
                <c:ptCount val="1"/>
                <c:pt idx="0">
                  <c:v>HIST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'Ark1'!$B$61</c:f>
              <c:numCache>
                <c:formatCode>_ * #,##0_ ;_ * \-#,##0_ ;_ * "-"??_ ;_ @_ </c:formatCode>
                <c:ptCount val="1"/>
                <c:pt idx="0">
                  <c:v>830</c:v>
                </c:pt>
              </c:numCache>
            </c:numRef>
          </c:val>
        </c:ser>
        <c:ser>
          <c:idx val="3"/>
          <c:order val="3"/>
          <c:tx>
            <c:strRef>
              <c:f>'Ark1'!$A$62</c:f>
              <c:strCache>
                <c:ptCount val="1"/>
                <c:pt idx="0">
                  <c:v>NTNU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'Ark1'!$B$62</c:f>
              <c:numCache>
                <c:formatCode>_ * #,##0_ ;_ * \-#,##0_ ;_ * "-"??_ ;_ @_ </c:formatCode>
                <c:ptCount val="1"/>
                <c:pt idx="0">
                  <c:v>5085</c:v>
                </c:pt>
              </c:numCache>
            </c:numRef>
          </c:val>
        </c:ser>
        <c:ser>
          <c:idx val="4"/>
          <c:order val="4"/>
          <c:tx>
            <c:strRef>
              <c:f>'Ark1'!$A$63</c:f>
              <c:strCache>
                <c:ptCount val="1"/>
                <c:pt idx="0">
                  <c:v>Samlet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'Ark1'!$B$63</c:f>
              <c:numCache>
                <c:formatCode>_ * #,##0_ ;_ * \-#,##0_ ;_ * "-"??_ ;_ @_ </c:formatCode>
                <c:ptCount val="1"/>
                <c:pt idx="0">
                  <c:v>6447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127368"/>
        <c:axId val="242132856"/>
      </c:barChart>
      <c:catAx>
        <c:axId val="242127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2132856"/>
        <c:crosses val="autoZero"/>
        <c:auto val="1"/>
        <c:lblAlgn val="ctr"/>
        <c:lblOffset val="100"/>
        <c:noMultiLvlLbl val="0"/>
      </c:catAx>
      <c:valAx>
        <c:axId val="242132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42127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'Ark1'!$B$71</c:f>
              <c:strCache>
                <c:ptCount val="1"/>
                <c:pt idx="0">
                  <c:v>Doktorgrader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'Ark1'!$A$72:$A$75</c:f>
              <c:strCache>
                <c:ptCount val="4"/>
                <c:pt idx="0">
                  <c:v>NTNU</c:v>
                </c:pt>
                <c:pt idx="1">
                  <c:v>HIST</c:v>
                </c:pt>
                <c:pt idx="2">
                  <c:v>HiG</c:v>
                </c:pt>
                <c:pt idx="3">
                  <c:v>HiÅ</c:v>
                </c:pt>
              </c:strCache>
            </c:strRef>
          </c:cat>
          <c:val>
            <c:numRef>
              <c:f>'Ark1'!$B$72:$B$75</c:f>
              <c:numCache>
                <c:formatCode>General</c:formatCode>
                <c:ptCount val="4"/>
                <c:pt idx="0">
                  <c:v>371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'Ark1'!$C$71</c:f>
              <c:strCache>
                <c:ptCount val="1"/>
                <c:pt idx="0">
                  <c:v>Mastergrader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'Ark1'!$A$72:$A$75</c:f>
              <c:strCache>
                <c:ptCount val="4"/>
                <c:pt idx="0">
                  <c:v>NTNU</c:v>
                </c:pt>
                <c:pt idx="1">
                  <c:v>HIST</c:v>
                </c:pt>
                <c:pt idx="2">
                  <c:v>HiG</c:v>
                </c:pt>
                <c:pt idx="3">
                  <c:v>HiÅ</c:v>
                </c:pt>
              </c:strCache>
            </c:strRef>
          </c:cat>
          <c:val>
            <c:numRef>
              <c:f>'Ark1'!$C$72:$C$75</c:f>
              <c:numCache>
                <c:formatCode>_ * #,##0_ ;_ * \-#,##0_ ;_ * "-"??_ ;_ @_ </c:formatCode>
                <c:ptCount val="4"/>
                <c:pt idx="0">
                  <c:v>2657</c:v>
                </c:pt>
                <c:pt idx="1">
                  <c:v>167</c:v>
                </c:pt>
                <c:pt idx="2">
                  <c:v>55</c:v>
                </c:pt>
                <c:pt idx="3">
                  <c:v>28</c:v>
                </c:pt>
              </c:numCache>
            </c:numRef>
          </c:val>
        </c:ser>
        <c:ser>
          <c:idx val="2"/>
          <c:order val="2"/>
          <c:tx>
            <c:strRef>
              <c:f>'Ark1'!$D$71</c:f>
              <c:strCache>
                <c:ptCount val="1"/>
                <c:pt idx="0">
                  <c:v>Bachelorgrader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'Ark1'!$A$72:$A$75</c:f>
              <c:strCache>
                <c:ptCount val="4"/>
                <c:pt idx="0">
                  <c:v>NTNU</c:v>
                </c:pt>
                <c:pt idx="1">
                  <c:v>HIST</c:v>
                </c:pt>
                <c:pt idx="2">
                  <c:v>HiG</c:v>
                </c:pt>
                <c:pt idx="3">
                  <c:v>HiÅ</c:v>
                </c:pt>
              </c:strCache>
            </c:strRef>
          </c:cat>
          <c:val>
            <c:numRef>
              <c:f>'Ark1'!$D$72:$D$75</c:f>
              <c:numCache>
                <c:formatCode>_ * #,##0_ ;_ * \-#,##0_ ;_ * "-"??_ ;_ @_ </c:formatCode>
                <c:ptCount val="4"/>
                <c:pt idx="0">
                  <c:v>533</c:v>
                </c:pt>
                <c:pt idx="1">
                  <c:v>1538</c:v>
                </c:pt>
                <c:pt idx="2">
                  <c:v>412</c:v>
                </c:pt>
                <c:pt idx="3">
                  <c:v>352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509944"/>
        <c:axId val="138512376"/>
      </c:barChart>
      <c:catAx>
        <c:axId val="138509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8512376"/>
        <c:crosses val="autoZero"/>
        <c:auto val="1"/>
        <c:lblAlgn val="ctr"/>
        <c:lblOffset val="100"/>
        <c:noMultiLvlLbl val="0"/>
      </c:catAx>
      <c:valAx>
        <c:axId val="138512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5099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Grafikk!$D$136</c:f>
              <c:strCache>
                <c:ptCount val="1"/>
                <c:pt idx="0">
                  <c:v>Bachelorgrader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Grafikk!$A$137:$A$138</c:f>
              <c:strCache>
                <c:ptCount val="2"/>
                <c:pt idx="0">
                  <c:v>Dagens NTNU</c:v>
                </c:pt>
                <c:pt idx="1">
                  <c:v>Samlet</c:v>
                </c:pt>
              </c:strCache>
            </c:strRef>
          </c:cat>
          <c:val>
            <c:numRef>
              <c:f>Grafikk!$D$137:$D$138</c:f>
              <c:numCache>
                <c:formatCode>_ * #,##0_ ;_ * \-#,##0_ ;_ * "-"??_ ;_ @_ </c:formatCode>
                <c:ptCount val="2"/>
                <c:pt idx="0">
                  <c:v>533</c:v>
                </c:pt>
                <c:pt idx="1">
                  <c:v>2835</c:v>
                </c:pt>
              </c:numCache>
            </c:numRef>
          </c:val>
        </c:ser>
        <c:ser>
          <c:idx val="1"/>
          <c:order val="1"/>
          <c:tx>
            <c:strRef>
              <c:f>Grafikk!$C$136</c:f>
              <c:strCache>
                <c:ptCount val="1"/>
                <c:pt idx="0">
                  <c:v>Mastergrader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Grafikk!$A$137:$A$138</c:f>
              <c:strCache>
                <c:ptCount val="2"/>
                <c:pt idx="0">
                  <c:v>Dagens NTNU</c:v>
                </c:pt>
                <c:pt idx="1">
                  <c:v>Samlet</c:v>
                </c:pt>
              </c:strCache>
            </c:strRef>
          </c:cat>
          <c:val>
            <c:numRef>
              <c:f>Grafikk!$C$137:$C$138</c:f>
              <c:numCache>
                <c:formatCode>_ * #,##0_ ;_ * \-#,##0_ ;_ * "-"??_ ;_ @_ </c:formatCode>
                <c:ptCount val="2"/>
                <c:pt idx="0">
                  <c:v>2657</c:v>
                </c:pt>
                <c:pt idx="1">
                  <c:v>2907</c:v>
                </c:pt>
              </c:numCache>
            </c:numRef>
          </c:val>
        </c:ser>
        <c:ser>
          <c:idx val="0"/>
          <c:order val="2"/>
          <c:tx>
            <c:strRef>
              <c:f>Grafikk!$B$136</c:f>
              <c:strCache>
                <c:ptCount val="1"/>
                <c:pt idx="0">
                  <c:v>Doktorgrader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Grafikk!$A$137:$A$138</c:f>
              <c:strCache>
                <c:ptCount val="2"/>
                <c:pt idx="0">
                  <c:v>Dagens NTNU</c:v>
                </c:pt>
                <c:pt idx="1">
                  <c:v>Samlet</c:v>
                </c:pt>
              </c:strCache>
            </c:strRef>
          </c:cat>
          <c:val>
            <c:numRef>
              <c:f>Grafikk!$B$137:$B$138</c:f>
              <c:numCache>
                <c:formatCode>_ * #,##0_ ;_ * \-#,##0_ ;_ * "-"??_ ;_ @_ </c:formatCode>
                <c:ptCount val="2"/>
                <c:pt idx="0">
                  <c:v>371</c:v>
                </c:pt>
                <c:pt idx="1">
                  <c:v>373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3088008"/>
        <c:axId val="243088400"/>
      </c:barChart>
      <c:catAx>
        <c:axId val="243088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43088400"/>
        <c:crosses val="autoZero"/>
        <c:auto val="1"/>
        <c:lblAlgn val="ctr"/>
        <c:lblOffset val="100"/>
        <c:noMultiLvlLbl val="0"/>
      </c:catAx>
      <c:valAx>
        <c:axId val="24308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43088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Grafikk!$F$57</c:f>
              <c:strCache>
                <c:ptCount val="1"/>
                <c:pt idx="0">
                  <c:v>Teknologi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Grafikk!$G$56:$H$56</c:f>
              <c:strCache>
                <c:ptCount val="2"/>
                <c:pt idx="0">
                  <c:v>NTNU</c:v>
                </c:pt>
                <c:pt idx="1">
                  <c:v>Samlet</c:v>
                </c:pt>
              </c:strCache>
            </c:strRef>
          </c:cat>
          <c:val>
            <c:numRef>
              <c:f>Grafikk!$G$57:$H$57</c:f>
              <c:numCache>
                <c:formatCode>0</c:formatCode>
                <c:ptCount val="2"/>
                <c:pt idx="0">
                  <c:v>8380.6</c:v>
                </c:pt>
                <c:pt idx="1">
                  <c:v>11207.6</c:v>
                </c:pt>
              </c:numCache>
            </c:numRef>
          </c:val>
        </c:ser>
        <c:ser>
          <c:idx val="1"/>
          <c:order val="1"/>
          <c:tx>
            <c:strRef>
              <c:f>Grafikk!$F$58</c:f>
              <c:strCache>
                <c:ptCount val="1"/>
                <c:pt idx="0">
                  <c:v>Samfunnsvitenskap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Grafikk!$G$56:$H$56</c:f>
              <c:strCache>
                <c:ptCount val="2"/>
                <c:pt idx="0">
                  <c:v>NTNU</c:v>
                </c:pt>
                <c:pt idx="1">
                  <c:v>Samlet</c:v>
                </c:pt>
              </c:strCache>
            </c:strRef>
          </c:cat>
          <c:val>
            <c:numRef>
              <c:f>Grafikk!$G$58:$H$58</c:f>
              <c:numCache>
                <c:formatCode>0</c:formatCode>
                <c:ptCount val="2"/>
                <c:pt idx="0">
                  <c:v>3972.1</c:v>
                </c:pt>
                <c:pt idx="1">
                  <c:v>6572.5</c:v>
                </c:pt>
              </c:numCache>
            </c:numRef>
          </c:val>
        </c:ser>
        <c:ser>
          <c:idx val="2"/>
          <c:order val="2"/>
          <c:tx>
            <c:strRef>
              <c:f>Grafikk!$F$59</c:f>
              <c:strCache>
                <c:ptCount val="1"/>
                <c:pt idx="0">
                  <c:v>HF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Grafikk!$G$56:$H$56</c:f>
              <c:strCache>
                <c:ptCount val="2"/>
                <c:pt idx="0">
                  <c:v>NTNU</c:v>
                </c:pt>
                <c:pt idx="1">
                  <c:v>Samlet</c:v>
                </c:pt>
              </c:strCache>
            </c:strRef>
          </c:cat>
          <c:val>
            <c:numRef>
              <c:f>Grafikk!$G$59:$H$59</c:f>
              <c:numCache>
                <c:formatCode>0</c:formatCode>
                <c:ptCount val="2"/>
                <c:pt idx="0">
                  <c:v>3195.1</c:v>
                </c:pt>
                <c:pt idx="1">
                  <c:v>3195.1</c:v>
                </c:pt>
              </c:numCache>
            </c:numRef>
          </c:val>
        </c:ser>
        <c:ser>
          <c:idx val="3"/>
          <c:order val="3"/>
          <c:tx>
            <c:strRef>
              <c:f>Grafikk!$F$60</c:f>
              <c:strCache>
                <c:ptCount val="1"/>
                <c:pt idx="0">
                  <c:v>Helse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Grafikk!$G$56:$H$56</c:f>
              <c:strCache>
                <c:ptCount val="2"/>
                <c:pt idx="0">
                  <c:v>NTNU</c:v>
                </c:pt>
                <c:pt idx="1">
                  <c:v>Samlet</c:v>
                </c:pt>
              </c:strCache>
            </c:strRef>
          </c:cat>
          <c:val>
            <c:numRef>
              <c:f>Grafikk!$G$60:$H$60</c:f>
              <c:numCache>
                <c:formatCode>0</c:formatCode>
                <c:ptCount val="2"/>
                <c:pt idx="0">
                  <c:v>2172.8000000000002</c:v>
                </c:pt>
                <c:pt idx="1">
                  <c:v>6251.1</c:v>
                </c:pt>
              </c:numCache>
            </c:numRef>
          </c:val>
        </c:ser>
        <c:ser>
          <c:idx val="4"/>
          <c:order val="4"/>
          <c:tx>
            <c:strRef>
              <c:f>Grafikk!$F$61</c:f>
              <c:strCache>
                <c:ptCount val="1"/>
                <c:pt idx="0">
                  <c:v>MatNat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Grafikk!$G$56:$H$56</c:f>
              <c:strCache>
                <c:ptCount val="2"/>
                <c:pt idx="0">
                  <c:v>NTNU</c:v>
                </c:pt>
                <c:pt idx="1">
                  <c:v>Samlet</c:v>
                </c:pt>
              </c:strCache>
            </c:strRef>
          </c:cat>
          <c:val>
            <c:numRef>
              <c:f>Grafikk!$G$61:$H$61</c:f>
              <c:numCache>
                <c:formatCode>0</c:formatCode>
                <c:ptCount val="2"/>
                <c:pt idx="0">
                  <c:v>2017.4</c:v>
                </c:pt>
                <c:pt idx="1">
                  <c:v>3434.8</c:v>
                </c:pt>
              </c:numCache>
            </c:numRef>
          </c:val>
        </c:ser>
        <c:ser>
          <c:idx val="5"/>
          <c:order val="5"/>
          <c:tx>
            <c:strRef>
              <c:f>Grafikk!$F$62</c:f>
              <c:strCache>
                <c:ptCount val="1"/>
                <c:pt idx="0">
                  <c:v>Lærer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Grafikk!$G$56:$H$56</c:f>
              <c:strCache>
                <c:ptCount val="2"/>
                <c:pt idx="0">
                  <c:v>NTNU</c:v>
                </c:pt>
                <c:pt idx="1">
                  <c:v>Samlet</c:v>
                </c:pt>
              </c:strCache>
            </c:strRef>
          </c:cat>
          <c:val>
            <c:numRef>
              <c:f>Grafikk!$G$62:$H$62</c:f>
              <c:numCache>
                <c:formatCode>0</c:formatCode>
                <c:ptCount val="2"/>
                <c:pt idx="0">
                  <c:v>1385.8</c:v>
                </c:pt>
                <c:pt idx="1">
                  <c:v>2710.8</c:v>
                </c:pt>
              </c:numCache>
            </c:numRef>
          </c:val>
        </c:ser>
        <c:ser>
          <c:idx val="6"/>
          <c:order val="6"/>
          <c:tx>
            <c:strRef>
              <c:f>Grafikk!$F$63</c:f>
              <c:strCache>
                <c:ptCount val="1"/>
                <c:pt idx="0">
                  <c:v>Arkitektur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Grafikk!$G$56:$H$56</c:f>
              <c:strCache>
                <c:ptCount val="2"/>
                <c:pt idx="0">
                  <c:v>NTNU</c:v>
                </c:pt>
                <c:pt idx="1">
                  <c:v>Samlet</c:v>
                </c:pt>
              </c:strCache>
            </c:strRef>
          </c:cat>
          <c:val>
            <c:numRef>
              <c:f>Grafikk!$G$63:$H$63</c:f>
              <c:numCache>
                <c:formatCode>0</c:formatCode>
                <c:ptCount val="2"/>
                <c:pt idx="0">
                  <c:v>544.9</c:v>
                </c:pt>
                <c:pt idx="1">
                  <c:v>544.9</c:v>
                </c:pt>
              </c:numCache>
            </c:numRef>
          </c:val>
        </c:ser>
        <c:ser>
          <c:idx val="7"/>
          <c:order val="7"/>
          <c:tx>
            <c:strRef>
              <c:f>Grafikk!$F$64</c:f>
              <c:strCache>
                <c:ptCount val="1"/>
                <c:pt idx="0">
                  <c:v>Annet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Grafikk!$G$56:$H$56</c:f>
              <c:strCache>
                <c:ptCount val="2"/>
                <c:pt idx="0">
                  <c:v>NTNU</c:v>
                </c:pt>
                <c:pt idx="1">
                  <c:v>Samlet</c:v>
                </c:pt>
              </c:strCache>
            </c:strRef>
          </c:cat>
          <c:val>
            <c:numRef>
              <c:f>Grafikk!$G$64:$H$64</c:f>
              <c:numCache>
                <c:formatCode>0</c:formatCode>
                <c:ptCount val="2"/>
                <c:pt idx="0">
                  <c:v>42</c:v>
                </c:pt>
                <c:pt idx="1">
                  <c:v>717.9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567648"/>
        <c:axId val="138533800"/>
      </c:barChart>
      <c:catAx>
        <c:axId val="13856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8533800"/>
        <c:crosses val="autoZero"/>
        <c:auto val="1"/>
        <c:lblAlgn val="ctr"/>
        <c:lblOffset val="100"/>
        <c:noMultiLvlLbl val="0"/>
      </c:catAx>
      <c:valAx>
        <c:axId val="138533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856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Grafikk!$A$271</c:f>
              <c:strCache>
                <c:ptCount val="1"/>
                <c:pt idx="0">
                  <c:v>NTNU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Grafikk!$B$270:$K$270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Grafikk!$B$271:$K$271</c:f>
              <c:numCache>
                <c:formatCode>_(* #,##0.00_);_(* \(#,##0.00\);_(* "-"??_);_(@_)</c:formatCode>
                <c:ptCount val="10"/>
                <c:pt idx="0">
                  <c:v>0.52867101750222489</c:v>
                </c:pt>
                <c:pt idx="1">
                  <c:v>0.68668437087603229</c:v>
                </c:pt>
                <c:pt idx="2">
                  <c:v>0.74649028212126012</c:v>
                </c:pt>
                <c:pt idx="3">
                  <c:v>0.88430081492854651</c:v>
                </c:pt>
                <c:pt idx="4">
                  <c:v>0.86195842607518491</c:v>
                </c:pt>
                <c:pt idx="5">
                  <c:v>0.90667563199569956</c:v>
                </c:pt>
                <c:pt idx="6">
                  <c:v>0.84223556221423967</c:v>
                </c:pt>
                <c:pt idx="7">
                  <c:v>0.90431011267368822</c:v>
                </c:pt>
                <c:pt idx="8">
                  <c:v>1.0820594763711913</c:v>
                </c:pt>
                <c:pt idx="9">
                  <c:v>1.077868263670523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Grafikk!$A$272</c:f>
              <c:strCache>
                <c:ptCount val="1"/>
                <c:pt idx="0">
                  <c:v>HIST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Grafikk!$B$270:$K$270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Grafikk!$B$272:$K$272</c:f>
              <c:numCache>
                <c:formatCode>_(* #,##0.00_);_(* \(#,##0.00\);_(* "-"??_);_(@_)</c:formatCode>
                <c:ptCount val="10"/>
                <c:pt idx="0">
                  <c:v>7.1941641337386036E-2</c:v>
                </c:pt>
                <c:pt idx="1">
                  <c:v>0.10521855379693953</c:v>
                </c:pt>
                <c:pt idx="2">
                  <c:v>8.4224458492144647E-2</c:v>
                </c:pt>
                <c:pt idx="3">
                  <c:v>0.13297302751059392</c:v>
                </c:pt>
                <c:pt idx="4">
                  <c:v>0.12884989409915962</c:v>
                </c:pt>
                <c:pt idx="5">
                  <c:v>0.27768165249088694</c:v>
                </c:pt>
                <c:pt idx="6">
                  <c:v>0.29224454317172116</c:v>
                </c:pt>
                <c:pt idx="7">
                  <c:v>0.33953516119025468</c:v>
                </c:pt>
                <c:pt idx="8">
                  <c:v>0.27798990322082845</c:v>
                </c:pt>
                <c:pt idx="9">
                  <c:v>0.47726264404609481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Grafikk!$A$273</c:f>
              <c:strCache>
                <c:ptCount val="1"/>
                <c:pt idx="0">
                  <c:v>HiG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Grafikk!$B$270:$K$270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Grafikk!$B$273:$K$273</c:f>
              <c:numCache>
                <c:formatCode>_(* #,##0.00_);_(* \(#,##0.00\);_(* "-"??_);_(@_)</c:formatCode>
                <c:ptCount val="10"/>
                <c:pt idx="0">
                  <c:v>6.5177220230983671E-2</c:v>
                </c:pt>
                <c:pt idx="1">
                  <c:v>0.17140172867343104</c:v>
                </c:pt>
                <c:pt idx="2">
                  <c:v>0.26797209302325586</c:v>
                </c:pt>
                <c:pt idx="3">
                  <c:v>0.28678334390848514</c:v>
                </c:pt>
                <c:pt idx="4">
                  <c:v>0.35980581148121898</c:v>
                </c:pt>
                <c:pt idx="5">
                  <c:v>0.27615057283142391</c:v>
                </c:pt>
                <c:pt idx="6">
                  <c:v>0.367652276759314</c:v>
                </c:pt>
                <c:pt idx="7">
                  <c:v>0.4245966550440281</c:v>
                </c:pt>
                <c:pt idx="8">
                  <c:v>0.49189579514525361</c:v>
                </c:pt>
                <c:pt idx="9">
                  <c:v>0.55977265211640204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Grafikk!$A$274</c:f>
              <c:strCache>
                <c:ptCount val="1"/>
                <c:pt idx="0">
                  <c:v>HiÅ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Grafikk!$B$270:$K$270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Grafikk!$B$274:$K$274</c:f>
              <c:numCache>
                <c:formatCode>_(* #,##0.00_);_(* \(#,##0.00\);_(* "-"??_);_(@_)</c:formatCode>
                <c:ptCount val="10"/>
                <c:pt idx="0">
                  <c:v>3.9736842105263154E-2</c:v>
                </c:pt>
                <c:pt idx="1">
                  <c:v>9.4022617124394192E-2</c:v>
                </c:pt>
                <c:pt idx="2">
                  <c:v>7.6283987915407872E-2</c:v>
                </c:pt>
                <c:pt idx="3">
                  <c:v>0.11862745023519088</c:v>
                </c:pt>
                <c:pt idx="4">
                  <c:v>0.12753623188405797</c:v>
                </c:pt>
                <c:pt idx="5">
                  <c:v>0.16568968675581611</c:v>
                </c:pt>
                <c:pt idx="6">
                  <c:v>0.15375471698113205</c:v>
                </c:pt>
                <c:pt idx="7">
                  <c:v>0.22228028503562944</c:v>
                </c:pt>
                <c:pt idx="8">
                  <c:v>0.26138439621218468</c:v>
                </c:pt>
                <c:pt idx="9">
                  <c:v>0.26544742419302247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9039024"/>
        <c:axId val="349038632"/>
      </c:lineChart>
      <c:catAx>
        <c:axId val="34903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9038632"/>
        <c:crosses val="autoZero"/>
        <c:auto val="1"/>
        <c:lblAlgn val="ctr"/>
        <c:lblOffset val="100"/>
        <c:noMultiLvlLbl val="0"/>
      </c:catAx>
      <c:valAx>
        <c:axId val="349038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903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D3DEC-08DE-B24D-8D9D-B5E29E427B33}" type="datetimeFigureOut">
              <a:rPr lang="nb-NO" smtClean="0"/>
              <a:t>09.03.2015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AAB97-68A7-8B4D-A979-925232A8C2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5967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D58B6-79EA-8940-8C5F-A2BF1E6CCB44}" type="datetimeFigureOut">
              <a:rPr lang="nb-NO" smtClean="0"/>
              <a:t>09.03.2015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6A48A-2B11-8045-A255-08B2F60E70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3421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6A48A-2B11-8045-A255-08B2F60E70A7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1296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6A48A-2B11-8045-A255-08B2F60E70A7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6400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6A48A-2B11-8045-A255-08B2F60E70A7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6499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6A48A-2B11-8045-A255-08B2F60E70A7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5417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0" y="6421247"/>
            <a:ext cx="342081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6421247"/>
            <a:ext cx="426966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1627359" y="6398815"/>
            <a:ext cx="3809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effectLst/>
                <a:latin typeface="Arial"/>
                <a:cs typeface="Arial"/>
              </a:rPr>
              <a:t>Kunnskap for en </a:t>
            </a:r>
            <a:r>
              <a:rPr lang="nb-NO" sz="1200" dirty="0" smtClean="0">
                <a:solidFill>
                  <a:srgbClr val="0D3475"/>
                </a:solidFill>
                <a:effectLst/>
                <a:latin typeface="Arial"/>
                <a:cs typeface="Arial"/>
              </a:rPr>
              <a:t>bedre </a:t>
            </a:r>
            <a:r>
              <a:rPr lang="nb-NO" sz="1200" dirty="0" smtClean="0">
                <a:solidFill>
                  <a:schemeClr val="tx1"/>
                </a:solidFill>
                <a:effectLst/>
                <a:latin typeface="Arial"/>
                <a:cs typeface="Arial"/>
              </a:rPr>
              <a:t>verden</a:t>
            </a:r>
            <a:endParaRPr lang="nb-NO" sz="1200" dirty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pic>
        <p:nvPicPr>
          <p:cNvPr id="6" name="Bilde 5" descr="logo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97" y="6425083"/>
            <a:ext cx="976089" cy="18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2.xml"/><Relationship Id="rId7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" Target="slide1.xml"/><Relationship Id="rId7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Relationship Id="rId9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19.xml"/><Relationship Id="rId5" Type="http://schemas.openxmlformats.org/officeDocument/2006/relationships/image" Target="../media/image5.jpg"/><Relationship Id="rId10" Type="http://schemas.openxmlformats.org/officeDocument/2006/relationships/slide" Target="slide22.xml"/><Relationship Id="rId4" Type="http://schemas.openxmlformats.org/officeDocument/2006/relationships/image" Target="../media/image15.jpg"/><Relationship Id="rId9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slide" Target="slide17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slide" Target="slide17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slide" Target="slide3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15.jpg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15.jpg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15.jpg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15.jpg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5.xml"/><Relationship Id="rId7" Type="http://schemas.openxmlformats.org/officeDocument/2006/relationships/image" Target="../media/image4.jpg"/><Relationship Id="rId12" Type="http://schemas.openxmlformats.org/officeDocument/2006/relationships/slide" Target="slide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6.xml"/><Relationship Id="rId5" Type="http://schemas.openxmlformats.org/officeDocument/2006/relationships/slide" Target="slide7.xml"/><Relationship Id="rId10" Type="http://schemas.openxmlformats.org/officeDocument/2006/relationships/slide" Target="slide11.xml"/><Relationship Id="rId4" Type="http://schemas.openxmlformats.org/officeDocument/2006/relationships/slide" Target="slide10.xml"/><Relationship Id="rId9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aks_hb_bru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2520"/>
          </a:xfrm>
          <a:prstGeom prst="rect">
            <a:avLst/>
          </a:prstGeom>
        </p:spPr>
      </p:pic>
      <p:sp>
        <p:nvSpPr>
          <p:cNvPr id="3" name="Egendefinert 2">
            <a:hlinkClick r:id="rId3" action="ppaction://hlinksldjump" highlightClick="1"/>
          </p:cNvPr>
          <p:cNvSpPr/>
          <p:nvPr/>
        </p:nvSpPr>
        <p:spPr>
          <a:xfrm>
            <a:off x="536433" y="459846"/>
            <a:ext cx="1937729" cy="1883179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Egendefinert 3">
            <a:hlinkClick r:id="rId4" action="ppaction://hlinksldjump" highlightClick="1"/>
          </p:cNvPr>
          <p:cNvSpPr/>
          <p:nvPr/>
        </p:nvSpPr>
        <p:spPr>
          <a:xfrm>
            <a:off x="2627429" y="372256"/>
            <a:ext cx="2036257" cy="2102153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Egendefinert 4">
            <a:hlinkClick r:id="rId5" action="ppaction://hlinksldjump" highlightClick="1"/>
          </p:cNvPr>
          <p:cNvSpPr/>
          <p:nvPr/>
        </p:nvSpPr>
        <p:spPr>
          <a:xfrm>
            <a:off x="437905" y="2596326"/>
            <a:ext cx="2036257" cy="2102153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Egendefinert 5">
            <a:hlinkClick r:id="rId6" action="ppaction://hlinksldjump" highlightClick="1"/>
          </p:cNvPr>
          <p:cNvSpPr/>
          <p:nvPr/>
        </p:nvSpPr>
        <p:spPr>
          <a:xfrm>
            <a:off x="2627429" y="2626809"/>
            <a:ext cx="2036257" cy="2102153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9" name="Gruppe 8"/>
          <p:cNvGrpSpPr/>
          <p:nvPr/>
        </p:nvGrpSpPr>
        <p:grpSpPr>
          <a:xfrm>
            <a:off x="6236897" y="4103168"/>
            <a:ext cx="1742896" cy="1742896"/>
            <a:chOff x="6236897" y="4103168"/>
            <a:chExt cx="1742896" cy="1742896"/>
          </a:xfrm>
        </p:grpSpPr>
        <p:pic>
          <p:nvPicPr>
            <p:cNvPr id="7" name="Bilde 6" descr="graf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6897" y="4103168"/>
              <a:ext cx="1742896" cy="1742896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TekstSylinder 7"/>
            <p:cNvSpPr txBox="1"/>
            <p:nvPr/>
          </p:nvSpPr>
          <p:spPr>
            <a:xfrm>
              <a:off x="6553155" y="4380974"/>
              <a:ext cx="1195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GRAFER</a:t>
              </a:r>
            </a:p>
          </p:txBody>
        </p:sp>
      </p:grpSp>
      <p:sp>
        <p:nvSpPr>
          <p:cNvPr id="10" name="Egendefinert 9">
            <a:hlinkClick r:id="rId8" action="ppaction://hlinksldjump" highlightClick="1"/>
          </p:cNvPr>
          <p:cNvSpPr/>
          <p:nvPr/>
        </p:nvSpPr>
        <p:spPr>
          <a:xfrm>
            <a:off x="6088426" y="3942441"/>
            <a:ext cx="2036257" cy="2102153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77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gendefinert 2">
            <a:hlinkClick r:id="" action="ppaction://noaction" highlightClick="1"/>
          </p:cNvPr>
          <p:cNvSpPr/>
          <p:nvPr/>
        </p:nvSpPr>
        <p:spPr>
          <a:xfrm>
            <a:off x="536433" y="459846"/>
            <a:ext cx="1937729" cy="1883179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innhold 2"/>
          <p:cNvSpPr>
            <a:spLocks noGrp="1"/>
          </p:cNvSpPr>
          <p:nvPr>
            <p:ph idx="1"/>
          </p:nvPr>
        </p:nvSpPr>
        <p:spPr>
          <a:xfrm>
            <a:off x="536433" y="369442"/>
            <a:ext cx="6929844" cy="4064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b="1" dirty="0"/>
              <a:t>Handelshøyskolen i Trondheim</a:t>
            </a:r>
          </a:p>
          <a:p>
            <a:pPr marL="0" indent="0">
              <a:buNone/>
            </a:pPr>
            <a:r>
              <a:rPr lang="nb-NO" sz="1600" dirty="0"/>
              <a:t>Antall ansatte: 54</a:t>
            </a:r>
          </a:p>
          <a:p>
            <a:pPr marL="0" indent="0">
              <a:buNone/>
            </a:pPr>
            <a:r>
              <a:rPr lang="nb-NO" sz="1600" dirty="0"/>
              <a:t>Antall studenter: 1270</a:t>
            </a:r>
          </a:p>
          <a:p>
            <a:pPr marL="0" indent="0">
              <a:buNone/>
            </a:pPr>
            <a:endParaRPr lang="nb-NO" sz="1600" dirty="0" smtClean="0"/>
          </a:p>
          <a:p>
            <a:pPr marL="0" indent="0">
              <a:buNone/>
            </a:pPr>
            <a:r>
              <a:rPr lang="nb-NO" sz="1600" dirty="0" smtClean="0"/>
              <a:t>Utdanningsprogrammer: </a:t>
            </a:r>
          </a:p>
          <a:p>
            <a:pPr marL="0" indent="0">
              <a:buNone/>
            </a:pPr>
            <a:r>
              <a:rPr lang="nb-NO" sz="1600" dirty="0"/>
              <a:t/>
            </a:r>
            <a:br>
              <a:rPr lang="nb-NO" sz="1600" dirty="0"/>
            </a:br>
            <a:r>
              <a:rPr lang="nb-NO" sz="1600" i="1" dirty="0" smtClean="0"/>
              <a:t>Bachelor</a:t>
            </a:r>
            <a:endParaRPr lang="nb-NO" sz="1600" i="1" dirty="0"/>
          </a:p>
          <a:p>
            <a:pPr marL="0" indent="0">
              <a:buNone/>
            </a:pPr>
            <a:r>
              <a:rPr lang="nb-NO" sz="1600" dirty="0"/>
              <a:t>Bachelor i økonomi og administrasjon </a:t>
            </a:r>
          </a:p>
          <a:p>
            <a:pPr marL="0" indent="0">
              <a:buNone/>
            </a:pPr>
            <a:r>
              <a:rPr lang="nb-NO" sz="1600" dirty="0"/>
              <a:t>Bachelor i regnskap og revisjon (BRR</a:t>
            </a:r>
            <a:r>
              <a:rPr lang="nb-NO" sz="1600" dirty="0" smtClean="0"/>
              <a:t>)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i="1" dirty="0" smtClean="0"/>
              <a:t>Master</a:t>
            </a:r>
            <a:endParaRPr lang="nb-NO" sz="1600" i="1" dirty="0"/>
          </a:p>
          <a:p>
            <a:pPr marL="0" indent="0">
              <a:buNone/>
            </a:pPr>
            <a:r>
              <a:rPr lang="nb-NO" sz="1600" dirty="0"/>
              <a:t>Masterstudiet i økonomi og administrasjon – Siviløkonom</a:t>
            </a:r>
          </a:p>
          <a:p>
            <a:pPr marL="0" indent="0">
              <a:buNone/>
            </a:pPr>
            <a:r>
              <a:rPr lang="nb-NO" sz="1600" dirty="0"/>
              <a:t>Master i ledelse av teknologi (MLT)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i="1" dirty="0" err="1" smtClean="0"/>
              <a:t>Executive</a:t>
            </a:r>
            <a:r>
              <a:rPr lang="nb-NO" sz="1600" i="1" dirty="0" smtClean="0"/>
              <a:t>-program</a:t>
            </a:r>
            <a:endParaRPr lang="nb-NO" sz="1600" i="1" dirty="0"/>
          </a:p>
          <a:p>
            <a:pPr marL="0" indent="0">
              <a:buNone/>
            </a:pPr>
            <a:r>
              <a:rPr lang="nb-NO" sz="1600" dirty="0"/>
              <a:t>Master of Public Administration (MPA)</a:t>
            </a:r>
          </a:p>
          <a:p>
            <a:pPr marL="0" indent="0">
              <a:buNone/>
            </a:pPr>
            <a:r>
              <a:rPr lang="nb-NO" sz="1600" dirty="0"/>
              <a:t>Master i kunnskapsledelse (MKL)</a:t>
            </a:r>
          </a:p>
          <a:p>
            <a:pPr marL="0" indent="0">
              <a:buNone/>
            </a:pPr>
            <a:r>
              <a:rPr lang="nb-NO" sz="1600" dirty="0"/>
              <a:t>Short Executive Program; Forretningspartner: Kina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/>
              <a:t>Ph.d. i økonomistyring</a:t>
            </a:r>
          </a:p>
        </p:txBody>
      </p:sp>
      <p:pic>
        <p:nvPicPr>
          <p:cNvPr id="5" name="Bilde 4" descr="pil_tilb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08" y="5459776"/>
            <a:ext cx="819933" cy="810972"/>
          </a:xfrm>
          <a:prstGeom prst="rect">
            <a:avLst/>
          </a:prstGeom>
        </p:spPr>
      </p:pic>
      <p:pic>
        <p:nvPicPr>
          <p:cNvPr id="6" name="Bilde 5" descr="pil_hj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60" y="5454210"/>
            <a:ext cx="819933" cy="810972"/>
          </a:xfrm>
          <a:prstGeom prst="rect">
            <a:avLst/>
          </a:prstGeom>
        </p:spPr>
      </p:pic>
      <p:sp>
        <p:nvSpPr>
          <p:cNvPr id="7" name="Egendefinert 6">
            <a:hlinkClick r:id="rId4" action="ppaction://hlinksldjump" highlightClick="1"/>
          </p:cNvPr>
          <p:cNvSpPr/>
          <p:nvPr/>
        </p:nvSpPr>
        <p:spPr>
          <a:xfrm>
            <a:off x="7960052" y="5487057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gendefinert 7">
            <a:hlinkClick r:id="rId5" action="ppaction://hlinksldjump" highlightClick="1"/>
          </p:cNvPr>
          <p:cNvSpPr/>
          <p:nvPr/>
        </p:nvSpPr>
        <p:spPr>
          <a:xfrm>
            <a:off x="7029497" y="5466029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 descr="saks_his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14" y="218216"/>
            <a:ext cx="1160779" cy="1238164"/>
          </a:xfrm>
          <a:prstGeom prst="rect">
            <a:avLst/>
          </a:prstGeom>
        </p:spPr>
      </p:pic>
      <p:pic>
        <p:nvPicPr>
          <p:cNvPr id="2" name="Bilde 1" descr="okonomi_small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7" b="16230"/>
          <a:stretch/>
        </p:blipFill>
        <p:spPr>
          <a:xfrm>
            <a:off x="5903486" y="1962010"/>
            <a:ext cx="2824245" cy="278397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0076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gendefinert 2">
            <a:hlinkClick r:id="" action="ppaction://noaction" highlightClick="1"/>
          </p:cNvPr>
          <p:cNvSpPr/>
          <p:nvPr/>
        </p:nvSpPr>
        <p:spPr>
          <a:xfrm>
            <a:off x="536433" y="459846"/>
            <a:ext cx="1937729" cy="1883179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394108" y="448896"/>
            <a:ext cx="8155984" cy="577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nb-NO" sz="1600" b="1" dirty="0">
                <a:latin typeface="Arial"/>
                <a:cs typeface="Arial"/>
              </a:rPr>
              <a:t>NØKKELTALL</a:t>
            </a:r>
          </a:p>
          <a:p>
            <a:pPr>
              <a:lnSpc>
                <a:spcPct val="130000"/>
              </a:lnSpc>
            </a:pPr>
            <a:endParaRPr lang="nb-NO" sz="1600" b="1" dirty="0">
              <a:latin typeface="Arial"/>
              <a:cs typeface="Arial"/>
            </a:endParaRPr>
          </a:p>
          <a:p>
            <a:pPr fontAlgn="b"/>
            <a:r>
              <a:rPr lang="nb-NO" sz="1200" b="1" dirty="0"/>
              <a:t>Totalbudsjett 										</a:t>
            </a:r>
            <a:r>
              <a:rPr lang="nb-NO" sz="1200" b="1" dirty="0" smtClean="0"/>
              <a:t>843 mill </a:t>
            </a:r>
            <a:r>
              <a:rPr lang="nb-NO" sz="1200" b="1" dirty="0"/>
              <a:t>kr.</a:t>
            </a:r>
          </a:p>
          <a:p>
            <a:pPr fontAlgn="b"/>
            <a:r>
              <a:rPr lang="nb-NO" sz="1200" dirty="0"/>
              <a:t>Prosentandel bevilgning 								</a:t>
            </a:r>
            <a:r>
              <a:rPr lang="nb-NO" sz="1200" dirty="0" smtClean="0"/>
              <a:t>90%</a:t>
            </a:r>
            <a:endParaRPr lang="nb-NO" sz="1200" dirty="0"/>
          </a:p>
          <a:p>
            <a:pPr fontAlgn="ctr"/>
            <a:r>
              <a:rPr lang="nb-NO" sz="1200" dirty="0"/>
              <a:t>Prosentandel </a:t>
            </a:r>
            <a:r>
              <a:rPr lang="nb-NO" sz="1200" dirty="0" err="1"/>
              <a:t>BoA</a:t>
            </a:r>
            <a:r>
              <a:rPr lang="nb-NO" sz="1200" dirty="0"/>
              <a:t> 									</a:t>
            </a:r>
            <a:r>
              <a:rPr lang="nb-NO" sz="1200" dirty="0" smtClean="0"/>
              <a:t>10%</a:t>
            </a:r>
            <a:endParaRPr lang="nb-NO" sz="1200" dirty="0"/>
          </a:p>
          <a:p>
            <a:pPr fontAlgn="ctr"/>
            <a:r>
              <a:rPr lang="nb-NO" sz="1200" dirty="0"/>
              <a:t>Hvorav Forskningsrådet 								</a:t>
            </a:r>
            <a:r>
              <a:rPr lang="nb-NO" sz="1200" dirty="0" smtClean="0"/>
              <a:t>13%</a:t>
            </a:r>
            <a:endParaRPr lang="nb-NO" sz="1200" dirty="0"/>
          </a:p>
          <a:p>
            <a:pPr fontAlgn="ctr"/>
            <a:r>
              <a:rPr lang="nb-NO" sz="1200" dirty="0"/>
              <a:t>Hvorav EU 							</a:t>
            </a:r>
            <a:r>
              <a:rPr lang="nb-NO" sz="1200" dirty="0" smtClean="0"/>
              <a:t>			1%</a:t>
            </a:r>
            <a:endParaRPr lang="nb-NO" sz="1200" b="1" dirty="0" smtClean="0"/>
          </a:p>
          <a:p>
            <a:pPr fontAlgn="ctr"/>
            <a:endParaRPr lang="nb-NO" sz="1200" b="1" dirty="0" smtClean="0"/>
          </a:p>
          <a:p>
            <a:pPr fontAlgn="ctr"/>
            <a:r>
              <a:rPr lang="nb-NO" sz="1200" b="1" dirty="0" smtClean="0"/>
              <a:t>Antall </a:t>
            </a:r>
            <a:r>
              <a:rPr lang="nb-NO" sz="1200" b="1" dirty="0"/>
              <a:t>studenter 8853</a:t>
            </a:r>
            <a:endParaRPr lang="nb-NO" sz="1200" dirty="0"/>
          </a:p>
          <a:p>
            <a:pPr fontAlgn="ctr"/>
            <a:r>
              <a:rPr lang="nb-NO" sz="1200" dirty="0"/>
              <a:t>Prosent kvinnelige studenter  							</a:t>
            </a:r>
            <a:r>
              <a:rPr lang="nb-NO" sz="1200" dirty="0" smtClean="0"/>
              <a:t>60%</a:t>
            </a:r>
            <a:endParaRPr lang="nb-NO" sz="1200" dirty="0"/>
          </a:p>
          <a:p>
            <a:pPr fontAlgn="ctr"/>
            <a:r>
              <a:rPr lang="nb-NO" sz="1200" dirty="0"/>
              <a:t>Prosent studenter på 3- og 4-årige programmer på lavere nivå 			</a:t>
            </a:r>
            <a:r>
              <a:rPr lang="nb-NO" sz="1200" dirty="0" smtClean="0"/>
              <a:t>86%</a:t>
            </a:r>
            <a:endParaRPr lang="nb-NO" sz="1200" dirty="0"/>
          </a:p>
          <a:p>
            <a:pPr fontAlgn="ctr"/>
            <a:r>
              <a:rPr lang="nb-NO" sz="1200" dirty="0"/>
              <a:t>Prosent studenter på høyere nivå </a:t>
            </a:r>
            <a:br>
              <a:rPr lang="nb-NO" sz="1200" dirty="0"/>
            </a:br>
            <a:r>
              <a:rPr lang="nb-NO" sz="1200" dirty="0"/>
              <a:t>og 5 og 6-årige master/profesjonsutdanninger 					</a:t>
            </a:r>
            <a:r>
              <a:rPr lang="nb-NO" sz="1200" dirty="0" smtClean="0"/>
              <a:t>7%</a:t>
            </a:r>
            <a:endParaRPr lang="nb-NO" sz="1200" dirty="0"/>
          </a:p>
          <a:p>
            <a:pPr fontAlgn="ctr"/>
            <a:r>
              <a:rPr lang="nb-NO" sz="1200" dirty="0"/>
              <a:t>Prosentandel utenlandske studenter 						</a:t>
            </a:r>
            <a:r>
              <a:rPr lang="nb-NO" sz="1200" dirty="0" smtClean="0"/>
              <a:t>3%</a:t>
            </a:r>
            <a:endParaRPr lang="nb-NO" sz="1200" dirty="0"/>
          </a:p>
          <a:p>
            <a:pPr fontAlgn="ctr"/>
            <a:endParaRPr lang="nb-NO" sz="1200" dirty="0"/>
          </a:p>
          <a:p>
            <a:pPr fontAlgn="ctr"/>
            <a:r>
              <a:rPr lang="nb-NO" sz="1200" b="1" dirty="0"/>
              <a:t>Antall årsverk totalt 830</a:t>
            </a:r>
            <a:endParaRPr lang="nb-NO" sz="1200" dirty="0"/>
          </a:p>
          <a:p>
            <a:pPr fontAlgn="ctr"/>
            <a:r>
              <a:rPr lang="nb-NO" sz="1200" dirty="0"/>
              <a:t>Prosent årsverk kvinner 								</a:t>
            </a:r>
            <a:r>
              <a:rPr lang="nb-NO" sz="1200" dirty="0" smtClean="0"/>
              <a:t>60%</a:t>
            </a:r>
            <a:endParaRPr lang="nb-NO" sz="1200" dirty="0"/>
          </a:p>
          <a:p>
            <a:pPr fontAlgn="ctr"/>
            <a:r>
              <a:rPr lang="nb-NO" sz="1200" dirty="0"/>
              <a:t>Prosent årsverk i midlertidige stillinger av antall årsverk totalt  			</a:t>
            </a:r>
            <a:r>
              <a:rPr lang="nb-NO" sz="1200" dirty="0" smtClean="0"/>
              <a:t>21%</a:t>
            </a:r>
            <a:endParaRPr lang="nb-NO" sz="1200" dirty="0"/>
          </a:p>
          <a:p>
            <a:pPr fontAlgn="ctr"/>
            <a:endParaRPr lang="nb-NO" sz="1200" dirty="0"/>
          </a:p>
          <a:p>
            <a:pPr fontAlgn="ctr"/>
            <a:r>
              <a:rPr lang="nb-NO" sz="1200" b="1" i="1" dirty="0"/>
              <a:t>Undervisning, forskning, formidling</a:t>
            </a:r>
            <a:endParaRPr lang="nb-NO" sz="1200" dirty="0"/>
          </a:p>
          <a:p>
            <a:pPr fontAlgn="ctr"/>
            <a:r>
              <a:rPr lang="nb-NO" sz="1200" dirty="0"/>
              <a:t>- Prosentandel årsverk i vitenskapelige stillinger av antall årsverk totalt 		</a:t>
            </a:r>
            <a:r>
              <a:rPr lang="nb-NO" sz="1200" dirty="0" smtClean="0"/>
              <a:t>60%</a:t>
            </a:r>
            <a:endParaRPr lang="nb-NO" sz="1200" dirty="0"/>
          </a:p>
          <a:p>
            <a:pPr fontAlgn="ctr"/>
            <a:r>
              <a:rPr lang="nb-NO" sz="1200" dirty="0"/>
              <a:t>- Prosent årsverk kvinner i vitenskapelige stillinger av antall årsverk totalt 		</a:t>
            </a:r>
            <a:r>
              <a:rPr lang="nb-NO" sz="1200" dirty="0" smtClean="0"/>
              <a:t>56%</a:t>
            </a:r>
            <a:endParaRPr lang="nb-NO" sz="1200" dirty="0"/>
          </a:p>
          <a:p>
            <a:pPr fontAlgn="ctr"/>
            <a:r>
              <a:rPr lang="nb-NO" sz="1200" dirty="0"/>
              <a:t>- Prosent midlertidige årsverk av totalt antall årsverk av vitenskapelig ansatte 	</a:t>
            </a:r>
            <a:r>
              <a:rPr lang="nb-NO" sz="1200" dirty="0" smtClean="0"/>
              <a:t>19%</a:t>
            </a:r>
            <a:endParaRPr lang="nb-NO" sz="1200" dirty="0"/>
          </a:p>
          <a:p>
            <a:pPr marL="171450" indent="-171450" fontAlgn="ctr">
              <a:buFontTx/>
              <a:buChar char="-"/>
            </a:pPr>
            <a:endParaRPr lang="nb-NO" sz="1200" dirty="0"/>
          </a:p>
          <a:p>
            <a:pPr fontAlgn="ctr"/>
            <a:r>
              <a:rPr lang="nb-NO" sz="1200" b="1" i="1" dirty="0"/>
              <a:t>Administrasjon</a:t>
            </a:r>
            <a:endParaRPr lang="nb-NO" sz="1200" dirty="0"/>
          </a:p>
          <a:p>
            <a:pPr fontAlgn="ctr"/>
            <a:r>
              <a:rPr lang="nb-NO" sz="1200" dirty="0"/>
              <a:t>- Prosent administrative årsverk 							</a:t>
            </a:r>
            <a:r>
              <a:rPr lang="nb-NO" sz="1200" dirty="0" smtClean="0"/>
              <a:t>27%</a:t>
            </a:r>
            <a:endParaRPr lang="nb-NO" sz="1200" dirty="0"/>
          </a:p>
          <a:p>
            <a:pPr fontAlgn="ctr"/>
            <a:r>
              <a:rPr lang="nb-NO" sz="1200" dirty="0"/>
              <a:t>- Prosent kvinnelige administrative årsverk 						</a:t>
            </a:r>
            <a:r>
              <a:rPr lang="nb-NO" sz="1200" dirty="0" smtClean="0"/>
              <a:t>73%</a:t>
            </a:r>
            <a:endParaRPr lang="nb-NO" sz="1200" dirty="0"/>
          </a:p>
          <a:p>
            <a:pPr fontAlgn="ctr"/>
            <a:r>
              <a:rPr lang="nb-NO" sz="1200" dirty="0"/>
              <a:t>- Prosent midlertidige administrative årsverk 					</a:t>
            </a:r>
            <a:r>
              <a:rPr lang="nb-NO" sz="1200" dirty="0" smtClean="0"/>
              <a:t>27%</a:t>
            </a:r>
            <a:endParaRPr lang="nb-NO" sz="1200" dirty="0"/>
          </a:p>
          <a:p>
            <a:pPr>
              <a:lnSpc>
                <a:spcPct val="130000"/>
              </a:lnSpc>
            </a:pPr>
            <a:endParaRPr lang="nb-NO" sz="1200" dirty="0">
              <a:latin typeface="Arial"/>
              <a:cs typeface="Arial"/>
            </a:endParaRPr>
          </a:p>
        </p:txBody>
      </p:sp>
      <p:pic>
        <p:nvPicPr>
          <p:cNvPr id="5" name="Bilde 4" descr="pil_tilb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08" y="5459776"/>
            <a:ext cx="819933" cy="810972"/>
          </a:xfrm>
          <a:prstGeom prst="rect">
            <a:avLst/>
          </a:prstGeom>
        </p:spPr>
      </p:pic>
      <p:pic>
        <p:nvPicPr>
          <p:cNvPr id="6" name="Bilde 5" descr="pil_hj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60" y="5454210"/>
            <a:ext cx="819933" cy="810972"/>
          </a:xfrm>
          <a:prstGeom prst="rect">
            <a:avLst/>
          </a:prstGeom>
        </p:spPr>
      </p:pic>
      <p:sp>
        <p:nvSpPr>
          <p:cNvPr id="7" name="Egendefinert 6">
            <a:hlinkClick r:id="rId4" action="ppaction://hlinksldjump" highlightClick="1"/>
          </p:cNvPr>
          <p:cNvSpPr/>
          <p:nvPr/>
        </p:nvSpPr>
        <p:spPr>
          <a:xfrm>
            <a:off x="7960052" y="5487057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gendefinert 7">
            <a:hlinkClick r:id="rId5" action="ppaction://hlinksldjump" highlightClick="1"/>
          </p:cNvPr>
          <p:cNvSpPr/>
          <p:nvPr/>
        </p:nvSpPr>
        <p:spPr>
          <a:xfrm>
            <a:off x="7029497" y="5466029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 descr="saks_his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14" y="218216"/>
            <a:ext cx="1160779" cy="123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pil_hje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60" y="5454210"/>
            <a:ext cx="819933" cy="810972"/>
          </a:xfrm>
          <a:prstGeom prst="rect">
            <a:avLst/>
          </a:prstGeom>
        </p:spPr>
      </p:pic>
      <p:sp>
        <p:nvSpPr>
          <p:cNvPr id="10" name="Egendefinert 9">
            <a:hlinkClick r:id="rId3" action="ppaction://hlinksldjump" highlightClick="1"/>
          </p:cNvPr>
          <p:cNvSpPr/>
          <p:nvPr/>
        </p:nvSpPr>
        <p:spPr>
          <a:xfrm>
            <a:off x="7960052" y="5487057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Avrund diagonale hjørner i rektangel 11"/>
          <p:cNvSpPr/>
          <p:nvPr/>
        </p:nvSpPr>
        <p:spPr>
          <a:xfrm>
            <a:off x="3196700" y="1007281"/>
            <a:ext cx="5243916" cy="733564"/>
          </a:xfrm>
          <a:prstGeom prst="round2DiagRect">
            <a:avLst/>
          </a:prstGeom>
          <a:solidFill>
            <a:srgbClr val="0D34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kstSylinder 12"/>
          <p:cNvSpPr txBox="1"/>
          <p:nvPr/>
        </p:nvSpPr>
        <p:spPr>
          <a:xfrm>
            <a:off x="3415653" y="1171512"/>
            <a:ext cx="492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Arial"/>
                <a:cs typeface="Arial"/>
              </a:rPr>
              <a:t>Avdeling for helse, omsorg og sykepleie</a:t>
            </a:r>
          </a:p>
        </p:txBody>
      </p:sp>
      <p:sp>
        <p:nvSpPr>
          <p:cNvPr id="15" name="Avrund diagonale hjørner i rektangel 14"/>
          <p:cNvSpPr/>
          <p:nvPr/>
        </p:nvSpPr>
        <p:spPr>
          <a:xfrm>
            <a:off x="3196699" y="2099506"/>
            <a:ext cx="5243916" cy="733564"/>
          </a:xfrm>
          <a:prstGeom prst="round2DiagRect">
            <a:avLst/>
          </a:prstGeom>
          <a:solidFill>
            <a:srgbClr val="0D34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kstSylinder 15"/>
          <p:cNvSpPr txBox="1"/>
          <p:nvPr/>
        </p:nvSpPr>
        <p:spPr>
          <a:xfrm>
            <a:off x="3415652" y="2244484"/>
            <a:ext cx="475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Arial"/>
                <a:cs typeface="Arial"/>
              </a:rPr>
              <a:t>Avdeling for informatikk og medieteknikk</a:t>
            </a:r>
            <a:endParaRPr lang="nb-NO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Avrund diagonale hjørner i rektangel 17"/>
          <p:cNvSpPr/>
          <p:nvPr/>
        </p:nvSpPr>
        <p:spPr>
          <a:xfrm>
            <a:off x="3196699" y="3189791"/>
            <a:ext cx="5243916" cy="733564"/>
          </a:xfrm>
          <a:prstGeom prst="round2DiagRect">
            <a:avLst/>
          </a:prstGeom>
          <a:solidFill>
            <a:srgbClr val="0D34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TekstSylinder 18"/>
          <p:cNvSpPr txBox="1"/>
          <p:nvPr/>
        </p:nvSpPr>
        <p:spPr>
          <a:xfrm>
            <a:off x="3415653" y="3333791"/>
            <a:ext cx="5101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Arial"/>
                <a:cs typeface="Arial"/>
              </a:rPr>
              <a:t>Avdeling for teknologi, økonomi og ledelse</a:t>
            </a:r>
          </a:p>
        </p:txBody>
      </p:sp>
      <p:sp>
        <p:nvSpPr>
          <p:cNvPr id="23" name="Egendefinert 22">
            <a:hlinkClick r:id="rId4" action="ppaction://hlinksldjump" highlightClick="1"/>
          </p:cNvPr>
          <p:cNvSpPr/>
          <p:nvPr/>
        </p:nvSpPr>
        <p:spPr>
          <a:xfrm>
            <a:off x="3196700" y="1007281"/>
            <a:ext cx="5243915" cy="81020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Egendefinert 23">
            <a:hlinkClick r:id="rId5" action="ppaction://hlinksldjump" highlightClick="1"/>
          </p:cNvPr>
          <p:cNvSpPr/>
          <p:nvPr/>
        </p:nvSpPr>
        <p:spPr>
          <a:xfrm>
            <a:off x="3196700" y="2099506"/>
            <a:ext cx="5243915" cy="744239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Egendefinert 24">
            <a:hlinkClick r:id="rId6" action="ppaction://hlinksldjump" highlightClick="1"/>
          </p:cNvPr>
          <p:cNvSpPr/>
          <p:nvPr/>
        </p:nvSpPr>
        <p:spPr>
          <a:xfrm>
            <a:off x="3196700" y="3179114"/>
            <a:ext cx="5243915" cy="744239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7" name="Bilde 26" descr="saks_hi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5" y="884199"/>
            <a:ext cx="2001520" cy="2113280"/>
          </a:xfrm>
          <a:prstGeom prst="rect">
            <a:avLst/>
          </a:prstGeom>
        </p:spPr>
      </p:pic>
      <p:pic>
        <p:nvPicPr>
          <p:cNvPr id="14" name="Bilde 13" descr="nokkeltall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" y="3244536"/>
            <a:ext cx="1946767" cy="1946767"/>
          </a:xfrm>
          <a:prstGeom prst="rect">
            <a:avLst/>
          </a:prstGeom>
        </p:spPr>
      </p:pic>
      <p:sp>
        <p:nvSpPr>
          <p:cNvPr id="17" name="Plassholder for innhold 2"/>
          <p:cNvSpPr>
            <a:spLocks noGrp="1"/>
          </p:cNvSpPr>
          <p:nvPr>
            <p:ph idx="1"/>
          </p:nvPr>
        </p:nvSpPr>
        <p:spPr>
          <a:xfrm>
            <a:off x="963388" y="3656512"/>
            <a:ext cx="1182347" cy="3610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b-NO" sz="1600" b="1" dirty="0"/>
              <a:t>Nøkkeltall</a:t>
            </a:r>
            <a:endParaRPr lang="nb-NO" sz="1600" dirty="0"/>
          </a:p>
        </p:txBody>
      </p:sp>
      <p:sp>
        <p:nvSpPr>
          <p:cNvPr id="20" name="Egendefinert 19">
            <a:hlinkClick r:id="rId9" action="ppaction://hlinksldjump" highlightClick="1"/>
          </p:cNvPr>
          <p:cNvSpPr/>
          <p:nvPr/>
        </p:nvSpPr>
        <p:spPr>
          <a:xfrm>
            <a:off x="601260" y="3322841"/>
            <a:ext cx="1894805" cy="1868461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777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gendefinert 3">
            <a:hlinkClick r:id="" action="ppaction://noaction" highlightClick="1"/>
          </p:cNvPr>
          <p:cNvSpPr/>
          <p:nvPr/>
        </p:nvSpPr>
        <p:spPr>
          <a:xfrm>
            <a:off x="536433" y="459846"/>
            <a:ext cx="1937729" cy="1883179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>
          <a:xfrm>
            <a:off x="536433" y="369442"/>
            <a:ext cx="6929844" cy="4064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b="1" dirty="0"/>
              <a:t>Helse, omsorg og sykepleie</a:t>
            </a:r>
          </a:p>
          <a:p>
            <a:pPr marL="0" indent="0">
              <a:buNone/>
            </a:pPr>
            <a:r>
              <a:rPr lang="nb-NO" sz="1600" dirty="0"/>
              <a:t>Antall ansatte: 89,4 (høst 2014)</a:t>
            </a:r>
          </a:p>
          <a:p>
            <a:pPr marL="0" indent="0">
              <a:buNone/>
            </a:pPr>
            <a:r>
              <a:rPr lang="nb-NO" sz="1600" dirty="0"/>
              <a:t>Antall studenter: 1102 (høst 2014)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/>
              <a:t>Utdanningsprogrammer: 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i="1" dirty="0"/>
              <a:t>Master </a:t>
            </a:r>
          </a:p>
          <a:p>
            <a:pPr marL="0" indent="0">
              <a:buNone/>
            </a:pPr>
            <a:r>
              <a:rPr lang="nb-NO" sz="1600" dirty="0"/>
              <a:t>Klinisk sykepleie</a:t>
            </a:r>
          </a:p>
          <a:p>
            <a:pPr marL="0" indent="0">
              <a:buNone/>
            </a:pPr>
            <a:r>
              <a:rPr lang="nb-NO" sz="1600" dirty="0"/>
              <a:t>Helsefremmende lokalsamfunnsarbeid</a:t>
            </a:r>
          </a:p>
          <a:p>
            <a:pPr marL="0" indent="0">
              <a:buNone/>
            </a:pPr>
            <a:r>
              <a:rPr lang="nb-NO" sz="1600" dirty="0"/>
              <a:t>Gerontologi</a:t>
            </a:r>
          </a:p>
          <a:p>
            <a:pPr marL="0" indent="0">
              <a:buNone/>
            </a:pPr>
            <a:r>
              <a:rPr lang="nb-NO" sz="1600" dirty="0"/>
              <a:t>Nordic </a:t>
            </a:r>
            <a:r>
              <a:rPr lang="nb-NO" sz="1600" dirty="0" err="1"/>
              <a:t>Master’s</a:t>
            </a:r>
            <a:r>
              <a:rPr lang="nb-NO" sz="1600" dirty="0"/>
              <a:t> </a:t>
            </a:r>
            <a:r>
              <a:rPr lang="nb-NO" sz="1600" dirty="0" err="1"/>
              <a:t>Degree</a:t>
            </a:r>
            <a:r>
              <a:rPr lang="nb-NO" sz="1600" dirty="0"/>
              <a:t> </a:t>
            </a:r>
            <a:r>
              <a:rPr lang="nb-NO" sz="1600" dirty="0" err="1"/>
              <a:t>Programme</a:t>
            </a:r>
            <a:r>
              <a:rPr lang="nb-NO" sz="1600" dirty="0"/>
              <a:t> in </a:t>
            </a:r>
          </a:p>
          <a:p>
            <a:pPr marL="0" indent="0">
              <a:buNone/>
            </a:pPr>
            <a:r>
              <a:rPr lang="nb-NO" sz="1600" dirty="0" err="1"/>
              <a:t>Gerontology</a:t>
            </a:r>
            <a:r>
              <a:rPr lang="nb-NO" sz="1600" dirty="0"/>
              <a:t> – </a:t>
            </a:r>
            <a:r>
              <a:rPr lang="nb-NO" sz="1600" dirty="0" err="1"/>
              <a:t>NordMaG</a:t>
            </a:r>
            <a:r>
              <a:rPr lang="nb-NO" sz="1600" dirty="0"/>
              <a:t> (</a:t>
            </a:r>
            <a:r>
              <a:rPr lang="nb-NO" sz="1600" dirty="0" err="1"/>
              <a:t>samarbeidsmaster</a:t>
            </a:r>
            <a:r>
              <a:rPr lang="nb-NO" sz="1600" dirty="0"/>
              <a:t>)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i="1" dirty="0"/>
              <a:t>Bachelor</a:t>
            </a:r>
          </a:p>
          <a:p>
            <a:pPr marL="0" indent="0">
              <a:buNone/>
            </a:pPr>
            <a:r>
              <a:rPr lang="nb-NO" sz="1600" dirty="0"/>
              <a:t>Sykepleie</a:t>
            </a:r>
          </a:p>
          <a:p>
            <a:pPr marL="0" indent="0">
              <a:buNone/>
            </a:pPr>
            <a:r>
              <a:rPr lang="nb-NO" sz="1600" dirty="0"/>
              <a:t>Radiografi</a:t>
            </a:r>
          </a:p>
          <a:p>
            <a:pPr marL="0" indent="0">
              <a:buNone/>
            </a:pPr>
            <a:r>
              <a:rPr lang="nb-NO" sz="1600" dirty="0"/>
              <a:t>Ergoterapi </a:t>
            </a:r>
          </a:p>
          <a:p>
            <a:pPr marL="0" indent="0">
              <a:buNone/>
            </a:pPr>
            <a:endParaRPr lang="nb-NO" sz="1600" dirty="0"/>
          </a:p>
        </p:txBody>
      </p:sp>
      <p:pic>
        <p:nvPicPr>
          <p:cNvPr id="6" name="Bilde 5" descr="pil_tilb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08" y="5459776"/>
            <a:ext cx="819933" cy="810972"/>
          </a:xfrm>
          <a:prstGeom prst="rect">
            <a:avLst/>
          </a:prstGeom>
        </p:spPr>
      </p:pic>
      <p:pic>
        <p:nvPicPr>
          <p:cNvPr id="7" name="Bilde 6" descr="pil_hj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60" y="5454210"/>
            <a:ext cx="819933" cy="810972"/>
          </a:xfrm>
          <a:prstGeom prst="rect">
            <a:avLst/>
          </a:prstGeom>
        </p:spPr>
      </p:pic>
      <p:sp>
        <p:nvSpPr>
          <p:cNvPr id="8" name="Egendefinert 7">
            <a:hlinkClick r:id="rId4" action="ppaction://hlinksldjump" highlightClick="1"/>
          </p:cNvPr>
          <p:cNvSpPr/>
          <p:nvPr/>
        </p:nvSpPr>
        <p:spPr>
          <a:xfrm>
            <a:off x="7960052" y="5487057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gendefinert 8">
            <a:hlinkClick r:id="rId5" action="ppaction://hlinksldjump" highlightClick="1"/>
          </p:cNvPr>
          <p:cNvSpPr/>
          <p:nvPr/>
        </p:nvSpPr>
        <p:spPr>
          <a:xfrm>
            <a:off x="7029497" y="5466029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 descr="saks_hi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2" y="231961"/>
            <a:ext cx="1235489" cy="1304476"/>
          </a:xfrm>
          <a:prstGeom prst="rect">
            <a:avLst/>
          </a:prstGeom>
        </p:spPr>
      </p:pic>
      <p:pic>
        <p:nvPicPr>
          <p:cNvPr id="11" name="Bilde 10" descr="helse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2" b="22817"/>
          <a:stretch/>
        </p:blipFill>
        <p:spPr>
          <a:xfrm>
            <a:off x="3023544" y="4198009"/>
            <a:ext cx="2059119" cy="201385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kstSylinder 11"/>
          <p:cNvSpPr txBox="1"/>
          <p:nvPr/>
        </p:nvSpPr>
        <p:spPr>
          <a:xfrm>
            <a:off x="5224346" y="1579485"/>
            <a:ext cx="3270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i="1" dirty="0">
                <a:latin typeface="Arial"/>
                <a:cs typeface="Arial"/>
              </a:rPr>
              <a:t>Videreutdanning</a:t>
            </a:r>
          </a:p>
          <a:p>
            <a:r>
              <a:rPr lang="nb-NO" sz="1600" dirty="0" smtClean="0">
                <a:latin typeface="Arial"/>
                <a:cs typeface="Arial"/>
              </a:rPr>
              <a:t>Anestesi-, intensiv- og operasjon</a:t>
            </a:r>
          </a:p>
          <a:p>
            <a:r>
              <a:rPr lang="nb-NO" sz="1600" dirty="0" smtClean="0">
                <a:latin typeface="Arial"/>
                <a:cs typeface="Arial"/>
              </a:rPr>
              <a:t>Tverrfaglig veiledning</a:t>
            </a:r>
          </a:p>
          <a:p>
            <a:r>
              <a:rPr lang="nb-NO" sz="1600" dirty="0" smtClean="0">
                <a:latin typeface="Arial"/>
                <a:cs typeface="Arial"/>
              </a:rPr>
              <a:t>Palliativ omsorg</a:t>
            </a:r>
          </a:p>
          <a:p>
            <a:r>
              <a:rPr lang="nb-NO" sz="1600" dirty="0" smtClean="0">
                <a:latin typeface="Arial"/>
                <a:cs typeface="Arial"/>
              </a:rPr>
              <a:t>Oppmerksomt nærvær</a:t>
            </a:r>
          </a:p>
          <a:p>
            <a:r>
              <a:rPr lang="nb-NO" sz="1600" dirty="0" smtClean="0">
                <a:latin typeface="Arial"/>
                <a:cs typeface="Arial"/>
              </a:rPr>
              <a:t>Prehospitalt arbeid</a:t>
            </a:r>
            <a:endParaRPr lang="nb-NO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939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gendefinert 3">
            <a:hlinkClick r:id="" action="ppaction://noaction" highlightClick="1"/>
          </p:cNvPr>
          <p:cNvSpPr/>
          <p:nvPr/>
        </p:nvSpPr>
        <p:spPr>
          <a:xfrm>
            <a:off x="536433" y="459846"/>
            <a:ext cx="1937729" cy="1883179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>
          <a:xfrm>
            <a:off x="536433" y="369442"/>
            <a:ext cx="4521368" cy="4064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b="1" dirty="0"/>
              <a:t>Informatikk og medieteknikk</a:t>
            </a:r>
          </a:p>
          <a:p>
            <a:pPr marL="0" indent="0">
              <a:buNone/>
            </a:pPr>
            <a:r>
              <a:rPr lang="nb-NO" sz="1600" dirty="0"/>
              <a:t>Antall ansatte: 73,8 (høst 2014)</a:t>
            </a:r>
          </a:p>
          <a:p>
            <a:pPr marL="0" indent="0">
              <a:buNone/>
            </a:pPr>
            <a:r>
              <a:rPr lang="nb-NO" sz="1600" dirty="0"/>
              <a:t>Antall studenter: 911 (høst 2014)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/>
              <a:t>Utdanningsprogrammer: 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i="1" dirty="0"/>
              <a:t>Ph.D</a:t>
            </a:r>
          </a:p>
          <a:p>
            <a:pPr marL="0" indent="0">
              <a:buNone/>
            </a:pPr>
            <a:r>
              <a:rPr lang="nb-NO" sz="1600" dirty="0"/>
              <a:t>Computer Science</a:t>
            </a:r>
          </a:p>
          <a:p>
            <a:pPr marL="0" indent="0">
              <a:buNone/>
            </a:pPr>
            <a:r>
              <a:rPr lang="nb-NO" sz="1600" dirty="0"/>
              <a:t>Information Security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i="1" dirty="0"/>
              <a:t>Master</a:t>
            </a:r>
          </a:p>
          <a:p>
            <a:pPr marL="0" indent="0">
              <a:buNone/>
            </a:pPr>
            <a:r>
              <a:rPr lang="nb-NO" sz="1600" dirty="0"/>
              <a:t>Information Security</a:t>
            </a:r>
          </a:p>
          <a:p>
            <a:pPr marL="0" indent="0">
              <a:buNone/>
            </a:pPr>
            <a:r>
              <a:rPr lang="nb-NO" sz="1600" dirty="0"/>
              <a:t>Applied </a:t>
            </a:r>
            <a:r>
              <a:rPr lang="nb-NO" sz="1600" dirty="0" err="1"/>
              <a:t>ComputerScience</a:t>
            </a:r>
            <a:endParaRPr lang="nb-NO" sz="1600" dirty="0"/>
          </a:p>
          <a:p>
            <a:pPr marL="0" indent="0">
              <a:buNone/>
            </a:pPr>
            <a:r>
              <a:rPr lang="nb-NO" sz="1600" dirty="0" err="1"/>
              <a:t>Interaction</a:t>
            </a:r>
            <a:r>
              <a:rPr lang="nb-NO" sz="1600" dirty="0"/>
              <a:t> Design</a:t>
            </a:r>
          </a:p>
          <a:p>
            <a:pPr marL="0" indent="0">
              <a:buNone/>
            </a:pPr>
            <a:r>
              <a:rPr lang="nb-NO" sz="1600" dirty="0"/>
              <a:t>3d Multimedia teknologi</a:t>
            </a:r>
          </a:p>
          <a:p>
            <a:pPr marL="0" indent="0">
              <a:buNone/>
            </a:pPr>
            <a:r>
              <a:rPr lang="nb-NO" sz="1600" dirty="0"/>
              <a:t>Color Informatics and Media Technology (CIMET) and </a:t>
            </a:r>
            <a:r>
              <a:rPr lang="nb-NO" sz="1600" dirty="0" err="1"/>
              <a:t>Color</a:t>
            </a:r>
            <a:r>
              <a:rPr lang="nb-NO" sz="1600" dirty="0"/>
              <a:t> in </a:t>
            </a:r>
            <a:r>
              <a:rPr lang="nb-NO" sz="1600" dirty="0" err="1"/>
              <a:t>Science</a:t>
            </a:r>
            <a:r>
              <a:rPr lang="nb-NO" sz="1600" dirty="0"/>
              <a:t> and Industry (COSI) (</a:t>
            </a:r>
            <a:r>
              <a:rPr lang="nb-NO" sz="1600" dirty="0" err="1"/>
              <a:t>fellesgrader</a:t>
            </a:r>
            <a:r>
              <a:rPr lang="nb-NO" sz="1600" dirty="0"/>
              <a:t>)</a:t>
            </a:r>
          </a:p>
          <a:p>
            <a:pPr marL="0" indent="0">
              <a:buNone/>
            </a:pPr>
            <a:r>
              <a:rPr lang="nb-NO" sz="1600" dirty="0"/>
              <a:t>Erfaringsbasert master i informasjonsssikkerhet</a:t>
            </a:r>
          </a:p>
        </p:txBody>
      </p:sp>
      <p:pic>
        <p:nvPicPr>
          <p:cNvPr id="6" name="Bilde 5" descr="pil_tilb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08" y="5459776"/>
            <a:ext cx="819933" cy="810972"/>
          </a:xfrm>
          <a:prstGeom prst="rect">
            <a:avLst/>
          </a:prstGeom>
        </p:spPr>
      </p:pic>
      <p:pic>
        <p:nvPicPr>
          <p:cNvPr id="7" name="Bilde 6" descr="pil_hj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60" y="5454210"/>
            <a:ext cx="819933" cy="810972"/>
          </a:xfrm>
          <a:prstGeom prst="rect">
            <a:avLst/>
          </a:prstGeom>
        </p:spPr>
      </p:pic>
      <p:sp>
        <p:nvSpPr>
          <p:cNvPr id="8" name="Egendefinert 7">
            <a:hlinkClick r:id="rId4" action="ppaction://hlinksldjump" highlightClick="1"/>
          </p:cNvPr>
          <p:cNvSpPr/>
          <p:nvPr/>
        </p:nvSpPr>
        <p:spPr>
          <a:xfrm>
            <a:off x="7960052" y="5487057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gendefinert 8">
            <a:hlinkClick r:id="rId5" action="ppaction://hlinksldjump" highlightClick="1"/>
          </p:cNvPr>
          <p:cNvSpPr/>
          <p:nvPr/>
        </p:nvSpPr>
        <p:spPr>
          <a:xfrm>
            <a:off x="7029497" y="5466029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>
            <a:off x="5581993" y="1780094"/>
            <a:ext cx="338281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nb-NO" sz="1600" i="1" dirty="0">
                <a:latin typeface="Arial"/>
                <a:cs typeface="Arial"/>
              </a:rPr>
              <a:t>Bachelor</a:t>
            </a:r>
          </a:p>
          <a:p>
            <a:pPr>
              <a:lnSpc>
                <a:spcPct val="130000"/>
              </a:lnSpc>
            </a:pPr>
            <a:r>
              <a:rPr lang="nb-NO" sz="1600" dirty="0">
                <a:latin typeface="Arial"/>
                <a:cs typeface="Arial"/>
              </a:rPr>
              <a:t>Drift av nettverk og datasystemer</a:t>
            </a:r>
          </a:p>
          <a:p>
            <a:pPr>
              <a:lnSpc>
                <a:spcPct val="130000"/>
              </a:lnSpc>
            </a:pPr>
            <a:r>
              <a:rPr lang="nb-NO" sz="1600" dirty="0">
                <a:latin typeface="Arial"/>
                <a:cs typeface="Arial"/>
              </a:rPr>
              <a:t>Informasjonssikkerhet</a:t>
            </a:r>
          </a:p>
          <a:p>
            <a:pPr>
              <a:lnSpc>
                <a:spcPct val="130000"/>
              </a:lnSpc>
            </a:pPr>
            <a:r>
              <a:rPr lang="nb-NO" sz="1600" dirty="0">
                <a:latin typeface="Arial"/>
                <a:cs typeface="Arial"/>
              </a:rPr>
              <a:t>Dataingeniør (+TRES/Y-vei)</a:t>
            </a:r>
          </a:p>
          <a:p>
            <a:pPr>
              <a:lnSpc>
                <a:spcPct val="130000"/>
              </a:lnSpc>
            </a:pPr>
            <a:r>
              <a:rPr lang="nb-NO" sz="1600" dirty="0">
                <a:latin typeface="Arial"/>
                <a:cs typeface="Arial"/>
              </a:rPr>
              <a:t>Programvareutvikling</a:t>
            </a:r>
          </a:p>
          <a:p>
            <a:pPr>
              <a:lnSpc>
                <a:spcPct val="130000"/>
              </a:lnSpc>
            </a:pPr>
            <a:r>
              <a:rPr lang="nb-NO" sz="1600" dirty="0">
                <a:latin typeface="Arial"/>
                <a:cs typeface="Arial"/>
              </a:rPr>
              <a:t>Spillprogrammering</a:t>
            </a:r>
          </a:p>
          <a:p>
            <a:pPr>
              <a:lnSpc>
                <a:spcPct val="130000"/>
              </a:lnSpc>
            </a:pPr>
            <a:r>
              <a:rPr lang="nb-NO" sz="1600" dirty="0">
                <a:latin typeface="Arial"/>
                <a:cs typeface="Arial"/>
              </a:rPr>
              <a:t>Webutvikling</a:t>
            </a:r>
          </a:p>
          <a:p>
            <a:pPr>
              <a:lnSpc>
                <a:spcPct val="130000"/>
              </a:lnSpc>
            </a:pPr>
            <a:r>
              <a:rPr lang="nb-NO" sz="1600" dirty="0">
                <a:latin typeface="Arial"/>
                <a:cs typeface="Arial"/>
              </a:rPr>
              <a:t>Mediedesign</a:t>
            </a:r>
          </a:p>
          <a:p>
            <a:pPr>
              <a:lnSpc>
                <a:spcPct val="130000"/>
              </a:lnSpc>
            </a:pPr>
            <a:r>
              <a:rPr lang="nb-NO" sz="1600" dirty="0">
                <a:latin typeface="Arial"/>
                <a:cs typeface="Arial"/>
              </a:rPr>
              <a:t>Medieledelse</a:t>
            </a:r>
          </a:p>
          <a:p>
            <a:pPr>
              <a:lnSpc>
                <a:spcPct val="130000"/>
              </a:lnSpc>
            </a:pPr>
            <a:r>
              <a:rPr lang="nb-NO" sz="1600" dirty="0">
                <a:latin typeface="Arial"/>
                <a:cs typeface="Arial"/>
              </a:rPr>
              <a:t>Medieproduksjon</a:t>
            </a:r>
          </a:p>
          <a:p>
            <a:pPr>
              <a:lnSpc>
                <a:spcPct val="130000"/>
              </a:lnSpc>
            </a:pPr>
            <a:r>
              <a:rPr lang="nb-NO" sz="1600" dirty="0">
                <a:latin typeface="Arial"/>
                <a:cs typeface="Arial"/>
              </a:rPr>
              <a:t>Webutvikling </a:t>
            </a:r>
          </a:p>
        </p:txBody>
      </p:sp>
      <p:pic>
        <p:nvPicPr>
          <p:cNvPr id="11" name="Bilde 10" descr="saks_hi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2" y="231961"/>
            <a:ext cx="1235489" cy="1304476"/>
          </a:xfrm>
          <a:prstGeom prst="rect">
            <a:avLst/>
          </a:prstGeom>
        </p:spPr>
      </p:pic>
      <p:pic>
        <p:nvPicPr>
          <p:cNvPr id="2" name="Bilde 1" descr="informatikk_small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87" b="39007"/>
          <a:stretch/>
        </p:blipFill>
        <p:spPr>
          <a:xfrm>
            <a:off x="2959998" y="1883945"/>
            <a:ext cx="2366843" cy="231009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547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gendefinert 3">
            <a:hlinkClick r:id="" action="ppaction://noaction" highlightClick="1"/>
          </p:cNvPr>
          <p:cNvSpPr/>
          <p:nvPr/>
        </p:nvSpPr>
        <p:spPr>
          <a:xfrm>
            <a:off x="536433" y="459846"/>
            <a:ext cx="1937729" cy="1883179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>
          <a:xfrm>
            <a:off x="450337" y="369442"/>
            <a:ext cx="6929844" cy="4064787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nb-NO" sz="1600" b="1" dirty="0"/>
              <a:t>Teknologi, økonomi og ledelse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b-NO" sz="1600" dirty="0"/>
              <a:t>Antall ansatte: 75,2 (høst 2014)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b-NO" sz="1600" dirty="0"/>
              <a:t>Antall studenter: 1378 (høst 2014)</a:t>
            </a:r>
          </a:p>
          <a:p>
            <a:pPr marL="0" indent="0">
              <a:lnSpc>
                <a:spcPct val="80000"/>
              </a:lnSpc>
              <a:buNone/>
            </a:pPr>
            <a:endParaRPr lang="nb-NO" sz="1600" dirty="0"/>
          </a:p>
          <a:p>
            <a:pPr marL="0" indent="0">
              <a:lnSpc>
                <a:spcPct val="80000"/>
              </a:lnSpc>
              <a:buNone/>
            </a:pPr>
            <a:r>
              <a:rPr lang="nb-NO" sz="1600" dirty="0"/>
              <a:t>Utdanningsprogrammer: </a:t>
            </a:r>
          </a:p>
          <a:p>
            <a:pPr marL="0" indent="0">
              <a:lnSpc>
                <a:spcPct val="80000"/>
              </a:lnSpc>
              <a:buNone/>
            </a:pPr>
            <a:endParaRPr lang="nb-NO" sz="1600" dirty="0"/>
          </a:p>
          <a:p>
            <a:pPr marL="0" indent="0">
              <a:lnSpc>
                <a:spcPct val="80000"/>
              </a:lnSpc>
              <a:buNone/>
            </a:pPr>
            <a:r>
              <a:rPr lang="nb-NO" sz="1600" i="1" dirty="0"/>
              <a:t>Master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b-NO" sz="1600" dirty="0"/>
              <a:t>Master in Sustainable </a:t>
            </a:r>
            <a:r>
              <a:rPr lang="nb-NO" sz="1600" dirty="0" err="1"/>
              <a:t>Manufacturing</a:t>
            </a:r>
            <a:endParaRPr lang="nb-NO" sz="1600" dirty="0"/>
          </a:p>
          <a:p>
            <a:pPr marL="0" indent="0">
              <a:lnSpc>
                <a:spcPct val="80000"/>
              </a:lnSpc>
              <a:buNone/>
            </a:pPr>
            <a:r>
              <a:rPr lang="nb-NO" sz="1600" dirty="0"/>
              <a:t>(MBA søkt NOKUT 1/1-15)</a:t>
            </a:r>
          </a:p>
          <a:p>
            <a:pPr marL="0" indent="0">
              <a:lnSpc>
                <a:spcPct val="80000"/>
              </a:lnSpc>
              <a:buNone/>
            </a:pPr>
            <a:endParaRPr lang="nb-NO" sz="1600" i="1" dirty="0"/>
          </a:p>
          <a:p>
            <a:pPr marL="0" indent="0">
              <a:lnSpc>
                <a:spcPct val="80000"/>
              </a:lnSpc>
              <a:buNone/>
            </a:pPr>
            <a:r>
              <a:rPr lang="nb-NO" sz="1600" i="1" dirty="0"/>
              <a:t>Bachelor</a:t>
            </a:r>
            <a:endParaRPr lang="nb-NO" sz="1600" dirty="0"/>
          </a:p>
          <a:p>
            <a:pPr marL="0" indent="0">
              <a:lnSpc>
                <a:spcPct val="80000"/>
              </a:lnSpc>
              <a:buNone/>
            </a:pPr>
            <a:r>
              <a:rPr lang="nb-NO" sz="1600" dirty="0"/>
              <a:t>Elektroingeniør (+ TRES/Y-vei/fleks)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b-NO" sz="1600" dirty="0"/>
              <a:t>Maskiningeniør (+ TRES/Y-vei/fleks)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b-NO" sz="1600" dirty="0"/>
              <a:t>Økonomi og ledelse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b-NO" sz="1600" dirty="0"/>
              <a:t>Logistikk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b-NO" sz="1600" dirty="0"/>
              <a:t>Geomatikk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b-NO" sz="1600" dirty="0"/>
              <a:t>Industriell design og teknologiledelse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b-NO" sz="1600" dirty="0"/>
              <a:t>Tekonologidesign og ledelse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b-NO" sz="1600" dirty="0" err="1"/>
              <a:t>Byggingeniør</a:t>
            </a:r>
            <a:r>
              <a:rPr lang="nb-NO" sz="1600" dirty="0"/>
              <a:t> (+ TRES/Y-vei/fleks)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b-NO" sz="1600" dirty="0"/>
              <a:t>Fornybar energi</a:t>
            </a:r>
          </a:p>
          <a:p>
            <a:pPr marL="0" indent="0">
              <a:lnSpc>
                <a:spcPct val="80000"/>
              </a:lnSpc>
              <a:buNone/>
            </a:pPr>
            <a:endParaRPr lang="nb-NO" sz="1600" dirty="0"/>
          </a:p>
          <a:p>
            <a:pPr marL="0" indent="0">
              <a:lnSpc>
                <a:spcPct val="80000"/>
              </a:lnSpc>
              <a:buNone/>
            </a:pPr>
            <a:r>
              <a:rPr lang="nb-NO" sz="1600" i="1" dirty="0"/>
              <a:t>Videreutdanning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b-NO" sz="1600" dirty="0"/>
              <a:t>Elkraft</a:t>
            </a:r>
          </a:p>
          <a:p>
            <a:pPr marL="0" indent="0">
              <a:lnSpc>
                <a:spcPct val="80000"/>
              </a:lnSpc>
              <a:buNone/>
            </a:pPr>
            <a:endParaRPr lang="nb-NO" sz="1600" dirty="0"/>
          </a:p>
        </p:txBody>
      </p:sp>
      <p:pic>
        <p:nvPicPr>
          <p:cNvPr id="6" name="Bilde 5" descr="pil_tilb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08" y="5459776"/>
            <a:ext cx="819933" cy="810972"/>
          </a:xfrm>
          <a:prstGeom prst="rect">
            <a:avLst/>
          </a:prstGeom>
        </p:spPr>
      </p:pic>
      <p:pic>
        <p:nvPicPr>
          <p:cNvPr id="7" name="Bilde 6" descr="pil_hj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60" y="5454210"/>
            <a:ext cx="819933" cy="810972"/>
          </a:xfrm>
          <a:prstGeom prst="rect">
            <a:avLst/>
          </a:prstGeom>
        </p:spPr>
      </p:pic>
      <p:sp>
        <p:nvSpPr>
          <p:cNvPr id="8" name="Egendefinert 7">
            <a:hlinkClick r:id="rId4" action="ppaction://hlinksldjump" highlightClick="1"/>
          </p:cNvPr>
          <p:cNvSpPr/>
          <p:nvPr/>
        </p:nvSpPr>
        <p:spPr>
          <a:xfrm>
            <a:off x="7960052" y="5487057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gendefinert 8">
            <a:hlinkClick r:id="rId5" action="ppaction://hlinksldjump" highlightClick="1"/>
          </p:cNvPr>
          <p:cNvSpPr/>
          <p:nvPr/>
        </p:nvSpPr>
        <p:spPr>
          <a:xfrm>
            <a:off x="7029497" y="5466029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 descr="saks_hi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2" y="231961"/>
            <a:ext cx="1235489" cy="1304476"/>
          </a:xfrm>
          <a:prstGeom prst="rect">
            <a:avLst/>
          </a:prstGeom>
        </p:spPr>
      </p:pic>
      <p:pic>
        <p:nvPicPr>
          <p:cNvPr id="11" name="Bilde 10" descr="okonomi_small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7" b="16230"/>
          <a:stretch/>
        </p:blipFill>
        <p:spPr>
          <a:xfrm>
            <a:off x="4795740" y="1504151"/>
            <a:ext cx="3700905" cy="364813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442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endefinert 9">
            <a:hlinkClick r:id="" action="ppaction://noaction" highlightClick="1"/>
          </p:cNvPr>
          <p:cNvSpPr/>
          <p:nvPr/>
        </p:nvSpPr>
        <p:spPr>
          <a:xfrm>
            <a:off x="536433" y="459846"/>
            <a:ext cx="1937729" cy="1883179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kstSylinder 10"/>
          <p:cNvSpPr txBox="1"/>
          <p:nvPr/>
        </p:nvSpPr>
        <p:spPr>
          <a:xfrm>
            <a:off x="536433" y="468974"/>
            <a:ext cx="8155984" cy="595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nb-NO" sz="1600" b="1" dirty="0">
                <a:latin typeface="Arial"/>
                <a:cs typeface="Arial"/>
              </a:rPr>
              <a:t>NØKKELTALL</a:t>
            </a:r>
          </a:p>
          <a:p>
            <a:pPr>
              <a:lnSpc>
                <a:spcPct val="130000"/>
              </a:lnSpc>
            </a:pPr>
            <a:endParaRPr lang="nb-NO" sz="1600" b="1" dirty="0">
              <a:latin typeface="Arial"/>
              <a:cs typeface="Arial"/>
            </a:endParaRPr>
          </a:p>
          <a:p>
            <a:pPr fontAlgn="b"/>
            <a:r>
              <a:rPr lang="nb-NO" sz="1200" b="1" dirty="0">
                <a:latin typeface="Arial"/>
                <a:cs typeface="Arial"/>
              </a:rPr>
              <a:t>Totalbudsjett 										287mill kr.</a:t>
            </a:r>
          </a:p>
          <a:p>
            <a:pPr fontAlgn="b"/>
            <a:r>
              <a:rPr lang="nb-NO" sz="1200" dirty="0">
                <a:latin typeface="Arial"/>
                <a:cs typeface="Arial"/>
              </a:rPr>
              <a:t>Prosentandel bevilgning 									87%</a:t>
            </a:r>
          </a:p>
          <a:p>
            <a:pPr fontAlgn="ctr"/>
            <a:r>
              <a:rPr lang="nb-NO" sz="1200" dirty="0">
                <a:latin typeface="Arial"/>
                <a:cs typeface="Arial"/>
              </a:rPr>
              <a:t>Prosentandel </a:t>
            </a:r>
            <a:r>
              <a:rPr lang="nb-NO" sz="1200" dirty="0" err="1">
                <a:latin typeface="Arial"/>
                <a:cs typeface="Arial"/>
              </a:rPr>
              <a:t>BoA</a:t>
            </a:r>
            <a:r>
              <a:rPr lang="nb-NO" sz="1200" dirty="0">
                <a:latin typeface="Arial"/>
                <a:cs typeface="Arial"/>
              </a:rPr>
              <a:t> 										13%</a:t>
            </a:r>
          </a:p>
          <a:p>
            <a:pPr fontAlgn="ctr"/>
            <a:r>
              <a:rPr lang="nb-NO" sz="1200" dirty="0">
                <a:latin typeface="Arial"/>
                <a:cs typeface="Arial"/>
              </a:rPr>
              <a:t>Hvorav Forskningsrådet 									22%</a:t>
            </a:r>
          </a:p>
          <a:p>
            <a:pPr fontAlgn="ctr"/>
            <a:r>
              <a:rPr lang="nb-NO" sz="1200" dirty="0">
                <a:latin typeface="Arial"/>
                <a:cs typeface="Arial"/>
              </a:rPr>
              <a:t>Hvorav EU 											15%</a:t>
            </a:r>
          </a:p>
          <a:p>
            <a:pPr fontAlgn="ctr"/>
            <a:endParaRPr lang="nb-NO" sz="1200" dirty="0" smtClean="0">
              <a:latin typeface="Arial"/>
              <a:cs typeface="Arial"/>
            </a:endParaRPr>
          </a:p>
          <a:p>
            <a:pPr fontAlgn="ctr"/>
            <a:r>
              <a:rPr lang="nb-NO" sz="1200" b="1" dirty="0" smtClean="0">
                <a:latin typeface="Arial"/>
                <a:cs typeface="Arial"/>
              </a:rPr>
              <a:t>Antall </a:t>
            </a:r>
            <a:r>
              <a:rPr lang="nb-NO" sz="1200" b="1" dirty="0">
                <a:latin typeface="Arial"/>
                <a:cs typeface="Arial"/>
              </a:rPr>
              <a:t>studenter 										3 391</a:t>
            </a:r>
          </a:p>
          <a:p>
            <a:pPr fontAlgn="ctr"/>
            <a:r>
              <a:rPr lang="nb-NO" sz="1200" dirty="0">
                <a:latin typeface="Arial"/>
                <a:cs typeface="Arial"/>
              </a:rPr>
              <a:t>Prosent kvinnelige studenter 								47%</a:t>
            </a:r>
          </a:p>
          <a:p>
            <a:pPr fontAlgn="ctr"/>
            <a:r>
              <a:rPr lang="nb-NO" sz="1200" dirty="0">
                <a:latin typeface="Arial"/>
                <a:cs typeface="Arial"/>
              </a:rPr>
              <a:t>Prosent studenter på 3- og 4-årige programmer på lavere nivå 			74%</a:t>
            </a:r>
          </a:p>
          <a:p>
            <a:pPr fontAlgn="ctr"/>
            <a:r>
              <a:rPr lang="nb-NO" sz="1200" dirty="0">
                <a:latin typeface="Arial"/>
                <a:cs typeface="Arial"/>
              </a:rPr>
              <a:t>Prosent studenter på høyere nivå </a:t>
            </a:r>
            <a:br>
              <a:rPr lang="nb-NO" sz="1200" dirty="0">
                <a:latin typeface="Arial"/>
                <a:cs typeface="Arial"/>
              </a:rPr>
            </a:br>
            <a:r>
              <a:rPr lang="nb-NO" sz="1200" dirty="0">
                <a:latin typeface="Arial"/>
                <a:cs typeface="Arial"/>
              </a:rPr>
              <a:t>og 5 og 6-årige master/profesjonsutdanninger 						11%</a:t>
            </a:r>
          </a:p>
          <a:p>
            <a:pPr fontAlgn="ctr"/>
            <a:r>
              <a:rPr lang="nb-NO" sz="1200" dirty="0">
                <a:latin typeface="Arial"/>
                <a:cs typeface="Arial"/>
              </a:rPr>
              <a:t>Prosentandel utenlandske studenter 							</a:t>
            </a:r>
            <a:r>
              <a:rPr lang="nb-NO" sz="1200" dirty="0" smtClean="0">
                <a:latin typeface="Arial"/>
                <a:cs typeface="Arial"/>
              </a:rPr>
              <a:t>7</a:t>
            </a:r>
            <a:r>
              <a:rPr lang="nb-NO" sz="1200" dirty="0">
                <a:latin typeface="Arial"/>
                <a:cs typeface="Arial"/>
              </a:rPr>
              <a:t>%</a:t>
            </a:r>
          </a:p>
          <a:p>
            <a:pPr fontAlgn="ctr"/>
            <a:endParaRPr lang="nb-NO" sz="1200" dirty="0">
              <a:latin typeface="Arial"/>
              <a:cs typeface="Arial"/>
            </a:endParaRPr>
          </a:p>
          <a:p>
            <a:pPr fontAlgn="ctr"/>
            <a:r>
              <a:rPr lang="nb-NO" sz="1200" b="1" dirty="0" smtClean="0">
                <a:latin typeface="Arial"/>
                <a:cs typeface="Arial"/>
              </a:rPr>
              <a:t>Ansatte</a:t>
            </a:r>
            <a:endParaRPr lang="nb-NO" sz="1200" b="1" dirty="0">
              <a:latin typeface="Arial"/>
              <a:cs typeface="Arial"/>
            </a:endParaRPr>
          </a:p>
          <a:p>
            <a:pPr fontAlgn="ctr"/>
            <a:r>
              <a:rPr lang="nb-NO" sz="1200" dirty="0">
                <a:latin typeface="Arial"/>
                <a:cs typeface="Arial"/>
              </a:rPr>
              <a:t>Antall årsverk totalt 										308</a:t>
            </a:r>
          </a:p>
          <a:p>
            <a:pPr fontAlgn="ctr"/>
            <a:r>
              <a:rPr lang="nb-NO" sz="1200" dirty="0">
                <a:latin typeface="Arial"/>
                <a:cs typeface="Arial"/>
              </a:rPr>
              <a:t>Prosent årsverk kvinner 									48%</a:t>
            </a:r>
          </a:p>
          <a:p>
            <a:pPr fontAlgn="ctr"/>
            <a:r>
              <a:rPr lang="nb-NO" sz="1200" dirty="0">
                <a:latin typeface="Arial"/>
                <a:cs typeface="Arial"/>
              </a:rPr>
              <a:t>Prosent årsverk i midlertidige stillinger av antall årsverk totalt 			32%</a:t>
            </a:r>
          </a:p>
          <a:p>
            <a:pPr fontAlgn="ctr"/>
            <a:endParaRPr lang="nb-NO" sz="1200" dirty="0">
              <a:latin typeface="Arial"/>
              <a:cs typeface="Arial"/>
            </a:endParaRPr>
          </a:p>
          <a:p>
            <a:pPr fontAlgn="ctr"/>
            <a:r>
              <a:rPr lang="nb-NO" sz="1200" b="1" i="1" dirty="0">
                <a:latin typeface="Arial"/>
                <a:cs typeface="Arial"/>
              </a:rPr>
              <a:t>Undervisning, forskning, formidling</a:t>
            </a:r>
          </a:p>
          <a:p>
            <a:pPr fontAlgn="ctr"/>
            <a:r>
              <a:rPr lang="nb-NO" sz="1200" dirty="0">
                <a:latin typeface="Arial"/>
                <a:cs typeface="Arial"/>
              </a:rPr>
              <a:t>- Prosent årsverk i vitenskapelige stillinger av antall årsverk totalt 			68%</a:t>
            </a:r>
          </a:p>
          <a:p>
            <a:pPr fontAlgn="ctr"/>
            <a:r>
              <a:rPr lang="nb-NO" sz="1200" dirty="0">
                <a:latin typeface="Arial"/>
                <a:cs typeface="Arial"/>
              </a:rPr>
              <a:t>- Prosent årsverk kvinner i vitenskapelige stillinger av antall årsverk totalt 		44%</a:t>
            </a:r>
          </a:p>
          <a:p>
            <a:pPr fontAlgn="ctr"/>
            <a:r>
              <a:rPr lang="nb-NO" sz="1200" dirty="0">
                <a:latin typeface="Arial"/>
                <a:cs typeface="Arial"/>
              </a:rPr>
              <a:t>- Prosent midlertidige årsverk av totalt antall årsverk av vitenskapelig ansatte 	34%</a:t>
            </a:r>
          </a:p>
          <a:p>
            <a:pPr fontAlgn="ctr"/>
            <a:endParaRPr lang="nb-NO" sz="1200" dirty="0">
              <a:latin typeface="Arial"/>
              <a:cs typeface="Arial"/>
            </a:endParaRPr>
          </a:p>
          <a:p>
            <a:pPr fontAlgn="ctr"/>
            <a:r>
              <a:rPr lang="nb-NO" sz="1200" b="1" i="1" dirty="0">
                <a:latin typeface="Arial"/>
                <a:cs typeface="Arial"/>
              </a:rPr>
              <a:t>Administrasjon</a:t>
            </a:r>
          </a:p>
          <a:p>
            <a:pPr fontAlgn="ctr"/>
            <a:r>
              <a:rPr lang="nb-NO" sz="1200" dirty="0">
                <a:latin typeface="Arial"/>
                <a:cs typeface="Arial"/>
              </a:rPr>
              <a:t>- Prosent administrative årsverk 								20%</a:t>
            </a:r>
          </a:p>
          <a:p>
            <a:pPr fontAlgn="ctr"/>
            <a:r>
              <a:rPr lang="nb-NO" sz="1200" dirty="0">
                <a:latin typeface="Arial"/>
                <a:cs typeface="Arial"/>
              </a:rPr>
              <a:t>- Prosent kvinnelige administrative årsverk 						61%</a:t>
            </a:r>
          </a:p>
          <a:p>
            <a:pPr fontAlgn="ctr"/>
            <a:r>
              <a:rPr lang="nb-NO" sz="1200" dirty="0">
                <a:latin typeface="Arial"/>
                <a:cs typeface="Arial"/>
              </a:rPr>
              <a:t>- Prosent midlertidige administrative årsverk 						24%</a:t>
            </a:r>
          </a:p>
          <a:p>
            <a:pPr>
              <a:lnSpc>
                <a:spcPct val="130000"/>
              </a:lnSpc>
            </a:pPr>
            <a:endParaRPr lang="nb-NO" sz="1200" dirty="0">
              <a:latin typeface="Arial"/>
              <a:cs typeface="Arial"/>
            </a:endParaRPr>
          </a:p>
        </p:txBody>
      </p:sp>
      <p:pic>
        <p:nvPicPr>
          <p:cNvPr id="12" name="Bilde 11" descr="pil_tilb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08" y="5459776"/>
            <a:ext cx="819933" cy="810972"/>
          </a:xfrm>
          <a:prstGeom prst="rect">
            <a:avLst/>
          </a:prstGeom>
        </p:spPr>
      </p:pic>
      <p:pic>
        <p:nvPicPr>
          <p:cNvPr id="13" name="Bilde 12" descr="pil_hj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60" y="5454210"/>
            <a:ext cx="819933" cy="810972"/>
          </a:xfrm>
          <a:prstGeom prst="rect">
            <a:avLst/>
          </a:prstGeom>
        </p:spPr>
      </p:pic>
      <p:sp>
        <p:nvSpPr>
          <p:cNvPr id="14" name="Egendefinert 13">
            <a:hlinkClick r:id="rId4" action="ppaction://hlinksldjump" highlightClick="1"/>
          </p:cNvPr>
          <p:cNvSpPr/>
          <p:nvPr/>
        </p:nvSpPr>
        <p:spPr>
          <a:xfrm>
            <a:off x="7960052" y="5487057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Egendefinert 14">
            <a:hlinkClick r:id="rId5" action="ppaction://hlinksldjump" highlightClick="1"/>
          </p:cNvPr>
          <p:cNvSpPr/>
          <p:nvPr/>
        </p:nvSpPr>
        <p:spPr>
          <a:xfrm>
            <a:off x="7029497" y="5466029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 descr="saks_hi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2" y="231961"/>
            <a:ext cx="1235489" cy="130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pil_hje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60" y="5454210"/>
            <a:ext cx="819933" cy="810972"/>
          </a:xfrm>
          <a:prstGeom prst="rect">
            <a:avLst/>
          </a:prstGeom>
        </p:spPr>
      </p:pic>
      <p:sp>
        <p:nvSpPr>
          <p:cNvPr id="5" name="Egendefinert 4">
            <a:hlinkClick r:id="rId3" action="ppaction://hlinksldjump" highlightClick="1"/>
          </p:cNvPr>
          <p:cNvSpPr/>
          <p:nvPr/>
        </p:nvSpPr>
        <p:spPr>
          <a:xfrm>
            <a:off x="7960052" y="5487057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3" name="Bilde 22" descr="saks_hia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7" y="892510"/>
            <a:ext cx="2159000" cy="1940560"/>
          </a:xfrm>
          <a:prstGeom prst="rect">
            <a:avLst/>
          </a:prstGeom>
        </p:spPr>
      </p:pic>
      <p:pic>
        <p:nvPicPr>
          <p:cNvPr id="22" name="Bilde 21" descr="nokkelta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" y="3244536"/>
            <a:ext cx="1946767" cy="1946767"/>
          </a:xfrm>
          <a:prstGeom prst="rect">
            <a:avLst/>
          </a:prstGeom>
        </p:spPr>
      </p:pic>
      <p:sp>
        <p:nvSpPr>
          <p:cNvPr id="24" name="Plassholder for innhold 2"/>
          <p:cNvSpPr>
            <a:spLocks noGrp="1"/>
          </p:cNvSpPr>
          <p:nvPr>
            <p:ph idx="1"/>
          </p:nvPr>
        </p:nvSpPr>
        <p:spPr>
          <a:xfrm>
            <a:off x="963388" y="3656512"/>
            <a:ext cx="1182347" cy="3610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b-NO" sz="1600" b="1" dirty="0"/>
              <a:t>Nøkkeltall</a:t>
            </a:r>
            <a:endParaRPr lang="nb-NO" sz="1600" dirty="0"/>
          </a:p>
        </p:txBody>
      </p:sp>
      <p:sp>
        <p:nvSpPr>
          <p:cNvPr id="25" name="Egendefinert 24">
            <a:hlinkClick r:id="rId6" action="ppaction://hlinksldjump" highlightClick="1"/>
          </p:cNvPr>
          <p:cNvSpPr/>
          <p:nvPr/>
        </p:nvSpPr>
        <p:spPr>
          <a:xfrm>
            <a:off x="601260" y="3322841"/>
            <a:ext cx="1894805" cy="1868461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Avrund diagonale hjørner i rektangel 25"/>
          <p:cNvSpPr/>
          <p:nvPr/>
        </p:nvSpPr>
        <p:spPr>
          <a:xfrm>
            <a:off x="2966789" y="676825"/>
            <a:ext cx="5648979" cy="733564"/>
          </a:xfrm>
          <a:prstGeom prst="round2DiagRect">
            <a:avLst/>
          </a:prstGeom>
          <a:solidFill>
            <a:srgbClr val="0D34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TekstSylinder 26"/>
          <p:cNvSpPr txBox="1"/>
          <p:nvPr/>
        </p:nvSpPr>
        <p:spPr>
          <a:xfrm>
            <a:off x="3185743" y="841056"/>
            <a:ext cx="3733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Arial"/>
                <a:cs typeface="Arial"/>
              </a:rPr>
              <a:t>Avdeling for biologiske fag</a:t>
            </a:r>
          </a:p>
        </p:txBody>
      </p:sp>
      <p:sp>
        <p:nvSpPr>
          <p:cNvPr id="28" name="Avrund diagonale hjørner i rektangel 27"/>
          <p:cNvSpPr/>
          <p:nvPr/>
        </p:nvSpPr>
        <p:spPr>
          <a:xfrm>
            <a:off x="2966791" y="2578602"/>
            <a:ext cx="5648979" cy="733564"/>
          </a:xfrm>
          <a:prstGeom prst="round2DiagRect">
            <a:avLst/>
          </a:prstGeom>
          <a:solidFill>
            <a:srgbClr val="0D34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TekstSylinder 28"/>
          <p:cNvSpPr txBox="1"/>
          <p:nvPr/>
        </p:nvSpPr>
        <p:spPr>
          <a:xfrm>
            <a:off x="3185745" y="2723580"/>
            <a:ext cx="423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Arial"/>
                <a:cs typeface="Arial"/>
              </a:rPr>
              <a:t>Avdeling for ingeniør og realfag</a:t>
            </a:r>
            <a:endParaRPr lang="nb-NO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0" name="Avrund diagonale hjørner i rektangel 29"/>
          <p:cNvSpPr/>
          <p:nvPr/>
        </p:nvSpPr>
        <p:spPr>
          <a:xfrm>
            <a:off x="2966791" y="3525769"/>
            <a:ext cx="5648979" cy="733564"/>
          </a:xfrm>
          <a:prstGeom prst="round2DiagRect">
            <a:avLst/>
          </a:prstGeom>
          <a:solidFill>
            <a:srgbClr val="0D34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TekstSylinder 30"/>
          <p:cNvSpPr txBox="1"/>
          <p:nvPr/>
        </p:nvSpPr>
        <p:spPr>
          <a:xfrm>
            <a:off x="3185746" y="3669769"/>
            <a:ext cx="437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Arial"/>
                <a:cs typeface="Arial"/>
              </a:rPr>
              <a:t>Avdeling for internasjonal business</a:t>
            </a:r>
          </a:p>
        </p:txBody>
      </p:sp>
      <p:sp>
        <p:nvSpPr>
          <p:cNvPr id="32" name="Avrund diagonale hjørner i rektangel 31"/>
          <p:cNvSpPr/>
          <p:nvPr/>
        </p:nvSpPr>
        <p:spPr>
          <a:xfrm>
            <a:off x="2966791" y="4457739"/>
            <a:ext cx="5648979" cy="733564"/>
          </a:xfrm>
          <a:prstGeom prst="round2DiagRect">
            <a:avLst/>
          </a:prstGeom>
          <a:solidFill>
            <a:srgbClr val="0D34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TekstSylinder 32"/>
          <p:cNvSpPr txBox="1"/>
          <p:nvPr/>
        </p:nvSpPr>
        <p:spPr>
          <a:xfrm>
            <a:off x="3185744" y="4604705"/>
            <a:ext cx="532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rgbClr val="FFFFFF"/>
                </a:solidFill>
                <a:latin typeface="Arial"/>
                <a:cs typeface="Arial"/>
              </a:rPr>
              <a:t>Avdeling </a:t>
            </a:r>
            <a:r>
              <a:rPr lang="nb-NO" b="1" dirty="0">
                <a:solidFill>
                  <a:srgbClr val="FFFFFF"/>
                </a:solidFill>
                <a:latin typeface="Arial"/>
                <a:cs typeface="Arial"/>
              </a:rPr>
              <a:t>for maritim teknologi og operasjoner</a:t>
            </a:r>
          </a:p>
        </p:txBody>
      </p:sp>
      <p:sp>
        <p:nvSpPr>
          <p:cNvPr id="34" name="Egendefinert 33">
            <a:hlinkClick r:id="rId7" action="ppaction://hlinksldjump" highlightClick="1"/>
          </p:cNvPr>
          <p:cNvSpPr/>
          <p:nvPr/>
        </p:nvSpPr>
        <p:spPr>
          <a:xfrm>
            <a:off x="2966788" y="644539"/>
            <a:ext cx="5648979" cy="81020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Egendefinert 34">
            <a:hlinkClick r:id="rId8" action="ppaction://hlinksldjump" highlightClick="1"/>
          </p:cNvPr>
          <p:cNvSpPr/>
          <p:nvPr/>
        </p:nvSpPr>
        <p:spPr>
          <a:xfrm>
            <a:off x="2950754" y="2579853"/>
            <a:ext cx="5648979" cy="744239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Egendefinert 35">
            <a:hlinkClick r:id="rId9" action="ppaction://hlinksldjump" highlightClick="1"/>
          </p:cNvPr>
          <p:cNvSpPr/>
          <p:nvPr/>
        </p:nvSpPr>
        <p:spPr>
          <a:xfrm>
            <a:off x="2966791" y="3515092"/>
            <a:ext cx="5648979" cy="744239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Egendefinert 36">
            <a:hlinkClick r:id="rId10" action="ppaction://hlinksldjump" highlightClick="1"/>
          </p:cNvPr>
          <p:cNvSpPr/>
          <p:nvPr/>
        </p:nvSpPr>
        <p:spPr>
          <a:xfrm>
            <a:off x="2950754" y="4455768"/>
            <a:ext cx="5648979" cy="744239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Avrund diagonale hjørner i rektangel 37"/>
          <p:cNvSpPr/>
          <p:nvPr/>
        </p:nvSpPr>
        <p:spPr>
          <a:xfrm>
            <a:off x="2950757" y="1625730"/>
            <a:ext cx="5648979" cy="733564"/>
          </a:xfrm>
          <a:prstGeom prst="round2DiagRect">
            <a:avLst/>
          </a:prstGeom>
          <a:solidFill>
            <a:srgbClr val="0D34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TekstSylinder 38"/>
          <p:cNvSpPr txBox="1"/>
          <p:nvPr/>
        </p:nvSpPr>
        <p:spPr>
          <a:xfrm>
            <a:off x="3169711" y="1789961"/>
            <a:ext cx="3733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Arial"/>
                <a:cs typeface="Arial"/>
              </a:rPr>
              <a:t>Avdeling for </a:t>
            </a:r>
            <a:r>
              <a:rPr lang="nb-NO" b="1" dirty="0" smtClean="0">
                <a:solidFill>
                  <a:schemeClr val="bg1"/>
                </a:solidFill>
                <a:latin typeface="Arial"/>
                <a:cs typeface="Arial"/>
              </a:rPr>
              <a:t>helsefag</a:t>
            </a:r>
            <a:endParaRPr lang="nb-NO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0" name="Egendefinert 39">
            <a:hlinkClick r:id="rId11" action="ppaction://hlinksldjump" highlightClick="1"/>
          </p:cNvPr>
          <p:cNvSpPr/>
          <p:nvPr/>
        </p:nvSpPr>
        <p:spPr>
          <a:xfrm>
            <a:off x="2966791" y="1605664"/>
            <a:ext cx="5648979" cy="81020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06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gendefinert 3">
            <a:hlinkClick r:id="" action="ppaction://noaction" highlightClick="1"/>
          </p:cNvPr>
          <p:cNvSpPr/>
          <p:nvPr/>
        </p:nvSpPr>
        <p:spPr>
          <a:xfrm>
            <a:off x="536433" y="459846"/>
            <a:ext cx="1937729" cy="1883179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>
          <a:xfrm>
            <a:off x="536433" y="369442"/>
            <a:ext cx="6929844" cy="4064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b="1" dirty="0"/>
              <a:t>Biologiske fag</a:t>
            </a:r>
          </a:p>
          <a:p>
            <a:pPr marL="0" indent="0">
              <a:buNone/>
            </a:pPr>
            <a:r>
              <a:rPr lang="nb-NO" sz="1600" dirty="0"/>
              <a:t>Antall ansatte:			20</a:t>
            </a:r>
          </a:p>
          <a:p>
            <a:pPr marL="0" indent="0">
              <a:buNone/>
            </a:pPr>
            <a:r>
              <a:rPr lang="nb-NO" sz="1600" dirty="0"/>
              <a:t>Antall studenter:		174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/>
              <a:t>Utdanningsprogrammer: 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i="1" dirty="0"/>
              <a:t>Bachelor</a:t>
            </a:r>
            <a:endParaRPr lang="nb-NO" sz="1600" dirty="0"/>
          </a:p>
          <a:p>
            <a:pPr marL="0" indent="0">
              <a:buNone/>
            </a:pPr>
            <a:r>
              <a:rPr lang="nb-NO" sz="1600" dirty="0"/>
              <a:t>Bioingeniør</a:t>
            </a:r>
          </a:p>
          <a:p>
            <a:pPr marL="0" indent="0">
              <a:buNone/>
            </a:pPr>
            <a:r>
              <a:rPr lang="nb-NO" sz="1600" dirty="0"/>
              <a:t>Biomarin innovasjon</a:t>
            </a:r>
          </a:p>
          <a:p>
            <a:pPr marL="0" indent="0">
              <a:buNone/>
            </a:pPr>
            <a:r>
              <a:rPr lang="nb-NO" sz="1600" dirty="0"/>
              <a:t>Bioteknologi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i="1" dirty="0"/>
              <a:t>Etter- og videreutdanning:</a:t>
            </a:r>
          </a:p>
          <a:p>
            <a:pPr marL="0" indent="0">
              <a:buNone/>
            </a:pPr>
            <a:r>
              <a:rPr lang="nb-NO" sz="1400" dirty="0"/>
              <a:t>Kurs i </a:t>
            </a:r>
            <a:r>
              <a:rPr lang="nb-NO" sz="1400"/>
              <a:t>marine lipider</a:t>
            </a:r>
            <a:endParaRPr lang="nb-NO" sz="1400" dirty="0"/>
          </a:p>
          <a:p>
            <a:pPr marL="0" indent="0">
              <a:buNone/>
            </a:pPr>
            <a:r>
              <a:rPr lang="nb-NO" sz="1400" dirty="0"/>
              <a:t>Kurs i marine ingredienser</a:t>
            </a:r>
          </a:p>
          <a:p>
            <a:pPr marL="0" indent="0">
              <a:buNone/>
            </a:pPr>
            <a:endParaRPr lang="nb-NO" sz="1600" dirty="0"/>
          </a:p>
        </p:txBody>
      </p:sp>
      <p:pic>
        <p:nvPicPr>
          <p:cNvPr id="6" name="Bilde 5" descr="pil_tilb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08" y="5459776"/>
            <a:ext cx="819933" cy="810972"/>
          </a:xfrm>
          <a:prstGeom prst="rect">
            <a:avLst/>
          </a:prstGeom>
        </p:spPr>
      </p:pic>
      <p:pic>
        <p:nvPicPr>
          <p:cNvPr id="7" name="Bilde 6" descr="pil_hj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60" y="5454210"/>
            <a:ext cx="819933" cy="810972"/>
          </a:xfrm>
          <a:prstGeom prst="rect">
            <a:avLst/>
          </a:prstGeom>
        </p:spPr>
      </p:pic>
      <p:sp>
        <p:nvSpPr>
          <p:cNvPr id="8" name="Egendefinert 7">
            <a:hlinkClick r:id="rId4" action="ppaction://hlinksldjump" highlightClick="1"/>
          </p:cNvPr>
          <p:cNvSpPr/>
          <p:nvPr/>
        </p:nvSpPr>
        <p:spPr>
          <a:xfrm>
            <a:off x="7960052" y="5487057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gendefinert 8">
            <a:hlinkClick r:id="rId5" action="ppaction://hlinksldjump" highlightClick="1"/>
          </p:cNvPr>
          <p:cNvSpPr/>
          <p:nvPr/>
        </p:nvSpPr>
        <p:spPr>
          <a:xfrm>
            <a:off x="7029497" y="5466029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 descr="saks_hia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620" y="321517"/>
            <a:ext cx="1270534" cy="1141986"/>
          </a:xfrm>
          <a:prstGeom prst="rect">
            <a:avLst/>
          </a:prstGeom>
        </p:spPr>
      </p:pic>
      <p:pic>
        <p:nvPicPr>
          <p:cNvPr id="2" name="Bilde 1" descr="dna_small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3" r="4764"/>
          <a:stretch/>
        </p:blipFill>
        <p:spPr>
          <a:xfrm>
            <a:off x="3698258" y="1247933"/>
            <a:ext cx="4031815" cy="400262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568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gendefinert 3">
            <a:hlinkClick r:id="" action="ppaction://noaction" highlightClick="1"/>
          </p:cNvPr>
          <p:cNvSpPr/>
          <p:nvPr/>
        </p:nvSpPr>
        <p:spPr>
          <a:xfrm>
            <a:off x="536433" y="459846"/>
            <a:ext cx="1937729" cy="1883179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>
          <a:xfrm>
            <a:off x="450337" y="251060"/>
            <a:ext cx="6929844" cy="4064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b="1" dirty="0"/>
              <a:t>Helsefag</a:t>
            </a:r>
          </a:p>
          <a:p>
            <a:pPr marL="0" indent="0">
              <a:buNone/>
            </a:pPr>
            <a:r>
              <a:rPr lang="nb-NO" sz="1600" dirty="0"/>
              <a:t>Antall ansatte:			42</a:t>
            </a:r>
          </a:p>
          <a:p>
            <a:pPr marL="0" indent="0">
              <a:buNone/>
            </a:pPr>
            <a:r>
              <a:rPr lang="nb-NO" sz="1600" dirty="0"/>
              <a:t>Antall studenter:		651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/>
              <a:t>Utdanningsprogrammer: 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i="1" dirty="0"/>
              <a:t>Bachelor</a:t>
            </a:r>
          </a:p>
          <a:p>
            <a:pPr marL="0" indent="0">
              <a:buNone/>
            </a:pPr>
            <a:r>
              <a:rPr lang="nb-NO" sz="1600" dirty="0"/>
              <a:t>Sykepleie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i="1" dirty="0"/>
              <a:t>Master</a:t>
            </a:r>
          </a:p>
          <a:p>
            <a:pPr marL="0" indent="0">
              <a:buNone/>
            </a:pPr>
            <a:r>
              <a:rPr lang="nb-NO" sz="1600" dirty="0"/>
              <a:t>Avansert klinisk sykepleie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i="1" dirty="0"/>
              <a:t>Etter- og videreutdanninger:</a:t>
            </a:r>
          </a:p>
          <a:p>
            <a:pPr marL="0" indent="0">
              <a:buNone/>
            </a:pPr>
            <a:r>
              <a:rPr lang="nb-NO" sz="1400" dirty="0"/>
              <a:t>Operasjonssykepleie</a:t>
            </a:r>
          </a:p>
          <a:p>
            <a:pPr marL="0" indent="0">
              <a:buNone/>
            </a:pPr>
            <a:r>
              <a:rPr lang="nb-NO" sz="1400" dirty="0"/>
              <a:t>Intensivsykepleie</a:t>
            </a:r>
          </a:p>
          <a:p>
            <a:pPr marL="0" indent="0">
              <a:buNone/>
            </a:pPr>
            <a:r>
              <a:rPr lang="nb-NO" sz="1400" dirty="0"/>
              <a:t>Anestesisykepleie</a:t>
            </a:r>
          </a:p>
          <a:p>
            <a:pPr marL="0" indent="0">
              <a:buNone/>
            </a:pPr>
            <a:r>
              <a:rPr lang="nb-NO" sz="1400" dirty="0"/>
              <a:t>Videreutdanning kreftsykepleie</a:t>
            </a:r>
          </a:p>
          <a:p>
            <a:pPr marL="0" indent="0">
              <a:buNone/>
            </a:pPr>
            <a:r>
              <a:rPr lang="nb-NO" sz="1400" dirty="0"/>
              <a:t>Helsesøsterutdanning</a:t>
            </a:r>
          </a:p>
          <a:p>
            <a:pPr marL="0" indent="0">
              <a:buNone/>
            </a:pPr>
            <a:r>
              <a:rPr lang="nb-NO" sz="1400" dirty="0"/>
              <a:t>Tverrfaglig rehabilitering</a:t>
            </a:r>
          </a:p>
          <a:p>
            <a:pPr marL="0" indent="0">
              <a:buNone/>
            </a:pPr>
            <a:r>
              <a:rPr lang="nb-NO" sz="1400" dirty="0"/>
              <a:t>Veiledningspedagogikk</a:t>
            </a:r>
          </a:p>
          <a:p>
            <a:pPr marL="0" indent="0">
              <a:buNone/>
            </a:pPr>
            <a:r>
              <a:rPr lang="nb-NO" sz="1400" dirty="0"/>
              <a:t>Flerkulturell forståelse</a:t>
            </a:r>
          </a:p>
          <a:p>
            <a:pPr marL="0" indent="0">
              <a:buNone/>
            </a:pPr>
            <a:endParaRPr lang="nb-NO" sz="1600" i="1" dirty="0"/>
          </a:p>
          <a:p>
            <a:pPr marL="0" indent="0">
              <a:buNone/>
            </a:pPr>
            <a:endParaRPr lang="nb-NO" sz="1600" i="1" dirty="0"/>
          </a:p>
          <a:p>
            <a:pPr marL="0" indent="0">
              <a:buNone/>
            </a:pPr>
            <a:endParaRPr lang="nb-NO" sz="1600" i="1" dirty="0"/>
          </a:p>
        </p:txBody>
      </p:sp>
      <p:pic>
        <p:nvPicPr>
          <p:cNvPr id="6" name="Bilde 5" descr="pil_tilb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08" y="5459776"/>
            <a:ext cx="819933" cy="810972"/>
          </a:xfrm>
          <a:prstGeom prst="rect">
            <a:avLst/>
          </a:prstGeom>
        </p:spPr>
      </p:pic>
      <p:pic>
        <p:nvPicPr>
          <p:cNvPr id="7" name="Bilde 6" descr="pil_hj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60" y="5454210"/>
            <a:ext cx="819933" cy="810972"/>
          </a:xfrm>
          <a:prstGeom prst="rect">
            <a:avLst/>
          </a:prstGeom>
        </p:spPr>
      </p:pic>
      <p:sp>
        <p:nvSpPr>
          <p:cNvPr id="8" name="Egendefinert 7">
            <a:hlinkClick r:id="rId4" action="ppaction://hlinksldjump" highlightClick="1"/>
          </p:cNvPr>
          <p:cNvSpPr/>
          <p:nvPr/>
        </p:nvSpPr>
        <p:spPr>
          <a:xfrm>
            <a:off x="7960052" y="5487057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gendefinert 8">
            <a:hlinkClick r:id="rId5" action="ppaction://hlinksldjump" highlightClick="1"/>
          </p:cNvPr>
          <p:cNvSpPr/>
          <p:nvPr/>
        </p:nvSpPr>
        <p:spPr>
          <a:xfrm>
            <a:off x="7029497" y="5466029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 descr="saks_hia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620" y="321517"/>
            <a:ext cx="1270534" cy="1141986"/>
          </a:xfrm>
          <a:prstGeom prst="rect">
            <a:avLst/>
          </a:prstGeom>
        </p:spPr>
      </p:pic>
      <p:pic>
        <p:nvPicPr>
          <p:cNvPr id="11" name="Bilde 10" descr="helse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2" b="22817"/>
          <a:stretch/>
        </p:blipFill>
        <p:spPr>
          <a:xfrm>
            <a:off x="4261221" y="1463503"/>
            <a:ext cx="3426271" cy="335096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8023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gendefinert 3">
            <a:hlinkClick r:id="" action="ppaction://noaction" highlightClick="1"/>
          </p:cNvPr>
          <p:cNvSpPr/>
          <p:nvPr/>
        </p:nvSpPr>
        <p:spPr>
          <a:xfrm>
            <a:off x="536433" y="459846"/>
            <a:ext cx="1937729" cy="1883179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Avrund diagonale hjørner i rektangel 6"/>
          <p:cNvSpPr/>
          <p:nvPr/>
        </p:nvSpPr>
        <p:spPr>
          <a:xfrm>
            <a:off x="3098168" y="1072975"/>
            <a:ext cx="4236738" cy="733564"/>
          </a:xfrm>
          <a:prstGeom prst="round2DiagRect">
            <a:avLst/>
          </a:prstGeom>
          <a:solidFill>
            <a:srgbClr val="0D34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3251434" y="1226257"/>
            <a:ext cx="440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Arial"/>
                <a:cs typeface="Arial"/>
              </a:rPr>
              <a:t>Det medisinske fakultet</a:t>
            </a:r>
          </a:p>
        </p:txBody>
      </p:sp>
      <p:pic>
        <p:nvPicPr>
          <p:cNvPr id="22" name="Bilde 21" descr="pil_hje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60" y="5454210"/>
            <a:ext cx="819933" cy="810972"/>
          </a:xfrm>
          <a:prstGeom prst="rect">
            <a:avLst/>
          </a:prstGeom>
        </p:spPr>
      </p:pic>
      <p:sp>
        <p:nvSpPr>
          <p:cNvPr id="23" name="Egendefinert 22">
            <a:hlinkClick r:id="rId3" action="ppaction://hlinksldjump" highlightClick="1"/>
          </p:cNvPr>
          <p:cNvSpPr/>
          <p:nvPr/>
        </p:nvSpPr>
        <p:spPr>
          <a:xfrm>
            <a:off x="7960052" y="5487057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Bilde 23" descr="nokkelt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" y="3244536"/>
            <a:ext cx="1946767" cy="1946767"/>
          </a:xfrm>
          <a:prstGeom prst="rect">
            <a:avLst/>
          </a:prstGeom>
        </p:spPr>
      </p:pic>
      <p:sp>
        <p:nvSpPr>
          <p:cNvPr id="25" name="Plassholder for innhold 2"/>
          <p:cNvSpPr>
            <a:spLocks noGrp="1"/>
          </p:cNvSpPr>
          <p:nvPr>
            <p:ph idx="1"/>
          </p:nvPr>
        </p:nvSpPr>
        <p:spPr>
          <a:xfrm>
            <a:off x="963388" y="3656512"/>
            <a:ext cx="1182347" cy="3610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b-NO" sz="1600" b="1" dirty="0"/>
              <a:t>Nøkkeltall</a:t>
            </a:r>
            <a:endParaRPr lang="nb-NO" sz="1600" dirty="0"/>
          </a:p>
        </p:txBody>
      </p:sp>
      <p:sp>
        <p:nvSpPr>
          <p:cNvPr id="26" name="Egendefinert 25">
            <a:hlinkClick r:id="rId5" action="ppaction://hlinksldjump" highlightClick="1"/>
          </p:cNvPr>
          <p:cNvSpPr/>
          <p:nvPr/>
        </p:nvSpPr>
        <p:spPr>
          <a:xfrm>
            <a:off x="601260" y="3322841"/>
            <a:ext cx="1894805" cy="1868461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8" name="Bilde 27" descr="saks_ntnu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4" y="835297"/>
            <a:ext cx="2225040" cy="1986280"/>
          </a:xfrm>
          <a:prstGeom prst="rect">
            <a:avLst/>
          </a:prstGeom>
        </p:spPr>
      </p:pic>
      <p:sp>
        <p:nvSpPr>
          <p:cNvPr id="29" name="Avrund diagonale hjørner i rektangel 28"/>
          <p:cNvSpPr/>
          <p:nvPr/>
        </p:nvSpPr>
        <p:spPr>
          <a:xfrm>
            <a:off x="3098164" y="1987192"/>
            <a:ext cx="4236738" cy="733564"/>
          </a:xfrm>
          <a:prstGeom prst="round2DiagRect">
            <a:avLst/>
          </a:prstGeom>
          <a:solidFill>
            <a:srgbClr val="0D34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TekstSylinder 29"/>
          <p:cNvSpPr txBox="1"/>
          <p:nvPr/>
        </p:nvSpPr>
        <p:spPr>
          <a:xfrm>
            <a:off x="3251430" y="2020035"/>
            <a:ext cx="440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Arial"/>
                <a:cs typeface="Arial"/>
              </a:rPr>
              <a:t>Fakultet for arkitektur </a:t>
            </a:r>
            <a:br>
              <a:rPr lang="nb-NO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nb-NO" b="1" dirty="0">
                <a:solidFill>
                  <a:schemeClr val="bg1"/>
                </a:solidFill>
                <a:latin typeface="Arial"/>
                <a:cs typeface="Arial"/>
              </a:rPr>
              <a:t>og billedkunst</a:t>
            </a:r>
          </a:p>
        </p:txBody>
      </p:sp>
      <p:sp>
        <p:nvSpPr>
          <p:cNvPr id="31" name="Avrund diagonale hjørner i rektangel 30"/>
          <p:cNvSpPr/>
          <p:nvPr/>
        </p:nvSpPr>
        <p:spPr>
          <a:xfrm>
            <a:off x="3098164" y="2888703"/>
            <a:ext cx="4236738" cy="733564"/>
          </a:xfrm>
          <a:prstGeom prst="round2DiagRect">
            <a:avLst/>
          </a:prstGeom>
          <a:solidFill>
            <a:srgbClr val="0D34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TekstSylinder 31"/>
          <p:cNvSpPr txBox="1"/>
          <p:nvPr/>
        </p:nvSpPr>
        <p:spPr>
          <a:xfrm>
            <a:off x="3251430" y="2921546"/>
            <a:ext cx="440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Arial"/>
                <a:cs typeface="Arial"/>
              </a:rPr>
              <a:t>Fakultet for informasjonsteknologi, matematikk og elektroteknikk</a:t>
            </a:r>
          </a:p>
        </p:txBody>
      </p:sp>
      <p:sp>
        <p:nvSpPr>
          <p:cNvPr id="33" name="Avrund diagonale hjørner i rektangel 32"/>
          <p:cNvSpPr/>
          <p:nvPr/>
        </p:nvSpPr>
        <p:spPr>
          <a:xfrm>
            <a:off x="3098164" y="3787370"/>
            <a:ext cx="4236738" cy="733564"/>
          </a:xfrm>
          <a:prstGeom prst="round2DiagRect">
            <a:avLst/>
          </a:prstGeom>
          <a:solidFill>
            <a:srgbClr val="0D34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TekstSylinder 33"/>
          <p:cNvSpPr txBox="1"/>
          <p:nvPr/>
        </p:nvSpPr>
        <p:spPr>
          <a:xfrm>
            <a:off x="3251430" y="3820213"/>
            <a:ext cx="440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Arial"/>
                <a:cs typeface="Arial"/>
              </a:rPr>
              <a:t>Fakultet for ingeniørvitenskap </a:t>
            </a:r>
          </a:p>
          <a:p>
            <a:r>
              <a:rPr lang="nb-NO" b="1" dirty="0">
                <a:solidFill>
                  <a:schemeClr val="bg1"/>
                </a:solidFill>
                <a:latin typeface="Arial"/>
                <a:cs typeface="Arial"/>
              </a:rPr>
              <a:t>og teknologi</a:t>
            </a:r>
          </a:p>
        </p:txBody>
      </p:sp>
      <p:sp>
        <p:nvSpPr>
          <p:cNvPr id="35" name="Avrund diagonale hjørner i rektangel 34"/>
          <p:cNvSpPr/>
          <p:nvPr/>
        </p:nvSpPr>
        <p:spPr>
          <a:xfrm>
            <a:off x="3098160" y="4677202"/>
            <a:ext cx="4236738" cy="733564"/>
          </a:xfrm>
          <a:prstGeom prst="round2DiagRect">
            <a:avLst/>
          </a:prstGeom>
          <a:solidFill>
            <a:srgbClr val="0D34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TekstSylinder 35"/>
          <p:cNvSpPr txBox="1"/>
          <p:nvPr/>
        </p:nvSpPr>
        <p:spPr>
          <a:xfrm>
            <a:off x="3251426" y="4710045"/>
            <a:ext cx="440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Arial"/>
                <a:cs typeface="Arial"/>
              </a:rPr>
              <a:t>Fakultet for naturvitenskap </a:t>
            </a:r>
          </a:p>
          <a:p>
            <a:r>
              <a:rPr lang="nb-NO" b="1" dirty="0">
                <a:solidFill>
                  <a:schemeClr val="bg1"/>
                </a:solidFill>
                <a:latin typeface="Arial"/>
                <a:cs typeface="Arial"/>
              </a:rPr>
              <a:t>og teknologi</a:t>
            </a:r>
          </a:p>
        </p:txBody>
      </p:sp>
      <p:sp>
        <p:nvSpPr>
          <p:cNvPr id="37" name="Avrund diagonale hjørner i rektangel 36"/>
          <p:cNvSpPr/>
          <p:nvPr/>
        </p:nvSpPr>
        <p:spPr>
          <a:xfrm>
            <a:off x="3098160" y="167780"/>
            <a:ext cx="4236738" cy="733564"/>
          </a:xfrm>
          <a:prstGeom prst="round2DiagRect">
            <a:avLst/>
          </a:prstGeom>
          <a:solidFill>
            <a:srgbClr val="0D34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TekstSylinder 37"/>
          <p:cNvSpPr txBox="1"/>
          <p:nvPr/>
        </p:nvSpPr>
        <p:spPr>
          <a:xfrm>
            <a:off x="3251426" y="321062"/>
            <a:ext cx="440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Arial"/>
                <a:cs typeface="Arial"/>
              </a:rPr>
              <a:t>Det humanistiske fakultet</a:t>
            </a:r>
          </a:p>
        </p:txBody>
      </p:sp>
      <p:sp>
        <p:nvSpPr>
          <p:cNvPr id="39" name="Avrund diagonale hjørner i rektangel 38"/>
          <p:cNvSpPr/>
          <p:nvPr/>
        </p:nvSpPr>
        <p:spPr>
          <a:xfrm>
            <a:off x="3097294" y="5563170"/>
            <a:ext cx="4236738" cy="733564"/>
          </a:xfrm>
          <a:prstGeom prst="round2DiagRect">
            <a:avLst/>
          </a:prstGeom>
          <a:solidFill>
            <a:srgbClr val="0D34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TekstSylinder 39"/>
          <p:cNvSpPr txBox="1"/>
          <p:nvPr/>
        </p:nvSpPr>
        <p:spPr>
          <a:xfrm>
            <a:off x="3250560" y="5596013"/>
            <a:ext cx="440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Arial"/>
                <a:cs typeface="Arial"/>
              </a:rPr>
              <a:t>Fakultet for samfunnsvitenskap </a:t>
            </a:r>
          </a:p>
          <a:p>
            <a:r>
              <a:rPr lang="nb-NO" b="1" dirty="0">
                <a:solidFill>
                  <a:schemeClr val="bg1"/>
                </a:solidFill>
                <a:latin typeface="Arial"/>
                <a:cs typeface="Arial"/>
              </a:rPr>
              <a:t>og teknologiledelse</a:t>
            </a:r>
          </a:p>
        </p:txBody>
      </p:sp>
    </p:spTree>
    <p:extLst>
      <p:ext uri="{BB962C8B-B14F-4D97-AF65-F5344CB8AC3E}">
        <p14:creationId xmlns:p14="http://schemas.microsoft.com/office/powerpoint/2010/main" val="336500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gendefinert 1">
            <a:hlinkClick r:id="" action="ppaction://noaction" highlightClick="1"/>
          </p:cNvPr>
          <p:cNvSpPr/>
          <p:nvPr/>
        </p:nvSpPr>
        <p:spPr>
          <a:xfrm>
            <a:off x="536433" y="459846"/>
            <a:ext cx="1937729" cy="1883179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6433" y="369442"/>
            <a:ext cx="6929844" cy="4064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b="1" dirty="0"/>
              <a:t>Ingeniør og realfag</a:t>
            </a:r>
          </a:p>
          <a:p>
            <a:pPr marL="0" indent="0">
              <a:buNone/>
            </a:pPr>
            <a:r>
              <a:rPr lang="nb-NO" sz="1600" dirty="0"/>
              <a:t>Antall ansatte:		38</a:t>
            </a:r>
          </a:p>
          <a:p>
            <a:pPr marL="0" indent="0">
              <a:buNone/>
            </a:pPr>
            <a:r>
              <a:rPr lang="nb-NO" sz="1600" dirty="0"/>
              <a:t>Antall studenter:	453 (inkl. 82 forkurs-studenter)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/>
              <a:t>Utdanningsprogrammer: </a:t>
            </a:r>
          </a:p>
          <a:p>
            <a:pPr marL="0" indent="0">
              <a:buNone/>
            </a:pPr>
            <a:endParaRPr lang="nb-NO" sz="1600" i="1" dirty="0"/>
          </a:p>
          <a:p>
            <a:pPr marL="0" indent="0">
              <a:buNone/>
            </a:pPr>
            <a:r>
              <a:rPr lang="nb-NO" sz="1600" dirty="0"/>
              <a:t>Forkurs for ingeniør- og sivilingeniørutdanning 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i="1" dirty="0"/>
              <a:t>Bachelor</a:t>
            </a:r>
            <a:endParaRPr lang="nb-NO" sz="1600" dirty="0"/>
          </a:p>
          <a:p>
            <a:pPr marL="0" indent="0">
              <a:buNone/>
            </a:pPr>
            <a:r>
              <a:rPr lang="nb-NO" sz="1600" dirty="0"/>
              <a:t>Automatiseringsteknikk</a:t>
            </a:r>
          </a:p>
          <a:p>
            <a:pPr marL="0" indent="0">
              <a:buNone/>
            </a:pPr>
            <a:r>
              <a:rPr lang="nb-NO" sz="1600" dirty="0"/>
              <a:t>Byggingeniør</a:t>
            </a:r>
          </a:p>
          <a:p>
            <a:pPr marL="0" indent="0">
              <a:buNone/>
            </a:pPr>
            <a:r>
              <a:rPr lang="nb-NO" sz="1600" dirty="0"/>
              <a:t>Dataingeniør</a:t>
            </a:r>
          </a:p>
          <a:p>
            <a:pPr marL="0" indent="0">
              <a:buNone/>
            </a:pPr>
            <a:r>
              <a:rPr lang="nb-NO" sz="1600" dirty="0"/>
              <a:t>Elkraftsystemer</a:t>
            </a:r>
          </a:p>
          <a:p>
            <a:pPr marL="0" indent="0">
              <a:buNone/>
            </a:pPr>
            <a:endParaRPr lang="nb-NO" sz="1600" i="1" dirty="0"/>
          </a:p>
          <a:p>
            <a:pPr marL="0" indent="0">
              <a:buNone/>
            </a:pPr>
            <a:r>
              <a:rPr lang="nb-NO" sz="1600" i="1" dirty="0"/>
              <a:t>Master</a:t>
            </a:r>
            <a:endParaRPr lang="nb-NO" sz="1600" dirty="0"/>
          </a:p>
          <a:p>
            <a:pPr marL="0" indent="0">
              <a:buNone/>
            </a:pPr>
            <a:r>
              <a:rPr lang="nb-NO" sz="1600" dirty="0"/>
              <a:t>Simulering og visualisering</a:t>
            </a:r>
          </a:p>
          <a:p>
            <a:pPr marL="0" indent="0">
              <a:buNone/>
            </a:pPr>
            <a:endParaRPr lang="nb-NO" sz="1600" dirty="0"/>
          </a:p>
        </p:txBody>
      </p:sp>
      <p:pic>
        <p:nvPicPr>
          <p:cNvPr id="4" name="Bilde 3" descr="pil_tilb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08" y="5459776"/>
            <a:ext cx="819933" cy="810972"/>
          </a:xfrm>
          <a:prstGeom prst="rect">
            <a:avLst/>
          </a:prstGeom>
        </p:spPr>
      </p:pic>
      <p:pic>
        <p:nvPicPr>
          <p:cNvPr id="5" name="Bilde 4" descr="pil_hj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60" y="5454210"/>
            <a:ext cx="819933" cy="810972"/>
          </a:xfrm>
          <a:prstGeom prst="rect">
            <a:avLst/>
          </a:prstGeom>
        </p:spPr>
      </p:pic>
      <p:sp>
        <p:nvSpPr>
          <p:cNvPr id="6" name="Egendefinert 5">
            <a:hlinkClick r:id="rId4" action="ppaction://hlinksldjump" highlightClick="1"/>
          </p:cNvPr>
          <p:cNvSpPr/>
          <p:nvPr/>
        </p:nvSpPr>
        <p:spPr>
          <a:xfrm>
            <a:off x="7960052" y="5487057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 descr="saks_hia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620" y="321517"/>
            <a:ext cx="1270534" cy="1141986"/>
          </a:xfrm>
          <a:prstGeom prst="rect">
            <a:avLst/>
          </a:prstGeom>
        </p:spPr>
      </p:pic>
      <p:sp>
        <p:nvSpPr>
          <p:cNvPr id="9" name="Egendefinert 8">
            <a:hlinkClick r:id="rId6" action="ppaction://hlinksldjump" highlightClick="1"/>
          </p:cNvPr>
          <p:cNvSpPr/>
          <p:nvPr/>
        </p:nvSpPr>
        <p:spPr>
          <a:xfrm>
            <a:off x="7029497" y="5466029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 descr="teknologi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5" t="1" r="15714" b="1"/>
          <a:stretch/>
        </p:blipFill>
        <p:spPr>
          <a:xfrm>
            <a:off x="5046171" y="1596880"/>
            <a:ext cx="3468961" cy="348272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7954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gendefinert 1">
            <a:hlinkClick r:id="" action="ppaction://noaction" highlightClick="1"/>
          </p:cNvPr>
          <p:cNvSpPr/>
          <p:nvPr/>
        </p:nvSpPr>
        <p:spPr>
          <a:xfrm>
            <a:off x="536433" y="459846"/>
            <a:ext cx="1937729" cy="1883179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6433" y="369442"/>
            <a:ext cx="6929844" cy="4064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b="1" dirty="0"/>
              <a:t>Internasjonal business</a:t>
            </a:r>
          </a:p>
          <a:p>
            <a:pPr marL="0" indent="0">
              <a:buNone/>
            </a:pPr>
            <a:r>
              <a:rPr lang="nb-NO" sz="1600" dirty="0"/>
              <a:t>Antall ansatte:		25</a:t>
            </a:r>
          </a:p>
          <a:p>
            <a:pPr marL="0" indent="0">
              <a:buNone/>
            </a:pPr>
            <a:r>
              <a:rPr lang="nb-NO" sz="1600" dirty="0"/>
              <a:t>Antall studenter:	566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/>
              <a:t>Utdanningsprogrammer: 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i="1" dirty="0"/>
              <a:t>Bachelor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/>
              <a:t>Markedsføring og ledelse</a:t>
            </a:r>
          </a:p>
          <a:p>
            <a:pPr marL="0" indent="0">
              <a:buNone/>
            </a:pPr>
            <a:r>
              <a:rPr lang="nb-NO" sz="1600" dirty="0"/>
              <a:t>Økonomi og administrasjon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i="1" dirty="0"/>
              <a:t>Master</a:t>
            </a:r>
            <a:endParaRPr lang="nb-NO" sz="1600" dirty="0"/>
          </a:p>
          <a:p>
            <a:pPr marL="0" indent="0">
              <a:buNone/>
            </a:pPr>
            <a:r>
              <a:rPr lang="nb-NO" sz="1600" dirty="0"/>
              <a:t>Internasjonal business og markedsføring</a:t>
            </a:r>
          </a:p>
          <a:p>
            <a:pPr marL="0" indent="0">
              <a:buNone/>
            </a:pPr>
            <a:endParaRPr lang="nb-NO" sz="1600" dirty="0"/>
          </a:p>
        </p:txBody>
      </p:sp>
      <p:pic>
        <p:nvPicPr>
          <p:cNvPr id="4" name="Bilde 3" descr="pil_tilb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08" y="5459776"/>
            <a:ext cx="819933" cy="810972"/>
          </a:xfrm>
          <a:prstGeom prst="rect">
            <a:avLst/>
          </a:prstGeom>
        </p:spPr>
      </p:pic>
      <p:pic>
        <p:nvPicPr>
          <p:cNvPr id="5" name="Bilde 4" descr="pil_hj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60" y="5454210"/>
            <a:ext cx="819933" cy="810972"/>
          </a:xfrm>
          <a:prstGeom prst="rect">
            <a:avLst/>
          </a:prstGeom>
        </p:spPr>
      </p:pic>
      <p:sp>
        <p:nvSpPr>
          <p:cNvPr id="6" name="Egendefinert 5">
            <a:hlinkClick r:id="rId4" action="ppaction://hlinksldjump" highlightClick="1"/>
          </p:cNvPr>
          <p:cNvSpPr/>
          <p:nvPr/>
        </p:nvSpPr>
        <p:spPr>
          <a:xfrm>
            <a:off x="7960052" y="5487057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 descr="saks_hia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620" y="321517"/>
            <a:ext cx="1270534" cy="1141986"/>
          </a:xfrm>
          <a:prstGeom prst="rect">
            <a:avLst/>
          </a:prstGeom>
        </p:spPr>
      </p:pic>
      <p:sp>
        <p:nvSpPr>
          <p:cNvPr id="9" name="Egendefinert 8">
            <a:hlinkClick r:id="rId6" action="ppaction://hlinksldjump" highlightClick="1"/>
          </p:cNvPr>
          <p:cNvSpPr/>
          <p:nvPr/>
        </p:nvSpPr>
        <p:spPr>
          <a:xfrm>
            <a:off x="7029497" y="5466029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 descr="okonomi_small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7" b="16230"/>
          <a:stretch/>
        </p:blipFill>
        <p:spPr>
          <a:xfrm>
            <a:off x="4921129" y="1552427"/>
            <a:ext cx="3700905" cy="364813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13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gendefinert 1">
            <a:hlinkClick r:id="" action="ppaction://noaction" highlightClick="1"/>
          </p:cNvPr>
          <p:cNvSpPr/>
          <p:nvPr/>
        </p:nvSpPr>
        <p:spPr>
          <a:xfrm>
            <a:off x="536433" y="459846"/>
            <a:ext cx="1937729" cy="1883179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8051" y="369442"/>
            <a:ext cx="6929844" cy="406478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b-NO" sz="1600" b="1" dirty="0"/>
              <a:t>Maritim teknologi og operasjoner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600" dirty="0"/>
              <a:t>Antall ansatte:			50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600" dirty="0"/>
              <a:t>Antall studenter:		487</a:t>
            </a:r>
          </a:p>
          <a:p>
            <a:pPr marL="0" indent="0">
              <a:lnSpc>
                <a:spcPct val="90000"/>
              </a:lnSpc>
              <a:buNone/>
            </a:pPr>
            <a:endParaRPr lang="nb-NO" sz="1600" dirty="0"/>
          </a:p>
          <a:p>
            <a:pPr marL="0" indent="0">
              <a:lnSpc>
                <a:spcPct val="90000"/>
              </a:lnSpc>
              <a:buNone/>
            </a:pPr>
            <a:r>
              <a:rPr lang="nb-NO" sz="1600" dirty="0"/>
              <a:t>Utdanningsprogrammer:</a:t>
            </a:r>
          </a:p>
          <a:p>
            <a:pPr marL="0" indent="0">
              <a:lnSpc>
                <a:spcPct val="90000"/>
              </a:lnSpc>
              <a:buNone/>
            </a:pPr>
            <a:endParaRPr lang="nb-NO" sz="1600" i="1" dirty="0"/>
          </a:p>
          <a:p>
            <a:pPr marL="0" indent="0">
              <a:lnSpc>
                <a:spcPct val="90000"/>
              </a:lnSpc>
              <a:buNone/>
            </a:pPr>
            <a:r>
              <a:rPr lang="nb-NO" sz="1600" i="1" dirty="0"/>
              <a:t>Bachelor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600" dirty="0"/>
              <a:t>Nautikk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600" dirty="0"/>
              <a:t>Shipping management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600" dirty="0"/>
              <a:t>Produkt- og systemdesign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600" dirty="0"/>
              <a:t>Skipsdesign</a:t>
            </a:r>
          </a:p>
          <a:p>
            <a:pPr marL="0" indent="0">
              <a:lnSpc>
                <a:spcPct val="90000"/>
              </a:lnSpc>
              <a:buNone/>
            </a:pPr>
            <a:endParaRPr lang="nb-NO" sz="1600" dirty="0"/>
          </a:p>
          <a:p>
            <a:pPr marL="0" indent="0">
              <a:lnSpc>
                <a:spcPct val="90000"/>
              </a:lnSpc>
              <a:buNone/>
            </a:pPr>
            <a:r>
              <a:rPr lang="nb-NO" sz="1600" i="1" dirty="0"/>
              <a:t>Master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600" dirty="0"/>
              <a:t>Produkt og systemdesign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600" dirty="0"/>
              <a:t>Skipsdesign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600" dirty="0"/>
              <a:t>Ledelse av krevende maritime operasjoner</a:t>
            </a:r>
          </a:p>
          <a:p>
            <a:pPr marL="0" indent="0">
              <a:lnSpc>
                <a:spcPct val="90000"/>
              </a:lnSpc>
              <a:buNone/>
            </a:pPr>
            <a:endParaRPr lang="nb-NO" sz="1600" i="1" dirty="0"/>
          </a:p>
          <a:p>
            <a:pPr marL="0" indent="0">
              <a:lnSpc>
                <a:spcPct val="90000"/>
              </a:lnSpc>
              <a:buNone/>
            </a:pPr>
            <a:r>
              <a:rPr lang="nb-NO" sz="1600" i="1" dirty="0"/>
              <a:t>Kursvirksomhet (</a:t>
            </a:r>
            <a:r>
              <a:rPr lang="nb-NO" sz="1600" i="1" dirty="0" err="1"/>
              <a:t>HiÅ</a:t>
            </a:r>
            <a:r>
              <a:rPr lang="nb-NO" sz="1600" i="1" dirty="0"/>
              <a:t> Maritime Operasjoner AS):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600" dirty="0"/>
              <a:t>13 ulike kursprogram for maritim næring (ukeskurs)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600" dirty="0"/>
              <a:t>1881 kursbevis – </a:t>
            </a:r>
            <a:r>
              <a:rPr lang="nb-NO" sz="1600" dirty="0" err="1"/>
              <a:t>ca</a:t>
            </a:r>
            <a:r>
              <a:rPr lang="nb-NO" sz="1600" dirty="0"/>
              <a:t> 6000 kursdøgn</a:t>
            </a:r>
          </a:p>
        </p:txBody>
      </p:sp>
      <p:pic>
        <p:nvPicPr>
          <p:cNvPr id="4" name="Bilde 3" descr="pil_tilb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08" y="5459776"/>
            <a:ext cx="819933" cy="810972"/>
          </a:xfrm>
          <a:prstGeom prst="rect">
            <a:avLst/>
          </a:prstGeom>
        </p:spPr>
      </p:pic>
      <p:pic>
        <p:nvPicPr>
          <p:cNvPr id="5" name="Bilde 4" descr="pil_hj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60" y="5454210"/>
            <a:ext cx="819933" cy="810972"/>
          </a:xfrm>
          <a:prstGeom prst="rect">
            <a:avLst/>
          </a:prstGeom>
        </p:spPr>
      </p:pic>
      <p:sp>
        <p:nvSpPr>
          <p:cNvPr id="6" name="Egendefinert 5">
            <a:hlinkClick r:id="rId4" action="ppaction://hlinksldjump" highlightClick="1"/>
          </p:cNvPr>
          <p:cNvSpPr/>
          <p:nvPr/>
        </p:nvSpPr>
        <p:spPr>
          <a:xfrm>
            <a:off x="7960052" y="5487057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 descr="saks_hia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620" y="321517"/>
            <a:ext cx="1270534" cy="1141986"/>
          </a:xfrm>
          <a:prstGeom prst="rect">
            <a:avLst/>
          </a:prstGeom>
        </p:spPr>
      </p:pic>
      <p:sp>
        <p:nvSpPr>
          <p:cNvPr id="9" name="Egendefinert 8">
            <a:hlinkClick r:id="rId6" action="ppaction://hlinksldjump" highlightClick="1"/>
          </p:cNvPr>
          <p:cNvSpPr/>
          <p:nvPr/>
        </p:nvSpPr>
        <p:spPr>
          <a:xfrm>
            <a:off x="7029497" y="5466029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marin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" t="4570" r="5605" b="6058"/>
          <a:stretch/>
        </p:blipFill>
        <p:spPr>
          <a:xfrm>
            <a:off x="5062298" y="1527535"/>
            <a:ext cx="3477192" cy="354667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434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gendefinert 14">
            <a:hlinkClick r:id="" action="ppaction://noaction" highlightClick="1"/>
          </p:cNvPr>
          <p:cNvSpPr/>
          <p:nvPr/>
        </p:nvSpPr>
        <p:spPr>
          <a:xfrm>
            <a:off x="536433" y="459846"/>
            <a:ext cx="1937729" cy="1883179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kstSylinder 15"/>
          <p:cNvSpPr txBox="1"/>
          <p:nvPr/>
        </p:nvSpPr>
        <p:spPr>
          <a:xfrm>
            <a:off x="394108" y="240865"/>
            <a:ext cx="8155984" cy="581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>
                <a:latin typeface="Arial"/>
                <a:cs typeface="Arial"/>
              </a:rPr>
              <a:t>NØKKELTALL 2014</a:t>
            </a:r>
          </a:p>
          <a:p>
            <a:endParaRPr lang="nb-NO" sz="1200" b="1" dirty="0">
              <a:latin typeface="Arial"/>
              <a:cs typeface="Arial"/>
            </a:endParaRPr>
          </a:p>
          <a:p>
            <a:pPr fontAlgn="b"/>
            <a:r>
              <a:rPr lang="nb-NO" sz="1200" b="1" dirty="0">
                <a:latin typeface="Arial"/>
                <a:cs typeface="Arial"/>
              </a:rPr>
              <a:t>Totalbudsjett 										273 </a:t>
            </a:r>
            <a:r>
              <a:rPr lang="nb-NO" sz="1200" b="1" dirty="0" err="1">
                <a:latin typeface="Arial"/>
                <a:cs typeface="Arial"/>
              </a:rPr>
              <a:t>mill</a:t>
            </a:r>
            <a:r>
              <a:rPr lang="nb-NO" sz="1200" b="1" dirty="0">
                <a:latin typeface="Arial"/>
                <a:cs typeface="Arial"/>
              </a:rPr>
              <a:t> kr.</a:t>
            </a:r>
          </a:p>
          <a:p>
            <a:pPr fontAlgn="b"/>
            <a:r>
              <a:rPr lang="nb-NO" sz="1200" dirty="0">
                <a:latin typeface="Arial"/>
                <a:cs typeface="Arial"/>
              </a:rPr>
              <a:t>Prosentandel bevilgning 									81%</a:t>
            </a:r>
          </a:p>
          <a:p>
            <a:pPr fontAlgn="ctr"/>
            <a:r>
              <a:rPr lang="nb-NO" sz="1200" dirty="0">
                <a:latin typeface="Arial"/>
                <a:cs typeface="Arial"/>
              </a:rPr>
              <a:t>Prosentandel </a:t>
            </a:r>
            <a:r>
              <a:rPr lang="nb-NO" sz="1200" dirty="0" err="1">
                <a:latin typeface="Arial"/>
                <a:cs typeface="Arial"/>
              </a:rPr>
              <a:t>BoA</a:t>
            </a:r>
            <a:r>
              <a:rPr lang="nb-NO" sz="1200" dirty="0">
                <a:latin typeface="Arial"/>
                <a:cs typeface="Arial"/>
              </a:rPr>
              <a:t> 										19%</a:t>
            </a:r>
          </a:p>
          <a:p>
            <a:pPr fontAlgn="ctr"/>
            <a:r>
              <a:rPr lang="nb-NO" sz="1200" dirty="0">
                <a:latin typeface="Arial"/>
                <a:cs typeface="Arial"/>
              </a:rPr>
              <a:t>Hvorav Forskningsrådet 									31%</a:t>
            </a:r>
          </a:p>
          <a:p>
            <a:pPr fontAlgn="ctr"/>
            <a:r>
              <a:rPr lang="nb-NO" sz="1200" dirty="0">
                <a:latin typeface="Arial"/>
                <a:cs typeface="Arial"/>
              </a:rPr>
              <a:t>Hvorav EU 											3%</a:t>
            </a:r>
          </a:p>
          <a:p>
            <a:pPr fontAlgn="ctr"/>
            <a:endParaRPr lang="nb-NO" sz="1200" dirty="0">
              <a:latin typeface="Arial"/>
              <a:cs typeface="Arial"/>
            </a:endParaRPr>
          </a:p>
          <a:p>
            <a:pPr fontAlgn="ctr"/>
            <a:r>
              <a:rPr lang="nb-NO" sz="1200" b="1" dirty="0">
                <a:latin typeface="Arial"/>
                <a:cs typeface="Arial"/>
              </a:rPr>
              <a:t>STUDENTER</a:t>
            </a:r>
          </a:p>
          <a:p>
            <a:pPr fontAlgn="ctr"/>
            <a:r>
              <a:rPr lang="nb-NO" sz="1200" dirty="0">
                <a:latin typeface="Arial"/>
                <a:cs typeface="Arial"/>
              </a:rPr>
              <a:t>Antall studenter 										2250</a:t>
            </a:r>
          </a:p>
          <a:p>
            <a:pPr fontAlgn="ctr"/>
            <a:r>
              <a:rPr lang="nb-NO" sz="1200" dirty="0">
                <a:latin typeface="Arial"/>
                <a:cs typeface="Arial"/>
              </a:rPr>
              <a:t>Prosent kvinnelige studenter 								54,47</a:t>
            </a:r>
          </a:p>
          <a:p>
            <a:pPr fontAlgn="ctr"/>
            <a:r>
              <a:rPr lang="nb-NO" sz="1200" dirty="0">
                <a:latin typeface="Arial"/>
                <a:cs typeface="Arial"/>
              </a:rPr>
              <a:t>Prosent studenter på 3- og 4-årige programmer på lavere nivå 			79%</a:t>
            </a:r>
          </a:p>
          <a:p>
            <a:pPr fontAlgn="ctr"/>
            <a:r>
              <a:rPr lang="nb-NO" sz="1200" dirty="0">
                <a:latin typeface="Arial"/>
                <a:cs typeface="Arial"/>
              </a:rPr>
              <a:t>Prosent studenter på høyere nivå </a:t>
            </a:r>
            <a:br>
              <a:rPr lang="nb-NO" sz="1200" dirty="0">
                <a:latin typeface="Arial"/>
                <a:cs typeface="Arial"/>
              </a:rPr>
            </a:br>
            <a:r>
              <a:rPr lang="nb-NO" sz="1200" dirty="0">
                <a:latin typeface="Arial"/>
                <a:cs typeface="Arial"/>
              </a:rPr>
              <a:t>og 5 og 6-årige master/profesjonsutdanninger 						9%</a:t>
            </a:r>
          </a:p>
          <a:p>
            <a:pPr fontAlgn="ctr"/>
            <a:r>
              <a:rPr lang="nb-NO" sz="1200" dirty="0">
                <a:latin typeface="Arial"/>
                <a:cs typeface="Arial"/>
              </a:rPr>
              <a:t>Prosentandel utenlandske studenter 							7%</a:t>
            </a:r>
          </a:p>
          <a:p>
            <a:pPr fontAlgn="ctr"/>
            <a:endParaRPr lang="nb-NO" sz="1200" dirty="0">
              <a:latin typeface="Arial"/>
              <a:cs typeface="Arial"/>
            </a:endParaRPr>
          </a:p>
          <a:p>
            <a:pPr fontAlgn="ctr"/>
            <a:r>
              <a:rPr lang="nb-NO" sz="1200" b="1" dirty="0">
                <a:latin typeface="Arial"/>
                <a:cs typeface="Arial"/>
              </a:rPr>
              <a:t>ANSATTE</a:t>
            </a:r>
          </a:p>
          <a:p>
            <a:pPr fontAlgn="ctr"/>
            <a:r>
              <a:rPr lang="nb-NO" sz="1200" dirty="0">
                <a:latin typeface="Arial"/>
                <a:cs typeface="Arial"/>
              </a:rPr>
              <a:t>Antall årsverk totalt 										224</a:t>
            </a:r>
          </a:p>
          <a:p>
            <a:pPr fontAlgn="ctr"/>
            <a:r>
              <a:rPr lang="nb-NO" sz="1200" dirty="0">
                <a:latin typeface="Arial"/>
                <a:cs typeface="Arial"/>
              </a:rPr>
              <a:t>Prosent årsverk kvinner 									44%</a:t>
            </a:r>
          </a:p>
          <a:p>
            <a:pPr fontAlgn="ctr"/>
            <a:r>
              <a:rPr lang="nb-NO" sz="1200" dirty="0">
                <a:latin typeface="Arial"/>
                <a:cs typeface="Arial"/>
              </a:rPr>
              <a:t>Prosent årsverk i midlertidige stillinger av antall årsverk totalt 			25%</a:t>
            </a:r>
          </a:p>
          <a:p>
            <a:pPr fontAlgn="ctr"/>
            <a:endParaRPr lang="nb-NO" sz="1200" dirty="0">
              <a:latin typeface="Arial"/>
              <a:cs typeface="Arial"/>
            </a:endParaRPr>
          </a:p>
          <a:p>
            <a:pPr fontAlgn="ctr"/>
            <a:r>
              <a:rPr lang="nb-NO" sz="1200" b="1" i="1" dirty="0">
                <a:latin typeface="Arial"/>
                <a:cs typeface="Arial"/>
              </a:rPr>
              <a:t>Undervisning, forskning, formidling</a:t>
            </a:r>
          </a:p>
          <a:p>
            <a:pPr fontAlgn="ctr"/>
            <a:r>
              <a:rPr lang="nb-NO" sz="1200" dirty="0">
                <a:latin typeface="Arial"/>
                <a:cs typeface="Arial"/>
              </a:rPr>
              <a:t>- Prosent årsverk i vitenskapelige stillinger av antall årsverk totalt 			61%</a:t>
            </a:r>
          </a:p>
          <a:p>
            <a:pPr fontAlgn="ctr"/>
            <a:r>
              <a:rPr lang="nb-NO" sz="1200" dirty="0">
                <a:latin typeface="Arial"/>
                <a:cs typeface="Arial"/>
              </a:rPr>
              <a:t>- Prosent årsverk kvinner i vitenskapelige stillinger av antall årsverk totalt 		40%</a:t>
            </a:r>
          </a:p>
          <a:p>
            <a:pPr fontAlgn="ctr"/>
            <a:r>
              <a:rPr lang="nb-NO" sz="1200" dirty="0">
                <a:latin typeface="Arial"/>
                <a:cs typeface="Arial"/>
              </a:rPr>
              <a:t>- Prosent midlertidige årsverk av totalt antall årsverk av vitenskapelig ansatte 	26%</a:t>
            </a:r>
          </a:p>
          <a:p>
            <a:pPr marL="171450" indent="-171450" fontAlgn="ctr">
              <a:buFontTx/>
              <a:buChar char="-"/>
            </a:pPr>
            <a:endParaRPr lang="nb-NO" sz="1200" dirty="0">
              <a:latin typeface="Arial"/>
              <a:cs typeface="Arial"/>
            </a:endParaRPr>
          </a:p>
          <a:p>
            <a:pPr fontAlgn="ctr"/>
            <a:r>
              <a:rPr lang="nb-NO" sz="1200" b="1" i="1" dirty="0">
                <a:latin typeface="Arial"/>
                <a:cs typeface="Arial"/>
              </a:rPr>
              <a:t>Administrasjon</a:t>
            </a:r>
          </a:p>
          <a:p>
            <a:pPr fontAlgn="ctr"/>
            <a:r>
              <a:rPr lang="nb-NO" sz="1200" dirty="0">
                <a:latin typeface="Arial"/>
                <a:cs typeface="Arial"/>
              </a:rPr>
              <a:t>- Prosent administrative årsverk 								28%</a:t>
            </a:r>
          </a:p>
          <a:p>
            <a:pPr fontAlgn="ctr"/>
            <a:r>
              <a:rPr lang="nb-NO" sz="1200" dirty="0">
                <a:latin typeface="Arial"/>
                <a:cs typeface="Arial"/>
              </a:rPr>
              <a:t>- Prosent kvinnelige administrative årsverk 						59%</a:t>
            </a:r>
          </a:p>
          <a:p>
            <a:pPr fontAlgn="ctr"/>
            <a:r>
              <a:rPr lang="nb-NO" sz="1200" dirty="0">
                <a:latin typeface="Arial"/>
                <a:cs typeface="Arial"/>
              </a:rPr>
              <a:t>- Prosent midlertidige administrative årsverk 						26%</a:t>
            </a:r>
          </a:p>
          <a:p>
            <a:endParaRPr lang="nb-NO" sz="1200" dirty="0">
              <a:latin typeface="Arial"/>
              <a:cs typeface="Arial"/>
            </a:endParaRPr>
          </a:p>
        </p:txBody>
      </p:sp>
      <p:pic>
        <p:nvPicPr>
          <p:cNvPr id="17" name="Bilde 16" descr="pil_tilb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08" y="5459776"/>
            <a:ext cx="819933" cy="810972"/>
          </a:xfrm>
          <a:prstGeom prst="rect">
            <a:avLst/>
          </a:prstGeom>
        </p:spPr>
      </p:pic>
      <p:pic>
        <p:nvPicPr>
          <p:cNvPr id="18" name="Bilde 17" descr="pil_hj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60" y="5454210"/>
            <a:ext cx="819933" cy="810972"/>
          </a:xfrm>
          <a:prstGeom prst="rect">
            <a:avLst/>
          </a:prstGeom>
        </p:spPr>
      </p:pic>
      <p:sp>
        <p:nvSpPr>
          <p:cNvPr id="19" name="Egendefinert 18">
            <a:hlinkClick r:id="rId4" action="ppaction://hlinksldjump" highlightClick="1"/>
          </p:cNvPr>
          <p:cNvSpPr/>
          <p:nvPr/>
        </p:nvSpPr>
        <p:spPr>
          <a:xfrm>
            <a:off x="7960052" y="5487057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 descr="saks_hia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620" y="321517"/>
            <a:ext cx="1270534" cy="1141986"/>
          </a:xfrm>
          <a:prstGeom prst="rect">
            <a:avLst/>
          </a:prstGeom>
        </p:spPr>
      </p:pic>
      <p:sp>
        <p:nvSpPr>
          <p:cNvPr id="9" name="Egendefinert 8">
            <a:hlinkClick r:id="rId6" action="ppaction://hlinksldjump" highlightClick="1"/>
          </p:cNvPr>
          <p:cNvSpPr/>
          <p:nvPr/>
        </p:nvSpPr>
        <p:spPr>
          <a:xfrm>
            <a:off x="7029497" y="5466029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16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</p:spPr>
        <p:txBody>
          <a:bodyPr/>
          <a:lstStyle/>
          <a:p>
            <a:pPr algn="ctr"/>
            <a:r>
              <a:rPr lang="nb-NO" dirty="0" smtClean="0"/>
              <a:t>Økonomi (2013)</a:t>
            </a:r>
            <a:endParaRPr lang="nb-NO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873209"/>
              </p:ext>
            </p:extLst>
          </p:nvPr>
        </p:nvGraphicFramePr>
        <p:xfrm>
          <a:off x="0" y="801189"/>
          <a:ext cx="9144000" cy="5538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Bilde 3" descr="pil_hje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60" y="5603618"/>
            <a:ext cx="819933" cy="810972"/>
          </a:xfrm>
          <a:prstGeom prst="rect">
            <a:avLst/>
          </a:prstGeom>
        </p:spPr>
      </p:pic>
      <p:sp>
        <p:nvSpPr>
          <p:cNvPr id="5" name="Egendefinert 4">
            <a:hlinkClick r:id="rId5" action="ppaction://hlinksldjump" highlightClick="1"/>
          </p:cNvPr>
          <p:cNvSpPr/>
          <p:nvPr/>
        </p:nvSpPr>
        <p:spPr>
          <a:xfrm>
            <a:off x="7960052" y="5636465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068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57300" y="857251"/>
            <a:ext cx="7886700" cy="994172"/>
          </a:xfrm>
        </p:spPr>
        <p:txBody>
          <a:bodyPr/>
          <a:lstStyle/>
          <a:p>
            <a:r>
              <a:rPr lang="nb-NO" dirty="0" smtClean="0"/>
              <a:t>Antall registrerte studenter 2014</a:t>
            </a:r>
            <a:endParaRPr lang="nb-NO" dirty="0"/>
          </a:p>
        </p:txBody>
      </p:sp>
      <p:graphicFrame>
        <p:nvGraphicFramePr>
          <p:cNvPr id="11" name="Plassholder for innhold 10"/>
          <p:cNvGraphicFramePr>
            <a:graphicFrameLocks noGrp="1"/>
          </p:cNvGraphicFramePr>
          <p:nvPr>
            <p:ph idx="1"/>
            <p:extLst/>
          </p:nvPr>
        </p:nvGraphicFramePr>
        <p:xfrm>
          <a:off x="-54142" y="1700212"/>
          <a:ext cx="9144000" cy="4300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Bilde 3" descr="pil_hj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60" y="5656978"/>
            <a:ext cx="819933" cy="810972"/>
          </a:xfrm>
          <a:prstGeom prst="rect">
            <a:avLst/>
          </a:prstGeom>
        </p:spPr>
      </p:pic>
      <p:sp>
        <p:nvSpPr>
          <p:cNvPr id="5" name="Egendefinert 4">
            <a:hlinkClick r:id="rId4" action="ppaction://hlinksldjump" highlightClick="1"/>
          </p:cNvPr>
          <p:cNvSpPr/>
          <p:nvPr/>
        </p:nvSpPr>
        <p:spPr>
          <a:xfrm>
            <a:off x="7960052" y="5689825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282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54493" y="857251"/>
            <a:ext cx="7886700" cy="994172"/>
          </a:xfrm>
        </p:spPr>
        <p:txBody>
          <a:bodyPr/>
          <a:lstStyle/>
          <a:p>
            <a:r>
              <a:rPr lang="nb-NO" dirty="0" smtClean="0"/>
              <a:t>Antall </a:t>
            </a:r>
            <a:r>
              <a:rPr lang="nb-NO" dirty="0" smtClean="0"/>
              <a:t>årsverk </a:t>
            </a:r>
            <a:r>
              <a:rPr lang="nb-NO" dirty="0" smtClean="0"/>
              <a:t>2014</a:t>
            </a:r>
            <a:endParaRPr lang="nb-NO" dirty="0"/>
          </a:p>
        </p:txBody>
      </p:sp>
      <p:pic>
        <p:nvPicPr>
          <p:cNvPr id="5" name="Bilde 4" descr="pil_hj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60" y="5454210"/>
            <a:ext cx="819933" cy="810972"/>
          </a:xfrm>
          <a:prstGeom prst="rect">
            <a:avLst/>
          </a:prstGeom>
        </p:spPr>
      </p:pic>
      <p:sp>
        <p:nvSpPr>
          <p:cNvPr id="6" name="Egendefinert 5">
            <a:hlinkClick r:id="rId4" action="ppaction://hlinksldjump" highlightClick="1"/>
          </p:cNvPr>
          <p:cNvSpPr/>
          <p:nvPr/>
        </p:nvSpPr>
        <p:spPr>
          <a:xfrm>
            <a:off x="7960052" y="5487057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620852"/>
              </p:ext>
            </p:extLst>
          </p:nvPr>
        </p:nvGraphicFramePr>
        <p:xfrm>
          <a:off x="0" y="2057399"/>
          <a:ext cx="91440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142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0603" y="857251"/>
            <a:ext cx="7886700" cy="994172"/>
          </a:xfrm>
        </p:spPr>
        <p:txBody>
          <a:bodyPr/>
          <a:lstStyle/>
          <a:p>
            <a:r>
              <a:rPr lang="nb-NO" dirty="0" smtClean="0"/>
              <a:t>Antall fullførte grader 2013</a:t>
            </a:r>
            <a:endParaRPr lang="nb-NO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1518987"/>
          <a:ext cx="9144000" cy="448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Bilde 3" descr="pil_hj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36" y="5560930"/>
            <a:ext cx="819933" cy="810972"/>
          </a:xfrm>
          <a:prstGeom prst="rect">
            <a:avLst/>
          </a:prstGeom>
        </p:spPr>
      </p:pic>
      <p:sp>
        <p:nvSpPr>
          <p:cNvPr id="5" name="Egendefinert 4">
            <a:hlinkClick r:id="rId4" action="ppaction://hlinksldjump" highlightClick="1"/>
          </p:cNvPr>
          <p:cNvSpPr/>
          <p:nvPr/>
        </p:nvSpPr>
        <p:spPr>
          <a:xfrm>
            <a:off x="8088128" y="5593777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98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Avlagte </a:t>
            </a:r>
            <a:r>
              <a:rPr lang="nb-NO" dirty="0" err="1" smtClean="0"/>
              <a:t>ph.d</a:t>
            </a:r>
            <a:r>
              <a:rPr lang="nb-NO" dirty="0" smtClean="0"/>
              <a:t>, master og bachelorgrader (2013)</a:t>
            </a:r>
            <a:endParaRPr lang="nb-NO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Bilde 3" descr="pil_hj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60" y="5454210"/>
            <a:ext cx="819933" cy="810972"/>
          </a:xfrm>
          <a:prstGeom prst="rect">
            <a:avLst/>
          </a:prstGeom>
        </p:spPr>
      </p:pic>
      <p:sp>
        <p:nvSpPr>
          <p:cNvPr id="6" name="Egendefinert 5">
            <a:hlinkClick r:id="rId4" action="ppaction://hlinksldjump" highlightClick="1"/>
          </p:cNvPr>
          <p:cNvSpPr/>
          <p:nvPr/>
        </p:nvSpPr>
        <p:spPr>
          <a:xfrm>
            <a:off x="7960052" y="5487057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40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Studenter fordelt på fagområder (2013)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7938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Bilde 4" descr="pil_hje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60" y="5454210"/>
            <a:ext cx="819933" cy="810972"/>
          </a:xfrm>
          <a:prstGeom prst="rect">
            <a:avLst/>
          </a:prstGeom>
        </p:spPr>
      </p:pic>
      <p:sp>
        <p:nvSpPr>
          <p:cNvPr id="6" name="Egendefinert 5">
            <a:hlinkClick r:id="rId5" action="ppaction://hlinksldjump" highlightClick="1"/>
          </p:cNvPr>
          <p:cNvSpPr/>
          <p:nvPr/>
        </p:nvSpPr>
        <p:spPr>
          <a:xfrm>
            <a:off x="7960052" y="5487057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50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gendefinert 3">
            <a:hlinkClick r:id="" action="ppaction://noaction" highlightClick="1"/>
          </p:cNvPr>
          <p:cNvSpPr/>
          <p:nvPr/>
        </p:nvSpPr>
        <p:spPr>
          <a:xfrm>
            <a:off x="536433" y="459846"/>
            <a:ext cx="1937729" cy="1883179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394108" y="240865"/>
            <a:ext cx="8155984" cy="6318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nb-NO" sz="1600" b="1" dirty="0">
                <a:latin typeface="Arial"/>
                <a:cs typeface="Arial"/>
              </a:rPr>
              <a:t>NØKKELTALL</a:t>
            </a:r>
          </a:p>
          <a:p>
            <a:pPr>
              <a:lnSpc>
                <a:spcPct val="130000"/>
              </a:lnSpc>
            </a:pPr>
            <a:endParaRPr lang="nb-NO" sz="1600" b="1" dirty="0">
              <a:latin typeface="Arial"/>
              <a:cs typeface="Arial"/>
            </a:endParaRPr>
          </a:p>
          <a:p>
            <a:pPr fontAlgn="b"/>
            <a:r>
              <a:rPr lang="nb-NO" sz="1200"/>
              <a:t>Totalbudsjett										5 645 mill kr.</a:t>
            </a:r>
          </a:p>
          <a:p>
            <a:pPr fontAlgn="b"/>
            <a:r>
              <a:rPr lang="nb-NO" sz="1200"/>
              <a:t>Prosentandel bevilgning 								70%</a:t>
            </a:r>
          </a:p>
          <a:p>
            <a:pPr fontAlgn="ctr"/>
            <a:r>
              <a:rPr lang="nb-NO" sz="1200"/>
              <a:t>Prosentandel BoA 									30%</a:t>
            </a:r>
          </a:p>
          <a:p>
            <a:pPr fontAlgn="ctr"/>
            <a:r>
              <a:rPr lang="nb-NO" sz="1200"/>
              <a:t>Hvorav Forskningsrådet 								36%</a:t>
            </a:r>
          </a:p>
          <a:p>
            <a:pPr fontAlgn="ctr"/>
            <a:r>
              <a:rPr lang="nb-NO" sz="1200"/>
              <a:t>Hvorav EU 										3%</a:t>
            </a:r>
          </a:p>
          <a:p>
            <a:pPr fontAlgn="ctr"/>
            <a:endParaRPr lang="nb-NO" sz="1200"/>
          </a:p>
          <a:p>
            <a:pPr fontAlgn="ctr"/>
            <a:r>
              <a:rPr lang="nb-NO" sz="1200" b="1"/>
              <a:t>STUDENTER</a:t>
            </a:r>
          </a:p>
          <a:p>
            <a:pPr fontAlgn="ctr"/>
            <a:r>
              <a:rPr lang="nb-NO" sz="1200"/>
              <a:t>Antall studenter 									23 442</a:t>
            </a:r>
          </a:p>
          <a:p>
            <a:pPr fontAlgn="ctr"/>
            <a:r>
              <a:rPr lang="nb-NO" sz="1200"/>
              <a:t>Prosent kvinnelige studenter 								48%</a:t>
            </a:r>
          </a:p>
          <a:p>
            <a:pPr fontAlgn="ctr"/>
            <a:r>
              <a:rPr lang="nb-NO" sz="1200"/>
              <a:t>Prosent studenter på 3- og 4-årige programmer på lavere nivå 			21%</a:t>
            </a:r>
          </a:p>
          <a:p>
            <a:pPr fontAlgn="ctr"/>
            <a:r>
              <a:rPr lang="nb-NO" sz="1200"/>
              <a:t>Prosent studenter på høyere nivå </a:t>
            </a:r>
            <a:br>
              <a:rPr lang="nb-NO" sz="1200"/>
            </a:br>
            <a:r>
              <a:rPr lang="nb-NO" sz="1200"/>
              <a:t>og 5 og 6-årige master/profesjonsutdanninger 					63%</a:t>
            </a:r>
          </a:p>
          <a:p>
            <a:pPr fontAlgn="ctr"/>
            <a:r>
              <a:rPr lang="nb-NO" sz="1200"/>
              <a:t>Prosentandel utenlandske studenter 						11</a:t>
            </a:r>
          </a:p>
          <a:p>
            <a:pPr fontAlgn="ctr"/>
            <a:endParaRPr lang="nb-NO" sz="1200"/>
          </a:p>
          <a:p>
            <a:pPr fontAlgn="ctr"/>
            <a:r>
              <a:rPr lang="nb-NO" sz="1200" b="1"/>
              <a:t>ANSATTE</a:t>
            </a:r>
          </a:p>
          <a:p>
            <a:pPr fontAlgn="ctr"/>
            <a:r>
              <a:rPr lang="nb-NO" sz="1200"/>
              <a:t>Antall årsverk totalt 									5 085</a:t>
            </a:r>
          </a:p>
          <a:p>
            <a:pPr fontAlgn="ctr"/>
            <a:r>
              <a:rPr lang="nb-NO" sz="1200"/>
              <a:t>Prosent årsverk kvinner 								44%</a:t>
            </a:r>
          </a:p>
          <a:p>
            <a:pPr fontAlgn="ctr"/>
            <a:r>
              <a:rPr lang="nb-NO" sz="1200"/>
              <a:t>Prosent årsverk i midlertidige stillinger av antall årsverk totalt 			40%</a:t>
            </a:r>
          </a:p>
          <a:p>
            <a:pPr fontAlgn="ctr"/>
            <a:r>
              <a:rPr lang="nb-NO" sz="1200" b="1" i="1"/>
              <a:t/>
            </a:r>
            <a:br>
              <a:rPr lang="nb-NO" sz="1200" b="1" i="1"/>
            </a:br>
            <a:r>
              <a:rPr lang="nb-NO" sz="1200" b="1" i="1"/>
              <a:t>Undervisning, forskning, formidling</a:t>
            </a:r>
          </a:p>
          <a:p>
            <a:pPr fontAlgn="ctr"/>
            <a:r>
              <a:rPr lang="nb-NO" sz="1200"/>
              <a:t>- Prosent årsverk i vitenskapelige stillinger av antall årsverk totalt 			59%</a:t>
            </a:r>
          </a:p>
          <a:p>
            <a:pPr fontAlgn="ctr"/>
            <a:r>
              <a:rPr lang="nb-NO" sz="1200"/>
              <a:t>- Prosent årsverk kvinner i vitenskapelige stillinger av antall årsverk totalt 		36%</a:t>
            </a:r>
          </a:p>
          <a:p>
            <a:pPr fontAlgn="ctr"/>
            <a:r>
              <a:rPr lang="nb-NO" sz="1200"/>
              <a:t>- Prosent midlertidige årsverk av totalt antall årsverk av vitenskapelig ansatte 	59%</a:t>
            </a:r>
          </a:p>
          <a:p>
            <a:pPr marL="171450" indent="-171450" fontAlgn="ctr">
              <a:buFontTx/>
              <a:buChar char="-"/>
            </a:pPr>
            <a:endParaRPr lang="nb-NO" sz="1200"/>
          </a:p>
          <a:p>
            <a:pPr fontAlgn="ctr"/>
            <a:r>
              <a:rPr lang="nb-NO" sz="1200" b="1" i="1"/>
              <a:t>Administrasjon</a:t>
            </a:r>
          </a:p>
          <a:p>
            <a:pPr fontAlgn="ctr"/>
            <a:r>
              <a:rPr lang="nb-NO" sz="1200"/>
              <a:t>- Prosent administrative årsverk 							23%</a:t>
            </a:r>
          </a:p>
          <a:p>
            <a:pPr fontAlgn="ctr"/>
            <a:r>
              <a:rPr lang="nb-NO" sz="1200"/>
              <a:t>- Prosent kvinnelige administrative årsverk 						69%</a:t>
            </a:r>
          </a:p>
          <a:p>
            <a:pPr fontAlgn="ctr"/>
            <a:r>
              <a:rPr lang="nb-NO" sz="1200"/>
              <a:t>- Prosent midlertidige administrative årsverk 					17%</a:t>
            </a:r>
          </a:p>
          <a:p>
            <a:pPr>
              <a:lnSpc>
                <a:spcPct val="130000"/>
              </a:lnSpc>
            </a:pPr>
            <a:endParaRPr lang="nb-NO" sz="1200" dirty="0">
              <a:latin typeface="Arial"/>
              <a:cs typeface="Arial"/>
            </a:endParaRPr>
          </a:p>
        </p:txBody>
      </p:sp>
      <p:pic>
        <p:nvPicPr>
          <p:cNvPr id="6" name="Bilde 5" descr="pil_tilb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08" y="5459776"/>
            <a:ext cx="819933" cy="810972"/>
          </a:xfrm>
          <a:prstGeom prst="rect">
            <a:avLst/>
          </a:prstGeom>
        </p:spPr>
      </p:pic>
      <p:pic>
        <p:nvPicPr>
          <p:cNvPr id="7" name="Bilde 6" descr="pil_hj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60" y="5454210"/>
            <a:ext cx="819933" cy="810972"/>
          </a:xfrm>
          <a:prstGeom prst="rect">
            <a:avLst/>
          </a:prstGeom>
        </p:spPr>
      </p:pic>
      <p:sp>
        <p:nvSpPr>
          <p:cNvPr id="8" name="Egendefinert 7">
            <a:hlinkClick r:id="rId4" action="ppaction://hlinksldjump" highlightClick="1"/>
          </p:cNvPr>
          <p:cNvSpPr/>
          <p:nvPr/>
        </p:nvSpPr>
        <p:spPr>
          <a:xfrm>
            <a:off x="7960052" y="5487057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gendefinert 8">
            <a:hlinkClick r:id="rId5" action="ppaction://hlinksldjump" highlightClick="1"/>
          </p:cNvPr>
          <p:cNvSpPr/>
          <p:nvPr/>
        </p:nvSpPr>
        <p:spPr>
          <a:xfrm>
            <a:off x="7029497" y="5466029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 descr="saks_ntnu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697" y="240865"/>
            <a:ext cx="1199821" cy="107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Publikasjonspoeng per </a:t>
            </a:r>
            <a:r>
              <a:rPr lang="nb-NO" dirty="0" smtClean="0"/>
              <a:t>UFF-stilling</a:t>
            </a:r>
            <a:endParaRPr lang="nb-NO" dirty="0"/>
          </a:p>
        </p:txBody>
      </p:sp>
      <p:pic>
        <p:nvPicPr>
          <p:cNvPr id="5" name="Bilde 4" descr="pil_hj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60" y="5454210"/>
            <a:ext cx="819933" cy="810972"/>
          </a:xfrm>
          <a:prstGeom prst="rect">
            <a:avLst/>
          </a:prstGeom>
        </p:spPr>
      </p:pic>
      <p:sp>
        <p:nvSpPr>
          <p:cNvPr id="6" name="Egendefinert 5">
            <a:hlinkClick r:id="rId4" action="ppaction://hlinksldjump" highlightClick="1"/>
          </p:cNvPr>
          <p:cNvSpPr/>
          <p:nvPr/>
        </p:nvSpPr>
        <p:spPr>
          <a:xfrm>
            <a:off x="7960052" y="5669937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9" name="Plassholder for innhol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350711"/>
              </p:ext>
            </p:extLst>
          </p:nvPr>
        </p:nvGraphicFramePr>
        <p:xfrm>
          <a:off x="0" y="1078992"/>
          <a:ext cx="9144000" cy="451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877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gendefinert 2">
            <a:hlinkClick r:id="" action="ppaction://noaction" highlightClick="1"/>
          </p:cNvPr>
          <p:cNvSpPr/>
          <p:nvPr/>
        </p:nvSpPr>
        <p:spPr>
          <a:xfrm>
            <a:off x="558336" y="894870"/>
            <a:ext cx="1937729" cy="1883179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 descr="saks_hi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5" y="730465"/>
            <a:ext cx="1981200" cy="2113280"/>
          </a:xfrm>
          <a:prstGeom prst="rect">
            <a:avLst/>
          </a:prstGeom>
        </p:spPr>
      </p:pic>
      <p:grpSp>
        <p:nvGrpSpPr>
          <p:cNvPr id="15" name="Gruppe 14"/>
          <p:cNvGrpSpPr/>
          <p:nvPr/>
        </p:nvGrpSpPr>
        <p:grpSpPr>
          <a:xfrm>
            <a:off x="3196700" y="361307"/>
            <a:ext cx="4707478" cy="733564"/>
            <a:chOff x="3339024" y="1007281"/>
            <a:chExt cx="4707478" cy="733564"/>
          </a:xfrm>
        </p:grpSpPr>
        <p:sp>
          <p:nvSpPr>
            <p:cNvPr id="11" name="Avrund diagonale hjørner i rektangel 10"/>
            <p:cNvSpPr/>
            <p:nvPr/>
          </p:nvSpPr>
          <p:spPr>
            <a:xfrm>
              <a:off x="3339024" y="1007281"/>
              <a:ext cx="4707478" cy="733564"/>
            </a:xfrm>
            <a:prstGeom prst="round2DiagRect">
              <a:avLst/>
            </a:prstGeom>
            <a:solidFill>
              <a:srgbClr val="0D347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TekstSylinder 4"/>
            <p:cNvSpPr txBox="1"/>
            <p:nvPr/>
          </p:nvSpPr>
          <p:spPr>
            <a:xfrm>
              <a:off x="3557977" y="1171512"/>
              <a:ext cx="3733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chemeClr val="bg1"/>
                  </a:solidFill>
                  <a:latin typeface="Arial"/>
                  <a:cs typeface="Arial"/>
                </a:rPr>
                <a:t>Avdeling for </a:t>
              </a:r>
              <a:r>
                <a:rPr lang="nb-NO" b="1" dirty="0" smtClean="0">
                  <a:solidFill>
                    <a:schemeClr val="bg1"/>
                  </a:solidFill>
                  <a:latin typeface="Arial"/>
                  <a:cs typeface="Arial"/>
                </a:rPr>
                <a:t>Helse- </a:t>
              </a:r>
              <a:r>
                <a:rPr lang="nb-NO" b="1" dirty="0">
                  <a:solidFill>
                    <a:schemeClr val="bg1"/>
                  </a:solidFill>
                  <a:latin typeface="Arial"/>
                  <a:cs typeface="Arial"/>
                </a:rPr>
                <a:t>og sosialfag</a:t>
              </a:r>
            </a:p>
          </p:txBody>
        </p:sp>
      </p:grpSp>
      <p:grpSp>
        <p:nvGrpSpPr>
          <p:cNvPr id="16" name="Gruppe 15"/>
          <p:cNvGrpSpPr/>
          <p:nvPr/>
        </p:nvGrpSpPr>
        <p:grpSpPr>
          <a:xfrm>
            <a:off x="3196699" y="5035138"/>
            <a:ext cx="4707478" cy="733564"/>
            <a:chOff x="3339023" y="2198047"/>
            <a:chExt cx="4707478" cy="733564"/>
          </a:xfrm>
        </p:grpSpPr>
        <p:sp>
          <p:nvSpPr>
            <p:cNvPr id="12" name="Avrund diagonale hjørner i rektangel 11"/>
            <p:cNvSpPr/>
            <p:nvPr/>
          </p:nvSpPr>
          <p:spPr>
            <a:xfrm>
              <a:off x="3339023" y="2198047"/>
              <a:ext cx="4707478" cy="733564"/>
            </a:xfrm>
            <a:prstGeom prst="round2DiagRect">
              <a:avLst/>
            </a:prstGeom>
            <a:solidFill>
              <a:srgbClr val="0D347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TekstSylinder 5"/>
            <p:cNvSpPr txBox="1"/>
            <p:nvPr/>
          </p:nvSpPr>
          <p:spPr>
            <a:xfrm>
              <a:off x="3557976" y="2343025"/>
              <a:ext cx="4236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chemeClr val="bg1"/>
                  </a:solidFill>
                  <a:latin typeface="Arial"/>
                  <a:cs typeface="Arial"/>
                </a:rPr>
                <a:t>Handelshøyskolen i Trondheim</a:t>
              </a:r>
              <a:endParaRPr lang="nb-NO" b="1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" name="Gruppe 16"/>
          <p:cNvGrpSpPr/>
          <p:nvPr/>
        </p:nvGrpSpPr>
        <p:grpSpPr>
          <a:xfrm>
            <a:off x="3196699" y="2237495"/>
            <a:ext cx="4707478" cy="733564"/>
            <a:chOff x="3339023" y="3047454"/>
            <a:chExt cx="4707478" cy="733564"/>
          </a:xfrm>
        </p:grpSpPr>
        <p:sp>
          <p:nvSpPr>
            <p:cNvPr id="13" name="Avrund diagonale hjørner i rektangel 12"/>
            <p:cNvSpPr/>
            <p:nvPr/>
          </p:nvSpPr>
          <p:spPr>
            <a:xfrm>
              <a:off x="3339023" y="3047454"/>
              <a:ext cx="4707478" cy="733564"/>
            </a:xfrm>
            <a:prstGeom prst="round2DiagRect">
              <a:avLst/>
            </a:prstGeom>
            <a:solidFill>
              <a:srgbClr val="0D347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TekstSylinder 6"/>
            <p:cNvSpPr txBox="1"/>
            <p:nvPr/>
          </p:nvSpPr>
          <p:spPr>
            <a:xfrm>
              <a:off x="3557977" y="3191454"/>
              <a:ext cx="43790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chemeClr val="bg1"/>
                  </a:solidFill>
                  <a:latin typeface="Arial"/>
                  <a:cs typeface="Arial"/>
                </a:rPr>
                <a:t>Avdeling for </a:t>
              </a:r>
              <a:r>
                <a:rPr lang="nb-NO" b="1" dirty="0" smtClean="0">
                  <a:solidFill>
                    <a:schemeClr val="bg1"/>
                  </a:solidFill>
                  <a:latin typeface="Arial"/>
                  <a:cs typeface="Arial"/>
                </a:rPr>
                <a:t>Lærer- </a:t>
              </a:r>
              <a:r>
                <a:rPr lang="nb-NO" b="1" dirty="0">
                  <a:solidFill>
                    <a:schemeClr val="bg1"/>
                  </a:solidFill>
                  <a:latin typeface="Arial"/>
                  <a:cs typeface="Arial"/>
                </a:rPr>
                <a:t>og tolkeutdanning</a:t>
              </a:r>
            </a:p>
          </p:txBody>
        </p:sp>
      </p:grpSp>
      <p:grpSp>
        <p:nvGrpSpPr>
          <p:cNvPr id="18" name="Gruppe 17"/>
          <p:cNvGrpSpPr/>
          <p:nvPr/>
        </p:nvGrpSpPr>
        <p:grpSpPr>
          <a:xfrm>
            <a:off x="3196700" y="4113841"/>
            <a:ext cx="4707478" cy="733564"/>
            <a:chOff x="3339024" y="3952485"/>
            <a:chExt cx="4707478" cy="733564"/>
          </a:xfrm>
        </p:grpSpPr>
        <p:sp>
          <p:nvSpPr>
            <p:cNvPr id="14" name="Avrund diagonale hjørner i rektangel 13"/>
            <p:cNvSpPr/>
            <p:nvPr/>
          </p:nvSpPr>
          <p:spPr>
            <a:xfrm>
              <a:off x="3339024" y="3952485"/>
              <a:ext cx="4707478" cy="733564"/>
            </a:xfrm>
            <a:prstGeom prst="round2DiagRect">
              <a:avLst/>
            </a:prstGeom>
            <a:solidFill>
              <a:srgbClr val="0D347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TekstSylinder 7"/>
            <p:cNvSpPr txBox="1"/>
            <p:nvPr/>
          </p:nvSpPr>
          <p:spPr>
            <a:xfrm>
              <a:off x="3557976" y="4093468"/>
              <a:ext cx="43790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rgbClr val="FFFFFF"/>
                  </a:solidFill>
                  <a:latin typeface="Arial"/>
                  <a:cs typeface="Arial"/>
                </a:rPr>
                <a:t>Avdeling for Informatikk og e-læring</a:t>
              </a:r>
            </a:p>
          </p:txBody>
        </p:sp>
      </p:grpSp>
      <p:sp>
        <p:nvSpPr>
          <p:cNvPr id="19" name="Egendefinert 18">
            <a:hlinkClick r:id="rId3" action="ppaction://hlinksldjump" highlightClick="1"/>
          </p:cNvPr>
          <p:cNvSpPr/>
          <p:nvPr/>
        </p:nvSpPr>
        <p:spPr>
          <a:xfrm>
            <a:off x="2913199" y="349787"/>
            <a:ext cx="5046853" cy="81020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Egendefinert 19">
            <a:hlinkClick r:id="rId4" action="ppaction://hlinksldjump" highlightClick="1"/>
          </p:cNvPr>
          <p:cNvSpPr/>
          <p:nvPr/>
        </p:nvSpPr>
        <p:spPr>
          <a:xfrm>
            <a:off x="3077418" y="5035138"/>
            <a:ext cx="4882634" cy="744239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Egendefinert 20">
            <a:hlinkClick r:id="rId5" action="ppaction://hlinksldjump" highlightClick="1"/>
          </p:cNvPr>
          <p:cNvSpPr/>
          <p:nvPr/>
        </p:nvSpPr>
        <p:spPr>
          <a:xfrm>
            <a:off x="2995308" y="2245049"/>
            <a:ext cx="5046853" cy="744239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Egendefinert 21">
            <a:hlinkClick r:id="rId6" action="ppaction://hlinksldjump" highlightClick="1"/>
          </p:cNvPr>
          <p:cNvSpPr/>
          <p:nvPr/>
        </p:nvSpPr>
        <p:spPr>
          <a:xfrm>
            <a:off x="3034169" y="4113841"/>
            <a:ext cx="5046853" cy="744239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5" name="Bilde 24" descr="pil_hje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60" y="5454210"/>
            <a:ext cx="819933" cy="810972"/>
          </a:xfrm>
          <a:prstGeom prst="rect">
            <a:avLst/>
          </a:prstGeom>
        </p:spPr>
      </p:pic>
      <p:sp>
        <p:nvSpPr>
          <p:cNvPr id="26" name="Egendefinert 25">
            <a:hlinkClick r:id="rId8" action="ppaction://hlinksldjump" highlightClick="1"/>
          </p:cNvPr>
          <p:cNvSpPr/>
          <p:nvPr/>
        </p:nvSpPr>
        <p:spPr>
          <a:xfrm>
            <a:off x="7960052" y="5487057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nokkeltall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" y="3244536"/>
            <a:ext cx="1946767" cy="1946767"/>
          </a:xfrm>
          <a:prstGeom prst="rect">
            <a:avLst/>
          </a:prstGeom>
        </p:spPr>
      </p:pic>
      <p:sp>
        <p:nvSpPr>
          <p:cNvPr id="28" name="Plassholder for innhold 2"/>
          <p:cNvSpPr>
            <a:spLocks noGrp="1"/>
          </p:cNvSpPr>
          <p:nvPr>
            <p:ph idx="1"/>
          </p:nvPr>
        </p:nvSpPr>
        <p:spPr>
          <a:xfrm>
            <a:off x="963388" y="3656512"/>
            <a:ext cx="1182347" cy="3610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b-NO" sz="1600" b="1" dirty="0"/>
              <a:t>Nøkkeltall</a:t>
            </a:r>
            <a:endParaRPr lang="nb-NO" sz="1600" dirty="0"/>
          </a:p>
        </p:txBody>
      </p:sp>
      <p:sp>
        <p:nvSpPr>
          <p:cNvPr id="29" name="Egendefinert 28">
            <a:hlinkClick r:id="rId10" action="ppaction://hlinksldjump" highlightClick="1"/>
          </p:cNvPr>
          <p:cNvSpPr/>
          <p:nvPr/>
        </p:nvSpPr>
        <p:spPr>
          <a:xfrm>
            <a:off x="601260" y="3322841"/>
            <a:ext cx="1894805" cy="1868461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7" name="Gruppe 26"/>
          <p:cNvGrpSpPr/>
          <p:nvPr/>
        </p:nvGrpSpPr>
        <p:grpSpPr>
          <a:xfrm>
            <a:off x="3196700" y="1292680"/>
            <a:ext cx="4707478" cy="733564"/>
            <a:chOff x="3339024" y="1007281"/>
            <a:chExt cx="4707478" cy="733564"/>
          </a:xfrm>
        </p:grpSpPr>
        <p:sp>
          <p:nvSpPr>
            <p:cNvPr id="30" name="Avrund diagonale hjørner i rektangel 29"/>
            <p:cNvSpPr/>
            <p:nvPr/>
          </p:nvSpPr>
          <p:spPr>
            <a:xfrm>
              <a:off x="3339024" y="1007281"/>
              <a:ext cx="4707478" cy="733564"/>
            </a:xfrm>
            <a:prstGeom prst="round2DiagRect">
              <a:avLst/>
            </a:prstGeom>
            <a:solidFill>
              <a:srgbClr val="0D347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TekstSylinder 30"/>
            <p:cNvSpPr txBox="1"/>
            <p:nvPr/>
          </p:nvSpPr>
          <p:spPr>
            <a:xfrm>
              <a:off x="3557977" y="1171512"/>
              <a:ext cx="4236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chemeClr val="bg1"/>
                  </a:solidFill>
                  <a:latin typeface="Arial"/>
                  <a:cs typeface="Arial"/>
                </a:rPr>
                <a:t>Avdeling for Sykepleierutdanning</a:t>
              </a:r>
            </a:p>
          </p:txBody>
        </p:sp>
      </p:grpSp>
      <p:sp>
        <p:nvSpPr>
          <p:cNvPr id="32" name="Egendefinert 31">
            <a:hlinkClick r:id="rId11" action="ppaction://hlinksldjump" highlightClick="1"/>
          </p:cNvPr>
          <p:cNvSpPr/>
          <p:nvPr/>
        </p:nvSpPr>
        <p:spPr>
          <a:xfrm>
            <a:off x="3021543" y="1292680"/>
            <a:ext cx="5046853" cy="81020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3" name="Gruppe 32"/>
          <p:cNvGrpSpPr/>
          <p:nvPr/>
        </p:nvGrpSpPr>
        <p:grpSpPr>
          <a:xfrm>
            <a:off x="3184882" y="3173136"/>
            <a:ext cx="4707478" cy="733564"/>
            <a:chOff x="3339024" y="3952485"/>
            <a:chExt cx="4707478" cy="733564"/>
          </a:xfrm>
        </p:grpSpPr>
        <p:sp>
          <p:nvSpPr>
            <p:cNvPr id="34" name="Avrund diagonale hjørner i rektangel 33"/>
            <p:cNvSpPr/>
            <p:nvPr/>
          </p:nvSpPr>
          <p:spPr>
            <a:xfrm>
              <a:off x="3339024" y="3952485"/>
              <a:ext cx="4707478" cy="733564"/>
            </a:xfrm>
            <a:prstGeom prst="round2DiagRect">
              <a:avLst/>
            </a:prstGeom>
            <a:solidFill>
              <a:srgbClr val="0D347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TekstSylinder 34"/>
            <p:cNvSpPr txBox="1"/>
            <p:nvPr/>
          </p:nvSpPr>
          <p:spPr>
            <a:xfrm>
              <a:off x="3557976" y="4093468"/>
              <a:ext cx="43790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rgbClr val="FFFFFF"/>
                  </a:solidFill>
                  <a:latin typeface="Arial"/>
                  <a:cs typeface="Arial"/>
                </a:rPr>
                <a:t>Avdeling for Teknologi</a:t>
              </a:r>
            </a:p>
          </p:txBody>
        </p:sp>
      </p:grpSp>
      <p:sp>
        <p:nvSpPr>
          <p:cNvPr id="36" name="Egendefinert 35">
            <a:hlinkClick r:id="rId12" action="ppaction://hlinksldjump" highlightClick="1"/>
          </p:cNvPr>
          <p:cNvSpPr/>
          <p:nvPr/>
        </p:nvSpPr>
        <p:spPr>
          <a:xfrm>
            <a:off x="3077418" y="3162461"/>
            <a:ext cx="5046853" cy="744239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35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gendefinert 2">
            <a:hlinkClick r:id="" action="ppaction://noaction" highlightClick="1"/>
          </p:cNvPr>
          <p:cNvSpPr/>
          <p:nvPr/>
        </p:nvSpPr>
        <p:spPr>
          <a:xfrm>
            <a:off x="536433" y="459846"/>
            <a:ext cx="1937729" cy="1883179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innhold 2"/>
          <p:cNvSpPr>
            <a:spLocks noGrp="1"/>
          </p:cNvSpPr>
          <p:nvPr>
            <p:ph idx="1"/>
          </p:nvPr>
        </p:nvSpPr>
        <p:spPr>
          <a:xfrm>
            <a:off x="470744" y="369442"/>
            <a:ext cx="7104670" cy="587471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b-NO" sz="1600" b="1" dirty="0"/>
              <a:t>Helse- og sosialfag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600" dirty="0"/>
              <a:t>Antall ansatte: 114 </a:t>
            </a:r>
            <a:endParaRPr lang="nb-NO" sz="16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nb-NO" sz="1600" dirty="0" smtClean="0"/>
              <a:t>Antall </a:t>
            </a:r>
            <a:r>
              <a:rPr lang="nb-NO" sz="1600" dirty="0"/>
              <a:t>studenter 1675 </a:t>
            </a:r>
            <a:endParaRPr lang="nb-NO" sz="16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nb-NO" sz="1600" dirty="0"/>
              <a:t>			</a:t>
            </a:r>
            <a:endParaRPr lang="nb-NO" sz="1600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b-NO" sz="1600" dirty="0"/>
              <a:t>Utdanningsprogrammer: </a:t>
            </a:r>
            <a:r>
              <a:rPr lang="nb-NO" sz="1600" dirty="0" smtClean="0"/>
              <a:t>						</a:t>
            </a:r>
            <a:r>
              <a:rPr lang="nb-NO" sz="1600" dirty="0" err="1" smtClean="0"/>
              <a:t>Yrkesfagslærer</a:t>
            </a:r>
            <a:endParaRPr lang="nb-NO" sz="1600" i="1" dirty="0"/>
          </a:p>
          <a:p>
            <a:pPr marL="0" indent="0">
              <a:lnSpc>
                <a:spcPct val="90000"/>
              </a:lnSpc>
              <a:buNone/>
            </a:pPr>
            <a:endParaRPr lang="nb-NO" sz="1600" i="1" dirty="0"/>
          </a:p>
          <a:p>
            <a:pPr marL="0" indent="0">
              <a:lnSpc>
                <a:spcPct val="90000"/>
              </a:lnSpc>
              <a:buNone/>
            </a:pPr>
            <a:r>
              <a:rPr lang="nb-NO" sz="1600" i="1" dirty="0" smtClean="0"/>
              <a:t>Bachelor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600" dirty="0" smtClean="0"/>
              <a:t>Audiograf</a:t>
            </a:r>
            <a:endParaRPr lang="nb-NO" sz="1600" dirty="0"/>
          </a:p>
          <a:p>
            <a:pPr marL="0" indent="0">
              <a:lnSpc>
                <a:spcPct val="90000"/>
              </a:lnSpc>
              <a:buNone/>
            </a:pPr>
            <a:r>
              <a:rPr lang="nb-NO" sz="1600" dirty="0"/>
              <a:t>Barnevernspedagog</a:t>
            </a:r>
            <a:r>
              <a:rPr lang="nb-NO" sz="1600" dirty="0">
                <a:effectLst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600" dirty="0"/>
              <a:t>Ergoterapeut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600" dirty="0"/>
              <a:t>Fysioterapeut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600" dirty="0"/>
              <a:t>Radiograf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600" dirty="0"/>
              <a:t>Sosionom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600" dirty="0" smtClean="0"/>
              <a:t>Vernepleier</a:t>
            </a:r>
          </a:p>
          <a:p>
            <a:pPr marL="0" indent="0">
              <a:lnSpc>
                <a:spcPct val="90000"/>
              </a:lnSpc>
              <a:buNone/>
            </a:pPr>
            <a:endParaRPr lang="nb-NO" sz="16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nb-NO" sz="1600" i="1" dirty="0" smtClean="0"/>
              <a:t>Master</a:t>
            </a:r>
            <a:endParaRPr lang="nb-NO" sz="1600" i="1" dirty="0"/>
          </a:p>
          <a:p>
            <a:pPr marL="0" indent="0">
              <a:lnSpc>
                <a:spcPct val="90000"/>
              </a:lnSpc>
              <a:buNone/>
            </a:pPr>
            <a:r>
              <a:rPr lang="nb-NO" sz="1600" dirty="0"/>
              <a:t>Master i aktivitet og bevegelse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600" dirty="0"/>
              <a:t>Master i barnevern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600" dirty="0"/>
              <a:t>Master i </a:t>
            </a:r>
            <a:r>
              <a:rPr lang="nb-NO" sz="1600" dirty="0" smtClean="0"/>
              <a:t>molekylærmedisin</a:t>
            </a:r>
            <a:endParaRPr lang="nb-NO" sz="1600" dirty="0"/>
          </a:p>
          <a:p>
            <a:pPr marL="0" indent="0">
              <a:lnSpc>
                <a:spcPct val="90000"/>
              </a:lnSpc>
              <a:buNone/>
            </a:pPr>
            <a:r>
              <a:rPr lang="nb-NO" sz="1600" dirty="0"/>
              <a:t>Master i psykisk helsearbeid					</a:t>
            </a:r>
            <a:endParaRPr lang="nb-NO" sz="1600" dirty="0" smtClean="0"/>
          </a:p>
          <a:p>
            <a:pPr marL="0" indent="0">
              <a:lnSpc>
                <a:spcPct val="90000"/>
              </a:lnSpc>
              <a:buNone/>
            </a:pPr>
            <a:endParaRPr lang="nb-NO" sz="1600" dirty="0"/>
          </a:p>
          <a:p>
            <a:pPr marL="0" indent="0">
              <a:lnSpc>
                <a:spcPct val="90000"/>
              </a:lnSpc>
              <a:buNone/>
            </a:pPr>
            <a:endParaRPr lang="nb-NO" sz="1600" dirty="0"/>
          </a:p>
        </p:txBody>
      </p:sp>
      <p:pic>
        <p:nvPicPr>
          <p:cNvPr id="5" name="Bilde 4" descr="pil_tilb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08" y="5459776"/>
            <a:ext cx="819933" cy="810972"/>
          </a:xfrm>
          <a:prstGeom prst="rect">
            <a:avLst/>
          </a:prstGeom>
        </p:spPr>
      </p:pic>
      <p:pic>
        <p:nvPicPr>
          <p:cNvPr id="6" name="Bilde 5" descr="pil_hj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60" y="5454210"/>
            <a:ext cx="819933" cy="810972"/>
          </a:xfrm>
          <a:prstGeom prst="rect">
            <a:avLst/>
          </a:prstGeom>
        </p:spPr>
      </p:pic>
      <p:sp>
        <p:nvSpPr>
          <p:cNvPr id="7" name="Egendefinert 6">
            <a:hlinkClick r:id="rId4" action="ppaction://hlinksldjump" highlightClick="1"/>
          </p:cNvPr>
          <p:cNvSpPr/>
          <p:nvPr/>
        </p:nvSpPr>
        <p:spPr>
          <a:xfrm>
            <a:off x="7960052" y="5487057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gendefinert 7">
            <a:hlinkClick r:id="rId5" action="ppaction://hlinksldjump" highlightClick="1"/>
          </p:cNvPr>
          <p:cNvSpPr/>
          <p:nvPr/>
        </p:nvSpPr>
        <p:spPr>
          <a:xfrm>
            <a:off x="7029497" y="5466029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 descr="saks_his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14" y="218216"/>
            <a:ext cx="1160779" cy="1238164"/>
          </a:xfrm>
          <a:prstGeom prst="rect">
            <a:avLst/>
          </a:prstGeom>
        </p:spPr>
      </p:pic>
      <p:pic>
        <p:nvPicPr>
          <p:cNvPr id="2" name="Bilde 1" descr="helse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2" b="22817"/>
          <a:stretch/>
        </p:blipFill>
        <p:spPr>
          <a:xfrm>
            <a:off x="4314769" y="2119943"/>
            <a:ext cx="3260645" cy="318897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833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gendefinert 2">
            <a:hlinkClick r:id="" action="ppaction://noaction" highlightClick="1"/>
          </p:cNvPr>
          <p:cNvSpPr/>
          <p:nvPr/>
        </p:nvSpPr>
        <p:spPr>
          <a:xfrm>
            <a:off x="536433" y="459846"/>
            <a:ext cx="1937729" cy="1883179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innhold 2"/>
          <p:cNvSpPr>
            <a:spLocks noGrp="1"/>
          </p:cNvSpPr>
          <p:nvPr>
            <p:ph idx="1"/>
          </p:nvPr>
        </p:nvSpPr>
        <p:spPr>
          <a:xfrm>
            <a:off x="470744" y="369442"/>
            <a:ext cx="5243911" cy="50939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b="1" dirty="0"/>
              <a:t>Sykepleierutdanning</a:t>
            </a:r>
          </a:p>
          <a:p>
            <a:pPr marL="0" indent="0">
              <a:buNone/>
            </a:pPr>
            <a:r>
              <a:rPr lang="nb-NO" sz="1600" dirty="0"/>
              <a:t>Antall ansatte: </a:t>
            </a:r>
            <a:r>
              <a:rPr lang="nb-NO" sz="1600" dirty="0" smtClean="0"/>
              <a:t>89 </a:t>
            </a:r>
          </a:p>
          <a:p>
            <a:pPr marL="0" indent="0">
              <a:buNone/>
            </a:pPr>
            <a:r>
              <a:rPr lang="nb-NO" sz="1600" dirty="0" smtClean="0"/>
              <a:t>Antall </a:t>
            </a:r>
            <a:r>
              <a:rPr lang="nb-NO" sz="1600" dirty="0"/>
              <a:t>studenter: </a:t>
            </a:r>
            <a:r>
              <a:rPr lang="nb-NO" sz="1600" dirty="0" smtClean="0"/>
              <a:t>1194 </a:t>
            </a:r>
            <a:endParaRPr lang="nb-NO" sz="1600" dirty="0"/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 smtClean="0"/>
              <a:t>Utdanningsprogrammer:</a:t>
            </a:r>
          </a:p>
          <a:p>
            <a:pPr marL="0" indent="0">
              <a:buNone/>
            </a:pPr>
            <a:endParaRPr lang="nb-NO" sz="1600" i="1" dirty="0"/>
          </a:p>
          <a:p>
            <a:pPr marL="0" indent="0">
              <a:buNone/>
            </a:pPr>
            <a:r>
              <a:rPr lang="nb-NO" sz="1600" i="1" dirty="0" smtClean="0"/>
              <a:t>Bachelor</a:t>
            </a:r>
          </a:p>
          <a:p>
            <a:pPr marL="0" indent="0">
              <a:buNone/>
            </a:pPr>
            <a:r>
              <a:rPr lang="nb-NO" sz="1600" dirty="0" smtClean="0"/>
              <a:t>Bachelor </a:t>
            </a:r>
            <a:r>
              <a:rPr lang="nb-NO" sz="1600" dirty="0"/>
              <a:t>i sykepleie</a:t>
            </a:r>
          </a:p>
          <a:p>
            <a:pPr marL="0" indent="0">
              <a:buNone/>
            </a:pPr>
            <a:r>
              <a:rPr lang="nb-NO" sz="1600" dirty="0"/>
              <a:t>Bachelor i </a:t>
            </a:r>
            <a:r>
              <a:rPr lang="nb-NO" sz="1600" dirty="0" smtClean="0"/>
              <a:t>yrkesfaglærerutdanning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i="1" dirty="0" smtClean="0"/>
              <a:t>Master</a:t>
            </a:r>
            <a:endParaRPr lang="nb-NO" sz="1600" i="1" dirty="0"/>
          </a:p>
          <a:p>
            <a:pPr marL="0" indent="0">
              <a:buNone/>
            </a:pPr>
            <a:r>
              <a:rPr lang="nb-NO" sz="1600" dirty="0"/>
              <a:t>Master i psykisk helsearbeid</a:t>
            </a:r>
          </a:p>
        </p:txBody>
      </p:sp>
      <p:pic>
        <p:nvPicPr>
          <p:cNvPr id="5" name="Bilde 4" descr="pil_tilb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08" y="5459776"/>
            <a:ext cx="819933" cy="810972"/>
          </a:xfrm>
          <a:prstGeom prst="rect">
            <a:avLst/>
          </a:prstGeom>
        </p:spPr>
      </p:pic>
      <p:pic>
        <p:nvPicPr>
          <p:cNvPr id="6" name="Bilde 5" descr="pil_hj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60" y="5454210"/>
            <a:ext cx="819933" cy="810972"/>
          </a:xfrm>
          <a:prstGeom prst="rect">
            <a:avLst/>
          </a:prstGeom>
        </p:spPr>
      </p:pic>
      <p:sp>
        <p:nvSpPr>
          <p:cNvPr id="7" name="Egendefinert 6">
            <a:hlinkClick r:id="rId4" action="ppaction://hlinksldjump" highlightClick="1"/>
          </p:cNvPr>
          <p:cNvSpPr/>
          <p:nvPr/>
        </p:nvSpPr>
        <p:spPr>
          <a:xfrm>
            <a:off x="7960052" y="5487057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gendefinert 7">
            <a:hlinkClick r:id="rId5" action="ppaction://hlinksldjump" highlightClick="1"/>
          </p:cNvPr>
          <p:cNvSpPr/>
          <p:nvPr/>
        </p:nvSpPr>
        <p:spPr>
          <a:xfrm>
            <a:off x="7029497" y="5466029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 descr="saks_his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14" y="218216"/>
            <a:ext cx="1160779" cy="1238164"/>
          </a:xfrm>
          <a:prstGeom prst="rect">
            <a:avLst/>
          </a:prstGeom>
        </p:spPr>
      </p:pic>
      <p:pic>
        <p:nvPicPr>
          <p:cNvPr id="2" name="Bilde 1" descr="helse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2" b="22817"/>
          <a:stretch/>
        </p:blipFill>
        <p:spPr>
          <a:xfrm>
            <a:off x="4430291" y="1352453"/>
            <a:ext cx="3819093" cy="373514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834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gendefinert 2">
            <a:hlinkClick r:id="" action="ppaction://noaction" highlightClick="1"/>
          </p:cNvPr>
          <p:cNvSpPr/>
          <p:nvPr/>
        </p:nvSpPr>
        <p:spPr>
          <a:xfrm>
            <a:off x="536433" y="459846"/>
            <a:ext cx="1937729" cy="1883179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448853" y="382071"/>
            <a:ext cx="42914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latin typeface="Arial"/>
                <a:cs typeface="Arial"/>
              </a:rPr>
              <a:t>Lærer- og tolkeutdanning</a:t>
            </a:r>
          </a:p>
          <a:p>
            <a:r>
              <a:rPr lang="nb-NO" sz="1600" dirty="0">
                <a:latin typeface="Arial"/>
                <a:cs typeface="Arial"/>
              </a:rPr>
              <a:t>Antall ansatte:152</a:t>
            </a:r>
          </a:p>
          <a:p>
            <a:r>
              <a:rPr lang="nb-NO" sz="1600" dirty="0">
                <a:latin typeface="Arial"/>
                <a:cs typeface="Arial"/>
              </a:rPr>
              <a:t>Antall studenter: 1651</a:t>
            </a:r>
          </a:p>
          <a:p>
            <a:endParaRPr lang="nb-NO" sz="1600" dirty="0" smtClean="0">
              <a:latin typeface="Arial"/>
              <a:cs typeface="Arial"/>
            </a:endParaRPr>
          </a:p>
          <a:p>
            <a:r>
              <a:rPr lang="nb-NO" sz="1600" dirty="0" smtClean="0">
                <a:latin typeface="Arial"/>
                <a:cs typeface="Arial"/>
              </a:rPr>
              <a:t>Utdanningsprogrammer:</a:t>
            </a:r>
          </a:p>
          <a:p>
            <a:endParaRPr lang="nb-NO" sz="1600" dirty="0">
              <a:latin typeface="Arial"/>
              <a:cs typeface="Arial"/>
            </a:endParaRPr>
          </a:p>
          <a:p>
            <a:r>
              <a:rPr lang="nb-NO" sz="1600" i="1" dirty="0" smtClean="0">
                <a:latin typeface="Arial"/>
                <a:cs typeface="Arial"/>
              </a:rPr>
              <a:t>Profesjonsutdanning</a:t>
            </a:r>
          </a:p>
          <a:p>
            <a:r>
              <a:rPr lang="nb-NO" sz="1600" dirty="0" smtClean="0">
                <a:latin typeface="Arial"/>
                <a:cs typeface="Arial"/>
              </a:rPr>
              <a:t>Lærer </a:t>
            </a:r>
            <a:r>
              <a:rPr lang="nb-NO" sz="1600" dirty="0">
                <a:latin typeface="Arial"/>
                <a:cs typeface="Arial"/>
              </a:rPr>
              <a:t>1.-7. trinn</a:t>
            </a:r>
          </a:p>
          <a:p>
            <a:r>
              <a:rPr lang="nb-NO" sz="1600" dirty="0">
                <a:latin typeface="Arial"/>
                <a:cs typeface="Arial"/>
              </a:rPr>
              <a:t>Lærer 1.-7. trinn med realfag</a:t>
            </a:r>
          </a:p>
          <a:p>
            <a:r>
              <a:rPr lang="nb-NO" sz="1600" dirty="0">
                <a:latin typeface="Arial"/>
                <a:cs typeface="Arial"/>
              </a:rPr>
              <a:t>Lærer 5.-10. trinn</a:t>
            </a:r>
          </a:p>
          <a:p>
            <a:r>
              <a:rPr lang="nb-NO" sz="1600" dirty="0">
                <a:latin typeface="Arial"/>
                <a:cs typeface="Arial"/>
              </a:rPr>
              <a:t>Lærer 5.-10 trinn med realfag</a:t>
            </a:r>
          </a:p>
          <a:p>
            <a:endParaRPr lang="nb-NO" sz="1600" dirty="0">
              <a:latin typeface="Arial"/>
              <a:cs typeface="Arial"/>
            </a:endParaRPr>
          </a:p>
          <a:p>
            <a:r>
              <a:rPr lang="nb-NO" sz="1600" i="1" dirty="0" smtClean="0">
                <a:latin typeface="Arial"/>
                <a:cs typeface="Arial"/>
              </a:rPr>
              <a:t>Bachelor</a:t>
            </a:r>
          </a:p>
          <a:p>
            <a:r>
              <a:rPr lang="nb-NO" sz="1600" dirty="0" smtClean="0">
                <a:latin typeface="Arial"/>
                <a:cs typeface="Arial"/>
              </a:rPr>
              <a:t>Bachelor </a:t>
            </a:r>
            <a:r>
              <a:rPr lang="nb-NO" sz="1600" dirty="0">
                <a:latin typeface="Arial"/>
                <a:cs typeface="Arial"/>
              </a:rPr>
              <a:t>Tegnspråk og tolking</a:t>
            </a:r>
          </a:p>
          <a:p>
            <a:endParaRPr lang="nb-NO" sz="1600" dirty="0">
              <a:latin typeface="Arial"/>
              <a:cs typeface="Arial"/>
            </a:endParaRPr>
          </a:p>
          <a:p>
            <a:r>
              <a:rPr lang="nb-NO" sz="1600" i="1" dirty="0" smtClean="0">
                <a:latin typeface="Arial"/>
                <a:cs typeface="Arial"/>
              </a:rPr>
              <a:t>Master</a:t>
            </a:r>
            <a:endParaRPr lang="nb-NO" sz="1600" i="1" dirty="0">
              <a:latin typeface="Arial"/>
              <a:cs typeface="Arial"/>
            </a:endParaRPr>
          </a:p>
          <a:p>
            <a:r>
              <a:rPr lang="nb-NO" sz="1600" dirty="0">
                <a:latin typeface="Arial"/>
                <a:cs typeface="Arial"/>
              </a:rPr>
              <a:t>Master i matematikkdidaktikk trinn 1-7</a:t>
            </a:r>
          </a:p>
          <a:p>
            <a:r>
              <a:rPr lang="nb-NO" sz="1600" dirty="0">
                <a:latin typeface="Arial"/>
                <a:cs typeface="Arial"/>
              </a:rPr>
              <a:t>Master i matematikkdidaktikk trinn 5-10</a:t>
            </a:r>
          </a:p>
          <a:p>
            <a:r>
              <a:rPr lang="nb-NO" sz="1600" dirty="0">
                <a:latin typeface="Arial"/>
                <a:cs typeface="Arial"/>
              </a:rPr>
              <a:t>Master i norskdidaktikk trinn 1-7</a:t>
            </a:r>
          </a:p>
          <a:p>
            <a:r>
              <a:rPr lang="nb-NO" sz="1600" dirty="0">
                <a:latin typeface="Arial"/>
                <a:cs typeface="Arial"/>
              </a:rPr>
              <a:t>Master i norskdidaktikk trinn 5-10</a:t>
            </a:r>
          </a:p>
          <a:p>
            <a:r>
              <a:rPr lang="nb-NO" sz="1600" dirty="0">
                <a:latin typeface="Arial"/>
                <a:cs typeface="Arial"/>
              </a:rPr>
              <a:t>Master i spesialpedagogikk</a:t>
            </a:r>
          </a:p>
        </p:txBody>
      </p:sp>
      <p:pic>
        <p:nvPicPr>
          <p:cNvPr id="5" name="Bilde 4" descr="pil_tilb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08" y="5459776"/>
            <a:ext cx="819933" cy="810972"/>
          </a:xfrm>
          <a:prstGeom prst="rect">
            <a:avLst/>
          </a:prstGeom>
        </p:spPr>
      </p:pic>
      <p:pic>
        <p:nvPicPr>
          <p:cNvPr id="6" name="Bilde 5" descr="pil_hj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60" y="5454210"/>
            <a:ext cx="819933" cy="810972"/>
          </a:xfrm>
          <a:prstGeom prst="rect">
            <a:avLst/>
          </a:prstGeom>
        </p:spPr>
      </p:pic>
      <p:sp>
        <p:nvSpPr>
          <p:cNvPr id="7" name="Egendefinert 6">
            <a:hlinkClick r:id="rId4" action="ppaction://hlinksldjump" highlightClick="1"/>
          </p:cNvPr>
          <p:cNvSpPr/>
          <p:nvPr/>
        </p:nvSpPr>
        <p:spPr>
          <a:xfrm>
            <a:off x="7960052" y="5487057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gendefinert 7">
            <a:hlinkClick r:id="rId5" action="ppaction://hlinksldjump" highlightClick="1"/>
          </p:cNvPr>
          <p:cNvSpPr/>
          <p:nvPr/>
        </p:nvSpPr>
        <p:spPr>
          <a:xfrm>
            <a:off x="7029497" y="5466029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 descr="saks_his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14" y="218216"/>
            <a:ext cx="1160779" cy="1238164"/>
          </a:xfrm>
          <a:prstGeom prst="rect">
            <a:avLst/>
          </a:prstGeom>
        </p:spPr>
      </p:pic>
      <p:pic>
        <p:nvPicPr>
          <p:cNvPr id="2" name="Bilde 1" descr="laerer_small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1" b="24062"/>
          <a:stretch/>
        </p:blipFill>
        <p:spPr>
          <a:xfrm>
            <a:off x="4644709" y="1467052"/>
            <a:ext cx="3775863" cy="364977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489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gendefinert 2">
            <a:hlinkClick r:id="" action="ppaction://noaction" highlightClick="1"/>
          </p:cNvPr>
          <p:cNvSpPr/>
          <p:nvPr/>
        </p:nvSpPr>
        <p:spPr>
          <a:xfrm>
            <a:off x="536433" y="459846"/>
            <a:ext cx="1937729" cy="1883179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394109" y="448897"/>
            <a:ext cx="4947436" cy="6481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nb-NO" sz="1600" b="1" dirty="0">
                <a:latin typeface="Arial"/>
                <a:cs typeface="Arial"/>
              </a:rPr>
              <a:t>Teknologi </a:t>
            </a:r>
          </a:p>
          <a:p>
            <a:pPr>
              <a:lnSpc>
                <a:spcPct val="110000"/>
              </a:lnSpc>
            </a:pPr>
            <a:r>
              <a:rPr lang="nb-NO" sz="1600" dirty="0">
                <a:latin typeface="Arial"/>
                <a:cs typeface="Arial"/>
              </a:rPr>
              <a:t>Antall ansatte: 171 </a:t>
            </a:r>
          </a:p>
          <a:p>
            <a:pPr>
              <a:lnSpc>
                <a:spcPct val="110000"/>
              </a:lnSpc>
            </a:pPr>
            <a:r>
              <a:rPr lang="nb-NO" sz="1600" dirty="0" smtClean="0">
                <a:latin typeface="Arial"/>
                <a:cs typeface="Arial"/>
              </a:rPr>
              <a:t>Antall </a:t>
            </a:r>
            <a:r>
              <a:rPr lang="nb-NO" sz="1600" dirty="0">
                <a:latin typeface="Arial"/>
                <a:cs typeface="Arial"/>
              </a:rPr>
              <a:t>studenter: </a:t>
            </a:r>
            <a:r>
              <a:rPr lang="nb-NO" sz="1600" dirty="0" smtClean="0">
                <a:latin typeface="Arial"/>
                <a:cs typeface="Arial"/>
              </a:rPr>
              <a:t>2182</a:t>
            </a:r>
          </a:p>
          <a:p>
            <a:pPr>
              <a:lnSpc>
                <a:spcPct val="110000"/>
              </a:lnSpc>
            </a:pPr>
            <a:endParaRPr lang="nb-NO" sz="16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nb-NO" sz="1600" dirty="0">
                <a:latin typeface="Arial"/>
                <a:cs typeface="Arial"/>
              </a:rPr>
              <a:t>Utdanningsprogrammer</a:t>
            </a:r>
            <a:r>
              <a:rPr lang="nb-NO" sz="1600" dirty="0" smtClean="0">
                <a:latin typeface="Arial"/>
                <a:cs typeface="Arial"/>
              </a:rPr>
              <a:t>:</a:t>
            </a:r>
          </a:p>
          <a:p>
            <a:pPr>
              <a:lnSpc>
                <a:spcPct val="110000"/>
              </a:lnSpc>
            </a:pPr>
            <a:endParaRPr lang="nb-NO" sz="16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nb-NO" sz="1600" i="1" dirty="0">
                <a:latin typeface="Arial"/>
                <a:cs typeface="Arial"/>
              </a:rPr>
              <a:t>Bachelor</a:t>
            </a:r>
          </a:p>
          <a:p>
            <a:pPr>
              <a:lnSpc>
                <a:spcPct val="110000"/>
              </a:lnSpc>
            </a:pPr>
            <a:r>
              <a:rPr lang="nb-NO" sz="1600" dirty="0">
                <a:latin typeface="Arial"/>
                <a:cs typeface="Arial"/>
              </a:rPr>
              <a:t>Bioingeniør</a:t>
            </a:r>
          </a:p>
          <a:p>
            <a:pPr>
              <a:lnSpc>
                <a:spcPct val="110000"/>
              </a:lnSpc>
            </a:pPr>
            <a:r>
              <a:rPr lang="nb-NO" sz="1600" dirty="0">
                <a:latin typeface="Arial"/>
                <a:cs typeface="Arial"/>
              </a:rPr>
              <a:t>Byggingeniør</a:t>
            </a:r>
          </a:p>
          <a:p>
            <a:pPr>
              <a:lnSpc>
                <a:spcPct val="110000"/>
              </a:lnSpc>
            </a:pPr>
            <a:r>
              <a:rPr lang="nb-NO" sz="1600" dirty="0">
                <a:latin typeface="Arial"/>
                <a:cs typeface="Arial"/>
              </a:rPr>
              <a:t>Elektroingeniør</a:t>
            </a:r>
          </a:p>
          <a:p>
            <a:pPr>
              <a:lnSpc>
                <a:spcPct val="110000"/>
              </a:lnSpc>
            </a:pPr>
            <a:r>
              <a:rPr lang="nb-NO" sz="1600" dirty="0">
                <a:latin typeface="Arial"/>
                <a:cs typeface="Arial"/>
              </a:rPr>
              <a:t>Ingeniør fornybar energi</a:t>
            </a:r>
          </a:p>
          <a:p>
            <a:pPr>
              <a:lnSpc>
                <a:spcPct val="110000"/>
              </a:lnSpc>
            </a:pPr>
            <a:r>
              <a:rPr lang="nb-NO" sz="1600" dirty="0">
                <a:latin typeface="Arial"/>
                <a:cs typeface="Arial"/>
              </a:rPr>
              <a:t>Ingeniør olje- og gassteknologi</a:t>
            </a:r>
          </a:p>
          <a:p>
            <a:pPr>
              <a:lnSpc>
                <a:spcPct val="110000"/>
              </a:lnSpc>
            </a:pPr>
            <a:r>
              <a:rPr lang="nb-NO" sz="1600" dirty="0">
                <a:latin typeface="Arial"/>
                <a:cs typeface="Arial"/>
              </a:rPr>
              <a:t>Kjemiingeniør – Bioteknolog</a:t>
            </a:r>
          </a:p>
          <a:p>
            <a:pPr>
              <a:lnSpc>
                <a:spcPct val="130000"/>
              </a:lnSpc>
            </a:pPr>
            <a:r>
              <a:rPr lang="nb-NO" sz="1600" dirty="0">
                <a:latin typeface="Arial"/>
                <a:cs typeface="Arial"/>
              </a:rPr>
              <a:t>Logistikkingeniør</a:t>
            </a:r>
          </a:p>
          <a:p>
            <a:pPr>
              <a:lnSpc>
                <a:spcPct val="130000"/>
              </a:lnSpc>
            </a:pPr>
            <a:r>
              <a:rPr lang="nb-NO" sz="1600" dirty="0" err="1" smtClean="0">
                <a:latin typeface="Arial"/>
                <a:cs typeface="Arial"/>
              </a:rPr>
              <a:t>Materialteknolog</a:t>
            </a:r>
            <a:endParaRPr lang="nb-NO" sz="1600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nb-NO" sz="1600" dirty="0">
                <a:latin typeface="Arial"/>
                <a:cs typeface="Arial"/>
              </a:rPr>
              <a:t>Maskiningeniør</a:t>
            </a:r>
          </a:p>
          <a:p>
            <a:pPr>
              <a:lnSpc>
                <a:spcPct val="130000"/>
              </a:lnSpc>
            </a:pPr>
            <a:r>
              <a:rPr lang="nb-NO" sz="1600" dirty="0" err="1">
                <a:latin typeface="Arial"/>
                <a:cs typeface="Arial"/>
              </a:rPr>
              <a:t>MATteknolog</a:t>
            </a:r>
            <a:endParaRPr lang="nb-NO" sz="1600" dirty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nb-NO" sz="1600" dirty="0" smtClean="0">
                <a:latin typeface="Arial"/>
                <a:cs typeface="Arial"/>
              </a:rPr>
              <a:t>Yrkesfaglærer</a:t>
            </a:r>
            <a:endParaRPr lang="nb-NO" sz="1600" dirty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nb-NO" sz="1600" dirty="0">
                <a:latin typeface="Arial"/>
                <a:cs typeface="Arial"/>
              </a:rPr>
              <a:t>Tradisjonelt </a:t>
            </a:r>
            <a:r>
              <a:rPr lang="nb-NO" sz="1600" dirty="0" err="1">
                <a:latin typeface="Arial"/>
                <a:cs typeface="Arial"/>
              </a:rPr>
              <a:t>bygghåndverk</a:t>
            </a:r>
            <a:r>
              <a:rPr lang="nb-NO" sz="1600" dirty="0">
                <a:latin typeface="Arial"/>
                <a:cs typeface="Arial"/>
              </a:rPr>
              <a:t> </a:t>
            </a:r>
            <a:br>
              <a:rPr lang="nb-NO" sz="1600" dirty="0">
                <a:latin typeface="Arial"/>
                <a:cs typeface="Arial"/>
              </a:rPr>
            </a:br>
            <a:r>
              <a:rPr lang="nb-NO" sz="1600" dirty="0">
                <a:latin typeface="Arial"/>
                <a:cs typeface="Arial"/>
              </a:rPr>
              <a:t>og teknisk bygningsvern</a:t>
            </a:r>
          </a:p>
          <a:p>
            <a:pPr>
              <a:lnSpc>
                <a:spcPct val="130000"/>
              </a:lnSpc>
            </a:pPr>
            <a:endParaRPr lang="nb-NO" sz="1600" dirty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endParaRPr lang="nb-NO" sz="1600" dirty="0">
              <a:latin typeface="Arial"/>
              <a:cs typeface="Arial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4671094" y="1499428"/>
            <a:ext cx="4423128" cy="2025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nb-NO" sz="1600" i="1" dirty="0">
                <a:latin typeface="Arial"/>
                <a:cs typeface="Arial"/>
              </a:rPr>
              <a:t>Master</a:t>
            </a:r>
          </a:p>
          <a:p>
            <a:pPr>
              <a:lnSpc>
                <a:spcPct val="110000"/>
              </a:lnSpc>
            </a:pPr>
            <a:r>
              <a:rPr lang="nb-NO" sz="1600" dirty="0">
                <a:latin typeface="Arial"/>
                <a:cs typeface="Arial"/>
              </a:rPr>
              <a:t>Electronic systems and </a:t>
            </a:r>
            <a:r>
              <a:rPr lang="nb-NO" sz="1600" dirty="0" err="1" smtClean="0">
                <a:latin typeface="Arial"/>
                <a:cs typeface="Arial"/>
              </a:rPr>
              <a:t>instrumentation</a:t>
            </a:r>
            <a:endParaRPr lang="nb-NO" sz="16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endParaRPr lang="nb-NO" sz="1600" dirty="0" smtClean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endParaRPr lang="nb-NO" sz="16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nb-NO" sz="1600" dirty="0" smtClean="0">
                <a:latin typeface="Arial"/>
                <a:cs typeface="Arial"/>
              </a:rPr>
              <a:t>Forkurs for teknologiutdanning</a:t>
            </a:r>
          </a:p>
          <a:p>
            <a:pPr>
              <a:lnSpc>
                <a:spcPct val="110000"/>
              </a:lnSpc>
            </a:pPr>
            <a:r>
              <a:rPr lang="nb-NO" sz="1600" dirty="0" smtClean="0">
                <a:latin typeface="Arial"/>
                <a:cs typeface="Arial"/>
              </a:rPr>
              <a:t>Realfagkurs for teknologiutdanning </a:t>
            </a:r>
            <a:endParaRPr lang="nb-NO" sz="1600" dirty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endParaRPr lang="nb-NO" sz="1600" dirty="0">
              <a:latin typeface="Arial"/>
              <a:cs typeface="Arial"/>
            </a:endParaRPr>
          </a:p>
        </p:txBody>
      </p:sp>
      <p:pic>
        <p:nvPicPr>
          <p:cNvPr id="5" name="Bilde 4" descr="pil_tilb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08" y="5459776"/>
            <a:ext cx="819933" cy="810972"/>
          </a:xfrm>
          <a:prstGeom prst="rect">
            <a:avLst/>
          </a:prstGeom>
        </p:spPr>
      </p:pic>
      <p:pic>
        <p:nvPicPr>
          <p:cNvPr id="6" name="Bilde 5" descr="pil_hj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60" y="5454210"/>
            <a:ext cx="819933" cy="810972"/>
          </a:xfrm>
          <a:prstGeom prst="rect">
            <a:avLst/>
          </a:prstGeom>
        </p:spPr>
      </p:pic>
      <p:sp>
        <p:nvSpPr>
          <p:cNvPr id="7" name="Egendefinert 6">
            <a:hlinkClick r:id="rId4" action="ppaction://hlinksldjump" highlightClick="1"/>
          </p:cNvPr>
          <p:cNvSpPr/>
          <p:nvPr/>
        </p:nvSpPr>
        <p:spPr>
          <a:xfrm>
            <a:off x="7960052" y="5487057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gendefinert 7">
            <a:hlinkClick r:id="rId5" action="ppaction://hlinksldjump" highlightClick="1"/>
          </p:cNvPr>
          <p:cNvSpPr/>
          <p:nvPr/>
        </p:nvSpPr>
        <p:spPr>
          <a:xfrm>
            <a:off x="7029497" y="5466029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 descr="saks_his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14" y="218216"/>
            <a:ext cx="1160779" cy="1238164"/>
          </a:xfrm>
          <a:prstGeom prst="rect">
            <a:avLst/>
          </a:prstGeom>
        </p:spPr>
      </p:pic>
      <p:pic>
        <p:nvPicPr>
          <p:cNvPr id="10" name="Bilde 9" descr="teknologi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5" t="1" r="15714" b="1"/>
          <a:stretch/>
        </p:blipFill>
        <p:spPr>
          <a:xfrm>
            <a:off x="4070778" y="3609090"/>
            <a:ext cx="2583173" cy="259342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71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gendefinert 2">
            <a:hlinkClick r:id="" action="ppaction://noaction" highlightClick="1"/>
          </p:cNvPr>
          <p:cNvSpPr/>
          <p:nvPr/>
        </p:nvSpPr>
        <p:spPr>
          <a:xfrm>
            <a:off x="536433" y="459846"/>
            <a:ext cx="1937729" cy="1883179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394109" y="448897"/>
            <a:ext cx="42914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nb-NO" sz="1600" b="1" dirty="0">
                <a:latin typeface="Arial"/>
                <a:cs typeface="Arial"/>
              </a:rPr>
              <a:t>Avdeling for Informatikk og e-læring </a:t>
            </a:r>
          </a:p>
          <a:p>
            <a:pPr>
              <a:lnSpc>
                <a:spcPct val="110000"/>
              </a:lnSpc>
            </a:pPr>
            <a:r>
              <a:rPr lang="nb-NO" sz="1600" dirty="0">
                <a:latin typeface="Arial"/>
                <a:cs typeface="Arial"/>
              </a:rPr>
              <a:t>Antall ansatte: </a:t>
            </a:r>
            <a:r>
              <a:rPr lang="nb-NO" sz="1600" dirty="0" smtClean="0">
                <a:latin typeface="Arial"/>
                <a:cs typeface="Arial"/>
              </a:rPr>
              <a:t>37 </a:t>
            </a:r>
          </a:p>
          <a:p>
            <a:pPr>
              <a:lnSpc>
                <a:spcPct val="110000"/>
              </a:lnSpc>
            </a:pPr>
            <a:r>
              <a:rPr lang="nb-NO" sz="1600" dirty="0" smtClean="0">
                <a:latin typeface="Arial"/>
                <a:cs typeface="Arial"/>
              </a:rPr>
              <a:t>Antall </a:t>
            </a:r>
            <a:r>
              <a:rPr lang="nb-NO" sz="1600" dirty="0">
                <a:latin typeface="Arial"/>
                <a:cs typeface="Arial"/>
              </a:rPr>
              <a:t>studenter: </a:t>
            </a:r>
            <a:r>
              <a:rPr lang="nb-NO" sz="1600" dirty="0" smtClean="0">
                <a:latin typeface="Arial"/>
                <a:cs typeface="Arial"/>
              </a:rPr>
              <a:t>882</a:t>
            </a:r>
          </a:p>
          <a:p>
            <a:pPr>
              <a:lnSpc>
                <a:spcPct val="110000"/>
              </a:lnSpc>
            </a:pPr>
            <a:endParaRPr lang="nb-NO" sz="1600" dirty="0" smtClean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Utdanningsprogrammer: </a:t>
            </a:r>
          </a:p>
          <a:p>
            <a:pPr>
              <a:lnSpc>
                <a:spcPct val="110000"/>
              </a:lnSpc>
            </a:pPr>
            <a:endParaRPr lang="nb-NO" sz="1600" i="1" dirty="0" smtClean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nb-NO" sz="1600" i="1" dirty="0" smtClean="0">
                <a:latin typeface="Arial"/>
                <a:cs typeface="Arial"/>
              </a:rPr>
              <a:t>Bachelor</a:t>
            </a:r>
            <a:endParaRPr lang="nb-NO" sz="1600" i="1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nb-NO" sz="1600" dirty="0">
                <a:latin typeface="Arial"/>
                <a:cs typeface="Arial"/>
              </a:rPr>
              <a:t>Dataingeniør</a:t>
            </a:r>
          </a:p>
          <a:p>
            <a:pPr>
              <a:lnSpc>
                <a:spcPct val="110000"/>
              </a:lnSpc>
            </a:pPr>
            <a:r>
              <a:rPr lang="nb-NO" sz="1600" dirty="0">
                <a:latin typeface="Arial"/>
                <a:cs typeface="Arial"/>
              </a:rPr>
              <a:t>IT-støttet bedriftsutvikling</a:t>
            </a:r>
          </a:p>
          <a:p>
            <a:pPr>
              <a:lnSpc>
                <a:spcPct val="110000"/>
              </a:lnSpc>
            </a:pPr>
            <a:r>
              <a:rPr lang="nb-NO" sz="1600" dirty="0">
                <a:latin typeface="Arial"/>
                <a:cs typeface="Arial"/>
              </a:rPr>
              <a:t>Drift av datasystemer</a:t>
            </a:r>
          </a:p>
          <a:p>
            <a:pPr>
              <a:lnSpc>
                <a:spcPct val="110000"/>
              </a:lnSpc>
            </a:pPr>
            <a:r>
              <a:rPr lang="nb-NO" sz="1600" dirty="0" smtClean="0">
                <a:latin typeface="Arial"/>
                <a:cs typeface="Arial"/>
              </a:rPr>
              <a:t>Informasjonsbehandling</a:t>
            </a:r>
            <a:endParaRPr lang="nb-NO" sz="16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endParaRPr lang="nb-NO" sz="16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nb-NO" sz="1600" i="1" dirty="0">
                <a:latin typeface="Arial"/>
                <a:cs typeface="Arial"/>
              </a:rPr>
              <a:t>Master</a:t>
            </a:r>
          </a:p>
          <a:p>
            <a:pPr>
              <a:lnSpc>
                <a:spcPct val="110000"/>
              </a:lnSpc>
            </a:pPr>
            <a:r>
              <a:rPr lang="nb-NO" sz="1600" dirty="0">
                <a:latin typeface="Arial"/>
                <a:cs typeface="Arial"/>
              </a:rPr>
              <a:t>Master IKT-basert samhandling</a:t>
            </a:r>
          </a:p>
          <a:p>
            <a:pPr>
              <a:lnSpc>
                <a:spcPct val="110000"/>
              </a:lnSpc>
            </a:pPr>
            <a:endParaRPr lang="nb-NO" sz="1600" dirty="0">
              <a:latin typeface="Arial"/>
              <a:cs typeface="Arial"/>
            </a:endParaRPr>
          </a:p>
        </p:txBody>
      </p:sp>
      <p:pic>
        <p:nvPicPr>
          <p:cNvPr id="5" name="Bilde 4" descr="pil_tilb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08" y="5459776"/>
            <a:ext cx="819933" cy="810972"/>
          </a:xfrm>
          <a:prstGeom prst="rect">
            <a:avLst/>
          </a:prstGeom>
        </p:spPr>
      </p:pic>
      <p:pic>
        <p:nvPicPr>
          <p:cNvPr id="6" name="Bilde 5" descr="pil_hj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60" y="5454210"/>
            <a:ext cx="819933" cy="810972"/>
          </a:xfrm>
          <a:prstGeom prst="rect">
            <a:avLst/>
          </a:prstGeom>
        </p:spPr>
      </p:pic>
      <p:sp>
        <p:nvSpPr>
          <p:cNvPr id="7" name="Egendefinert 6">
            <a:hlinkClick r:id="rId4" action="ppaction://hlinksldjump" highlightClick="1"/>
          </p:cNvPr>
          <p:cNvSpPr/>
          <p:nvPr/>
        </p:nvSpPr>
        <p:spPr>
          <a:xfrm>
            <a:off x="7960052" y="5487057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gendefinert 7">
            <a:hlinkClick r:id="rId5" action="ppaction://hlinksldjump" highlightClick="1"/>
          </p:cNvPr>
          <p:cNvSpPr/>
          <p:nvPr/>
        </p:nvSpPr>
        <p:spPr>
          <a:xfrm>
            <a:off x="7029497" y="5466029"/>
            <a:ext cx="776141" cy="778125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 descr="saks_his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14" y="218216"/>
            <a:ext cx="1160779" cy="1238164"/>
          </a:xfrm>
          <a:prstGeom prst="rect">
            <a:avLst/>
          </a:prstGeom>
        </p:spPr>
      </p:pic>
      <p:pic>
        <p:nvPicPr>
          <p:cNvPr id="11" name="Bilde 10" descr="informatikk_small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87" b="39007"/>
          <a:stretch/>
        </p:blipFill>
        <p:spPr>
          <a:xfrm>
            <a:off x="4158902" y="1456380"/>
            <a:ext cx="3646736" cy="355929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2214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Skjermfremvisning (4:3)</PresentationFormat>
  <Paragraphs>423</Paragraphs>
  <Slides>30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Økonomi (2013)</vt:lpstr>
      <vt:lpstr>Antall registrerte studenter 2014</vt:lpstr>
      <vt:lpstr>Antall årsverk 2014</vt:lpstr>
      <vt:lpstr>Antall fullførte grader 2013</vt:lpstr>
      <vt:lpstr>Avlagte ph.d, master og bachelorgrader (2013)</vt:lpstr>
      <vt:lpstr>Studenter fordelt på fagområder (2013)</vt:lpstr>
      <vt:lpstr>Publikasjonspoeng per UFF-stilling</vt:lpstr>
    </vt:vector>
  </TitlesOfParts>
  <Company>NTNU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Morten Størseth</cp:lastModifiedBy>
  <cp:revision>743</cp:revision>
  <cp:lastPrinted>2014-02-20T09:15:53Z</cp:lastPrinted>
  <dcterms:created xsi:type="dcterms:W3CDTF">2013-06-10T16:56:09Z</dcterms:created>
  <dcterms:modified xsi:type="dcterms:W3CDTF">2015-03-09T07:55:36Z</dcterms:modified>
</cp:coreProperties>
</file>