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05613" cy="9944100"/>
  <p:defaultTextStyle>
    <a:defPPr>
      <a:defRPr lang="nn-NO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B88"/>
    <a:srgbClr val="BFBFBF"/>
    <a:srgbClr val="DEEEFD"/>
    <a:srgbClr val="FFFFFF"/>
    <a:srgbClr val="BFD9E6"/>
    <a:srgbClr val="0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452" autoAdjust="0"/>
  </p:normalViewPr>
  <p:slideViewPr>
    <p:cSldViewPr showGuides="1">
      <p:cViewPr>
        <p:scale>
          <a:sx n="74" d="100"/>
          <a:sy n="74" d="100"/>
        </p:scale>
        <p:origin x="-2610" y="-300"/>
      </p:cViewPr>
      <p:guideLst>
        <p:guide orient="horz" pos="346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38167-663D-4EBD-89D4-49B36FA3E85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735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The </a:t>
            </a:r>
            <a:r>
              <a:rPr lang="nb-NO" sz="1200" dirty="0" err="1" smtClean="0"/>
              <a:t>fifth</a:t>
            </a:r>
            <a:r>
              <a:rPr lang="nb-NO" sz="1200" dirty="0" smtClean="0"/>
              <a:t> </a:t>
            </a:r>
            <a:r>
              <a:rPr lang="nb-NO" sz="1200" dirty="0" err="1" smtClean="0"/>
              <a:t>set</a:t>
            </a:r>
            <a:r>
              <a:rPr lang="nb-NO" sz="1200" dirty="0" smtClean="0"/>
              <a:t> </a:t>
            </a:r>
            <a:r>
              <a:rPr lang="nb-NO" sz="1200" dirty="0" err="1" smtClean="0"/>
              <a:t>of</a:t>
            </a:r>
            <a:r>
              <a:rPr lang="nb-NO" sz="1200" dirty="0" smtClean="0"/>
              <a:t> slides in</a:t>
            </a:r>
            <a:r>
              <a:rPr lang="nb-NO" sz="1200" baseline="0" dirty="0" smtClean="0"/>
              <a:t> a series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six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about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the</a:t>
            </a:r>
            <a:r>
              <a:rPr lang="nb-NO" sz="1200" baseline="0" dirty="0" smtClean="0"/>
              <a:t> Norwegian </a:t>
            </a:r>
            <a:r>
              <a:rPr lang="nb-NO" sz="1200" baseline="0" dirty="0" err="1" smtClean="0"/>
              <a:t>University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of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Science</a:t>
            </a:r>
            <a:r>
              <a:rPr lang="nb-NO" sz="1200" baseline="0" dirty="0" smtClean="0"/>
              <a:t> and Technology (NTNU)</a:t>
            </a:r>
            <a:r>
              <a:rPr lang="nb-NO" sz="1200" dirty="0" smtClean="0"/>
              <a:t>:</a:t>
            </a:r>
          </a:p>
          <a:p>
            <a:pPr marL="228600" indent="-228600">
              <a:buAutoNum type="arabicPeriod"/>
            </a:pPr>
            <a:r>
              <a:rPr lang="nb-NO" sz="1200" dirty="0" err="1" smtClean="0"/>
              <a:t>Introduction</a:t>
            </a:r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dirty="0" err="1" smtClean="0"/>
              <a:t>Education</a:t>
            </a:r>
            <a:r>
              <a:rPr lang="nb-NO" sz="1200" dirty="0" smtClean="0"/>
              <a:t> and </a:t>
            </a:r>
            <a:r>
              <a:rPr lang="nb-NO" sz="1200" dirty="0" err="1" smtClean="0"/>
              <a:t>learning</a:t>
            </a:r>
            <a:r>
              <a:rPr lang="nb-NO" sz="1200" dirty="0" smtClean="0"/>
              <a:t> </a:t>
            </a:r>
            <a:r>
              <a:rPr lang="nb-NO" sz="1200" dirty="0" err="1" smtClean="0"/>
              <a:t>environment</a:t>
            </a:r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dirty="0" smtClean="0"/>
              <a:t>Research and </a:t>
            </a:r>
            <a:r>
              <a:rPr lang="nb-NO" sz="1200" dirty="0" err="1" smtClean="0"/>
              <a:t>artistic</a:t>
            </a:r>
            <a:r>
              <a:rPr lang="nb-NO" sz="1200" dirty="0" smtClean="0"/>
              <a:t> </a:t>
            </a:r>
            <a:r>
              <a:rPr lang="nb-NO" sz="1200" dirty="0" err="1" smtClean="0"/>
              <a:t>activities</a:t>
            </a:r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dirty="0" err="1" smtClean="0"/>
              <a:t>Innovation</a:t>
            </a:r>
            <a:r>
              <a:rPr lang="nb-NO" sz="1200" dirty="0" smtClean="0"/>
              <a:t> and </a:t>
            </a:r>
            <a:r>
              <a:rPr lang="nb-NO" sz="1200" dirty="0" err="1" smtClean="0"/>
              <a:t>creativity</a:t>
            </a:r>
            <a:endParaRPr lang="nb-NO" sz="1200" dirty="0" smtClean="0"/>
          </a:p>
          <a:p>
            <a:pPr marL="228600" indent="-228600">
              <a:buAutoNum type="arabicPeriod"/>
            </a:pPr>
            <a:r>
              <a:rPr lang="nb-NO" sz="1200" b="1" dirty="0" err="1" smtClean="0"/>
              <a:t>Outreach</a:t>
            </a:r>
            <a:r>
              <a:rPr lang="nb-NO" sz="1200" b="1" dirty="0" smtClean="0"/>
              <a:t> and </a:t>
            </a:r>
            <a:r>
              <a:rPr lang="nb-NO" sz="1200" b="1" dirty="0" err="1" smtClean="0"/>
              <a:t>communication</a:t>
            </a:r>
            <a:endParaRPr lang="nb-NO" sz="1200" b="1" dirty="0" smtClean="0"/>
          </a:p>
          <a:p>
            <a:pPr marL="228600" indent="-228600">
              <a:buAutoNum type="arabicPeriod"/>
            </a:pPr>
            <a:r>
              <a:rPr lang="nb-NO" sz="1200" dirty="0" err="1" smtClean="0"/>
              <a:t>Internationalization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/>
              <a:t>www.ntnu.no/vitenskapsmuseet/english</a:t>
            </a:r>
            <a:endParaRPr lang="nb-NO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Museum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in Norway 2010.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Information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Annual</a:t>
            </a:r>
            <a:r>
              <a:rPr lang="nb-NO" dirty="0" smtClean="0"/>
              <a:t> Report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en-GB" sz="1200" dirty="0" smtClean="0"/>
              <a:t>NTNU University Museum</a:t>
            </a:r>
            <a:r>
              <a:rPr lang="en-GB" sz="12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b="0" dirty="0" smtClean="0">
                <a:latin typeface="Times New Roman" pitchFamily="18" charset="0"/>
                <a:cs typeface="Times New Roman" pitchFamily="18" charset="0"/>
              </a:rPr>
              <a:t>www.ntnu.no/vitenskapsmuseet/english</a:t>
            </a:r>
            <a:endParaRPr lang="en-GB" sz="12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nb-NO" dirty="0" smtClean="0"/>
              <a:t>Pictures from </a:t>
            </a:r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down</a:t>
            </a:r>
            <a:r>
              <a:rPr lang="nb-NO" dirty="0" smtClean="0"/>
              <a:t>:</a:t>
            </a:r>
          </a:p>
          <a:p>
            <a:pPr eaLnBrk="1" hangingPunct="1"/>
            <a:r>
              <a:rPr lang="nb-NO" dirty="0" smtClean="0"/>
              <a:t>1760;</a:t>
            </a:r>
            <a:r>
              <a:rPr lang="nb-NO" baseline="0" dirty="0" smtClean="0"/>
              <a:t> </a:t>
            </a:r>
            <a:r>
              <a:rPr lang="nb-NO" dirty="0" err="1" smtClean="0"/>
              <a:t>Noah’s</a:t>
            </a:r>
            <a:r>
              <a:rPr lang="nb-NO" dirty="0" smtClean="0"/>
              <a:t> Ark; </a:t>
            </a:r>
            <a:r>
              <a:rPr lang="nb-NO" dirty="0" err="1" smtClean="0"/>
              <a:t>Science</a:t>
            </a:r>
            <a:r>
              <a:rPr lang="nb-NO" dirty="0" smtClean="0"/>
              <a:t> and </a:t>
            </a:r>
            <a:r>
              <a:rPr lang="nb-NO" dirty="0" err="1" smtClean="0"/>
              <a:t>truth</a:t>
            </a:r>
            <a:r>
              <a:rPr lang="nb-NO" dirty="0" smtClean="0"/>
              <a:t>; Research and </a:t>
            </a:r>
            <a:r>
              <a:rPr lang="nb-NO" dirty="0" err="1" smtClean="0"/>
              <a:t>future</a:t>
            </a:r>
            <a:r>
              <a:rPr lang="nb-NO" dirty="0" smtClean="0"/>
              <a:t>.</a:t>
            </a:r>
            <a:r>
              <a:rPr lang="nb-NO" baseline="0" dirty="0" smtClean="0"/>
              <a:t> </a:t>
            </a:r>
          </a:p>
          <a:p>
            <a:pPr eaLnBrk="1" hangingPunct="1"/>
            <a:r>
              <a:rPr lang="nb-NO" dirty="0" smtClean="0"/>
              <a:t>All </a:t>
            </a:r>
            <a:r>
              <a:rPr lang="nb-NO" dirty="0" err="1" smtClean="0"/>
              <a:t>photos</a:t>
            </a:r>
            <a:r>
              <a:rPr lang="nb-NO" dirty="0" smtClean="0"/>
              <a:t>: Tove </a:t>
            </a:r>
            <a:r>
              <a:rPr lang="nb-NO" dirty="0" err="1" smtClean="0"/>
              <a:t>Eivindsen</a:t>
            </a:r>
            <a:r>
              <a:rPr lang="nb-NO" dirty="0" smtClean="0"/>
              <a:t>/NTNU Vitenskapsmuseet.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936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Pictures:</a:t>
            </a:r>
          </a:p>
          <a:p>
            <a:r>
              <a:rPr lang="nb-NO" dirty="0" err="1" smtClean="0"/>
              <a:t>Top</a:t>
            </a:r>
            <a:r>
              <a:rPr lang="nb-NO" dirty="0" smtClean="0"/>
              <a:t> </a:t>
            </a:r>
            <a:r>
              <a:rPr lang="nb-NO" dirty="0" err="1" smtClean="0"/>
              <a:t>middle</a:t>
            </a:r>
            <a:r>
              <a:rPr lang="nb-NO" dirty="0" smtClean="0"/>
              <a:t>: The </a:t>
            </a:r>
            <a:r>
              <a:rPr lang="nb-NO" dirty="0" err="1" smtClean="0"/>
              <a:t>entrance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museum in </a:t>
            </a:r>
            <a:r>
              <a:rPr lang="nb-NO" dirty="0" err="1" smtClean="0"/>
              <a:t>Gunnerushuset</a:t>
            </a:r>
            <a:r>
              <a:rPr lang="nb-NO" dirty="0" smtClean="0"/>
              <a:t>, </a:t>
            </a:r>
            <a:r>
              <a:rPr lang="nb-NO" dirty="0" err="1" smtClean="0"/>
              <a:t>July</a:t>
            </a:r>
            <a:r>
              <a:rPr lang="nb-NO" dirty="0" smtClean="0"/>
              <a:t> 2012. Photo: Åge Hojem/NTNU VM</a:t>
            </a:r>
          </a:p>
          <a:p>
            <a:r>
              <a:rPr lang="nb-NO" dirty="0" err="1" smtClean="0"/>
              <a:t>Middle</a:t>
            </a:r>
            <a:r>
              <a:rPr lang="nb-NO" dirty="0" smtClean="0"/>
              <a:t> </a:t>
            </a:r>
            <a:r>
              <a:rPr lang="nb-NO" dirty="0" err="1" smtClean="0"/>
              <a:t>bottom</a:t>
            </a:r>
            <a:r>
              <a:rPr lang="nb-NO" baseline="0" dirty="0" smtClean="0"/>
              <a:t>: On bord R/V </a:t>
            </a:r>
            <a:r>
              <a:rPr lang="nb-NO" i="1" baseline="0" dirty="0" smtClean="0"/>
              <a:t>Gunnerus</a:t>
            </a:r>
            <a:r>
              <a:rPr lang="nb-NO" baseline="0" dirty="0" smtClean="0"/>
              <a:t>;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screen </a:t>
            </a:r>
            <a:r>
              <a:rPr lang="nb-NO" baseline="0" dirty="0" err="1" smtClean="0"/>
              <a:t>pricture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transmitted</a:t>
            </a:r>
            <a:r>
              <a:rPr lang="nb-NO" baseline="0" dirty="0" smtClean="0"/>
              <a:t> by </a:t>
            </a:r>
            <a:r>
              <a:rPr lang="nb-NO" baseline="0" dirty="0" err="1" smtClean="0"/>
              <a:t>Autonomous</a:t>
            </a:r>
            <a:r>
              <a:rPr lang="nb-NO" baseline="0" dirty="0" smtClean="0"/>
              <a:t> Underwater Robot</a:t>
            </a:r>
            <a:r>
              <a:rPr lang="nb-NO" dirty="0" smtClean="0"/>
              <a:t>.</a:t>
            </a:r>
            <a:r>
              <a:rPr lang="nb-NO" baseline="0" dirty="0" smtClean="0"/>
              <a:t> </a:t>
            </a:r>
            <a:r>
              <a:rPr lang="nb-NO" dirty="0" smtClean="0"/>
              <a:t>Photo: Geir Johnsen/NTNU NT, Trondhjem Biologiske Stasjon.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At </a:t>
            </a:r>
            <a:r>
              <a:rPr lang="nb-NO" dirty="0" err="1" smtClean="0"/>
              <a:t>left</a:t>
            </a:r>
            <a:r>
              <a:rPr lang="nb-NO" dirty="0" smtClean="0"/>
              <a:t>: </a:t>
            </a:r>
            <a:r>
              <a:rPr lang="nb-NO" dirty="0" err="1" smtClean="0"/>
              <a:t>Biologists</a:t>
            </a:r>
            <a:r>
              <a:rPr lang="nb-NO" dirty="0" smtClean="0"/>
              <a:t>/</a:t>
            </a:r>
            <a:r>
              <a:rPr lang="nb-NO" dirty="0" err="1" smtClean="0"/>
              <a:t>etymologists</a:t>
            </a:r>
            <a:r>
              <a:rPr lang="nb-NO" dirty="0" smtClean="0"/>
              <a:t> Chief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Engineer</a:t>
            </a:r>
            <a:r>
              <a:rPr lang="nb-NO" dirty="0" smtClean="0"/>
              <a:t> Karstein Hårsaker</a:t>
            </a:r>
            <a:r>
              <a:rPr lang="nb-NO" baseline="0" dirty="0" smtClean="0"/>
              <a:t> and Assistant Professor Kaare H. Aagaard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field</a:t>
            </a:r>
            <a:r>
              <a:rPr lang="nb-NO" baseline="0" dirty="0" smtClean="0"/>
              <a:t>. </a:t>
            </a:r>
            <a:r>
              <a:rPr lang="nb-NO" dirty="0" smtClean="0"/>
              <a:t>Photo: Åge Hojem/NTNU VM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To </a:t>
            </a:r>
            <a:r>
              <a:rPr lang="nb-NO" dirty="0" err="1" smtClean="0"/>
              <a:t>the</a:t>
            </a:r>
            <a:r>
              <a:rPr lang="nb-NO" dirty="0" smtClean="0"/>
              <a:t> right: </a:t>
            </a:r>
            <a:r>
              <a:rPr lang="nb-NO" dirty="0" err="1" smtClean="0"/>
              <a:t>Two</a:t>
            </a:r>
            <a:r>
              <a:rPr lang="nb-NO" dirty="0" smtClean="0"/>
              <a:t> boys </a:t>
            </a:r>
            <a:r>
              <a:rPr lang="nb-NO" dirty="0" err="1" smtClean="0"/>
              <a:t>looking</a:t>
            </a:r>
            <a:r>
              <a:rPr lang="nb-NO" dirty="0" smtClean="0"/>
              <a:t> at an </a:t>
            </a:r>
            <a:r>
              <a:rPr lang="nb-NO" dirty="0" err="1" smtClean="0"/>
              <a:t>old</a:t>
            </a:r>
            <a:r>
              <a:rPr lang="nb-NO" dirty="0" smtClean="0"/>
              <a:t> book in </a:t>
            </a:r>
            <a:r>
              <a:rPr lang="nb-NO" dirty="0" err="1" smtClean="0"/>
              <a:t>the</a:t>
            </a:r>
            <a:r>
              <a:rPr lang="nb-NO" dirty="0" smtClean="0"/>
              <a:t> museum. Photo: Åge Hojem/NTNU VM.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1608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Times New Roman" pitchFamily="18" charset="0"/>
              </a:rPr>
              <a:t>Sources</a:t>
            </a:r>
            <a:r>
              <a:rPr lang="nb-NO" sz="1200" baseline="0" dirty="0" smtClean="0">
                <a:latin typeface="Times New Roman" pitchFamily="18" charset="0"/>
              </a:rPr>
              <a:t>:</a:t>
            </a:r>
            <a:br>
              <a:rPr lang="nb-NO" sz="1200" baseline="0" dirty="0" smtClean="0">
                <a:latin typeface="Times New Roman" pitchFamily="18" charset="0"/>
              </a:rPr>
            </a:br>
            <a:r>
              <a:rPr lang="nb-NO" sz="1200" baseline="0" dirty="0" err="1" smtClean="0">
                <a:latin typeface="Times New Roman" pitchFamily="18" charset="0"/>
              </a:rPr>
              <a:t>Reputation</a:t>
            </a:r>
            <a:r>
              <a:rPr lang="nb-NO" sz="1200" baseline="0" dirty="0" smtClean="0">
                <a:latin typeface="Times New Roman" pitchFamily="18" charset="0"/>
              </a:rPr>
              <a:t>: </a:t>
            </a:r>
            <a:r>
              <a:rPr lang="nb-NO" sz="1200" i="1" dirty="0" smtClean="0">
                <a:latin typeface="Times New Roman" pitchFamily="18" charset="0"/>
              </a:rPr>
              <a:t>Spørreundersøkelse om offentlige etater</a:t>
            </a:r>
            <a:r>
              <a:rPr lang="nb-NO" sz="1200" dirty="0" smtClean="0">
                <a:latin typeface="Times New Roman" pitchFamily="18" charset="0"/>
              </a:rPr>
              <a:t>, </a:t>
            </a:r>
            <a:r>
              <a:rPr lang="nb-NO" sz="1200" dirty="0" err="1" smtClean="0">
                <a:latin typeface="Times New Roman" pitchFamily="18" charset="0"/>
              </a:rPr>
              <a:t>Synovate</a:t>
            </a:r>
            <a:r>
              <a:rPr lang="nb-NO" sz="1200" dirty="0" smtClean="0">
                <a:latin typeface="Times New Roman" pitchFamily="18" charset="0"/>
              </a:rPr>
              <a:t>, </a:t>
            </a:r>
            <a:r>
              <a:rPr lang="nb-NO" sz="1200" dirty="0" err="1" smtClean="0">
                <a:latin typeface="Times New Roman" pitchFamily="18" charset="0"/>
              </a:rPr>
              <a:t>Oct</a:t>
            </a:r>
            <a:r>
              <a:rPr lang="nb-NO" sz="1200" dirty="0" smtClean="0">
                <a:latin typeface="Times New Roman" pitchFamily="18" charset="0"/>
              </a:rPr>
              <a:t>.</a:t>
            </a:r>
            <a:r>
              <a:rPr lang="nb-NO" sz="1200" baseline="0" dirty="0" smtClean="0">
                <a:latin typeface="Times New Roman" pitchFamily="18" charset="0"/>
              </a:rPr>
              <a:t> 2012</a:t>
            </a:r>
            <a:r>
              <a:rPr lang="nb-NO" sz="1200" dirty="0" smtClean="0">
                <a:latin typeface="Times New Roman" pitchFamily="18" charset="0"/>
              </a:rPr>
              <a:t>.</a:t>
            </a:r>
            <a:endParaRPr lang="nb-NO" sz="1200" baseline="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Quality</a:t>
            </a:r>
            <a:r>
              <a:rPr lang="nb-NO" sz="1200" dirty="0" smtClean="0">
                <a:latin typeface="Times New Roman" pitchFamily="18" charset="0"/>
              </a:rPr>
              <a:t>: Arnesen et al.  2012. NIFU-report 39/2012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400" b="0" i="1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Arbeidsmarkedssituasjon og tilfredshet med utdanningen blant ulike grupper av nyutdannede</a:t>
            </a:r>
            <a:r>
              <a:rPr lang="nb-NO" sz="1400" b="0" i="0" u="none" strike="noStrike" kern="1200" baseline="0" dirty="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200" baseline="0" dirty="0" smtClean="0">
                <a:latin typeface="Times New Roman" pitchFamily="18" charset="0"/>
              </a:rPr>
              <a:t>Fig. 4.3. </a:t>
            </a:r>
            <a:r>
              <a:rPr lang="nb-NO" sz="1200" dirty="0" smtClean="0">
                <a:latin typeface="Times New Roman" pitchFamily="18" charset="0"/>
              </a:rPr>
              <a:t>In </a:t>
            </a:r>
            <a:r>
              <a:rPr lang="nb-NO" sz="1200" dirty="0" err="1" smtClean="0">
                <a:latin typeface="Times New Roman" pitchFamily="18" charset="0"/>
              </a:rPr>
              <a:t>addition</a:t>
            </a:r>
            <a:r>
              <a:rPr lang="nb-NO" sz="1200" dirty="0" smtClean="0">
                <a:latin typeface="Times New Roman" pitchFamily="18" charset="0"/>
              </a:rPr>
              <a:t>: 41 %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Norwegian students </a:t>
            </a:r>
            <a:r>
              <a:rPr lang="nb-NO" sz="1200" dirty="0" err="1" smtClean="0">
                <a:latin typeface="Times New Roman" pitchFamily="18" charset="0"/>
              </a:rPr>
              <a:t>think</a:t>
            </a:r>
            <a:r>
              <a:rPr lang="nb-NO" sz="1200" dirty="0" smtClean="0">
                <a:latin typeface="Times New Roman" pitchFamily="18" charset="0"/>
              </a:rPr>
              <a:t> NTNU offers </a:t>
            </a:r>
            <a:r>
              <a:rPr lang="nb-NO" sz="1200" dirty="0" err="1" smtClean="0">
                <a:latin typeface="Times New Roman" pitchFamily="18" charset="0"/>
              </a:rPr>
              <a:t>education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highest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quality</a:t>
            </a:r>
            <a:r>
              <a:rPr lang="nb-NO" sz="1200" dirty="0" smtClean="0">
                <a:latin typeface="Times New Roman" pitchFamily="18" charset="0"/>
              </a:rPr>
              <a:t>. Second: </a:t>
            </a:r>
            <a:r>
              <a:rPr lang="nb-NO" sz="1200" dirty="0" err="1" smtClean="0">
                <a:latin typeface="Times New Roman" pitchFamily="18" charset="0"/>
              </a:rPr>
              <a:t>University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Oslo at 20 %. (</a:t>
            </a:r>
            <a:r>
              <a:rPr lang="nb-NO" sz="1200" dirty="0" err="1" smtClean="0">
                <a:latin typeface="Times New Roman" pitchFamily="18" charset="0"/>
              </a:rPr>
              <a:t>Sentio</a:t>
            </a:r>
            <a:r>
              <a:rPr lang="nb-NO" sz="1200" dirty="0" smtClean="0">
                <a:latin typeface="Times New Roman" pitchFamily="18" charset="0"/>
              </a:rPr>
              <a:t>,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smtClean="0">
                <a:latin typeface="Times New Roman" pitchFamily="18" charset="0"/>
              </a:rPr>
              <a:t>May 2010).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Well-being</a:t>
            </a:r>
            <a:r>
              <a:rPr lang="nb-NO" sz="1200" dirty="0" smtClean="0">
                <a:latin typeface="Times New Roman" pitchFamily="18" charset="0"/>
              </a:rPr>
              <a:t>: (TNS Gallup, </a:t>
            </a:r>
            <a:r>
              <a:rPr lang="nb-NO" sz="1200" dirty="0" err="1" smtClean="0">
                <a:latin typeface="Times New Roman" pitchFamily="18" charset="0"/>
              </a:rPr>
              <a:t>January</a:t>
            </a:r>
            <a:r>
              <a:rPr lang="nb-NO" sz="1200" dirty="0" smtClean="0">
                <a:latin typeface="Times New Roman" pitchFamily="18" charset="0"/>
              </a:rPr>
              <a:t>/</a:t>
            </a:r>
            <a:r>
              <a:rPr lang="nb-NO" sz="1200" dirty="0" err="1" smtClean="0">
                <a:latin typeface="Times New Roman" pitchFamily="18" charset="0"/>
              </a:rPr>
              <a:t>February</a:t>
            </a:r>
            <a:r>
              <a:rPr lang="nb-NO" sz="1200" dirty="0" smtClean="0">
                <a:latin typeface="Times New Roman" pitchFamily="18" charset="0"/>
              </a:rPr>
              <a:t> 2011).  See www.sitel.no/Nyheter2/Studentenes-helse-og-trivselsundersoekelse-rapport-SHoT-2010  p.28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Credibility</a:t>
            </a:r>
            <a:r>
              <a:rPr lang="nb-NO" sz="1200" dirty="0" smtClean="0">
                <a:latin typeface="Times New Roman" pitchFamily="18" charset="0"/>
              </a:rPr>
              <a:t>: </a:t>
            </a:r>
            <a:r>
              <a:rPr lang="nb-NO" sz="1200" dirty="0" err="1" smtClean="0">
                <a:latin typeface="Times New Roman" pitchFamily="18" charset="0"/>
              </a:rPr>
              <a:t>Investigation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among</a:t>
            </a:r>
            <a:r>
              <a:rPr lang="nb-NO" sz="1200" dirty="0" smtClean="0">
                <a:latin typeface="Times New Roman" pitchFamily="18" charset="0"/>
              </a:rPr>
              <a:t> journalists. In 2012 NTNU </a:t>
            </a:r>
            <a:r>
              <a:rPr lang="nb-NO" sz="1200" dirty="0" err="1" smtClean="0">
                <a:latin typeface="Times New Roman" pitchFamily="18" charset="0"/>
              </a:rPr>
              <a:t>was</a:t>
            </a:r>
            <a:r>
              <a:rPr lang="nb-NO" sz="1200" dirty="0" smtClean="0">
                <a:latin typeface="Times New Roman" pitchFamily="18" charset="0"/>
              </a:rPr>
              <a:t> no. 1 (</a:t>
            </a:r>
            <a:r>
              <a:rPr lang="nb-NO" sz="1200" dirty="0" err="1" smtClean="0">
                <a:latin typeface="Times New Roman" pitchFamily="18" charset="0"/>
              </a:rPr>
              <a:t>Aalund</a:t>
            </a:r>
            <a:r>
              <a:rPr lang="nb-NO" sz="1200" dirty="0" smtClean="0">
                <a:latin typeface="Times New Roman" pitchFamily="18" charset="0"/>
              </a:rPr>
              <a:t> Business Research, Jan. 2013). NTNU has </a:t>
            </a:r>
            <a:r>
              <a:rPr lang="nb-NO" sz="1200" dirty="0" err="1" smtClean="0">
                <a:latin typeface="Times New Roman" pitchFamily="18" charset="0"/>
              </a:rPr>
              <a:t>come</a:t>
            </a:r>
            <a:r>
              <a:rPr lang="nb-NO" sz="1200" dirty="0" smtClean="0">
                <a:latin typeface="Times New Roman" pitchFamily="18" charset="0"/>
              </a:rPr>
              <a:t> first </a:t>
            </a:r>
            <a:r>
              <a:rPr lang="nb-NO" sz="1200" dirty="0" err="1" smtClean="0">
                <a:latin typeface="Times New Roman" pitchFamily="18" charset="0"/>
              </a:rPr>
              <a:t>every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year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since</a:t>
            </a:r>
            <a:r>
              <a:rPr lang="nb-NO" sz="1200" dirty="0" smtClean="0">
                <a:latin typeface="Times New Roman" pitchFamily="18" charset="0"/>
              </a:rPr>
              <a:t> 2007, </a:t>
            </a:r>
            <a:r>
              <a:rPr lang="nb-NO" sz="1200" dirty="0" err="1" smtClean="0">
                <a:latin typeface="Times New Roman" pitchFamily="18" charset="0"/>
              </a:rPr>
              <a:t>except</a:t>
            </a:r>
            <a:r>
              <a:rPr lang="nb-NO" sz="1200" dirty="0" smtClean="0">
                <a:latin typeface="Times New Roman" pitchFamily="18" charset="0"/>
              </a:rPr>
              <a:t> 2011 </a:t>
            </a:r>
            <a:r>
              <a:rPr lang="nb-NO" sz="1200" dirty="0" err="1" smtClean="0">
                <a:latin typeface="Times New Roman" pitchFamily="18" charset="0"/>
              </a:rPr>
              <a:t>when</a:t>
            </a:r>
            <a:r>
              <a:rPr lang="nb-NO" sz="1200" dirty="0" smtClean="0">
                <a:latin typeface="Times New Roman" pitchFamily="18" charset="0"/>
              </a:rPr>
              <a:t> Univ.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slo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was</a:t>
            </a:r>
            <a:r>
              <a:rPr lang="nb-NO" sz="1200" baseline="0" dirty="0" smtClean="0">
                <a:latin typeface="Times New Roman" pitchFamily="18" charset="0"/>
              </a:rPr>
              <a:t> first, NTNU </a:t>
            </a:r>
            <a:r>
              <a:rPr lang="nb-NO" sz="1200" baseline="0" dirty="0" err="1" smtClean="0">
                <a:latin typeface="Times New Roman" pitchFamily="18" charset="0"/>
              </a:rPr>
              <a:t>second</a:t>
            </a:r>
            <a:r>
              <a:rPr lang="nn-NO" sz="1200" dirty="0" smtClean="0">
                <a:latin typeface="Times New Roman" pitchFamily="18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Top</a:t>
            </a:r>
            <a:r>
              <a:rPr lang="nb-NO" sz="1200" dirty="0" smtClean="0">
                <a:latin typeface="Times New Roman" pitchFamily="18" charset="0"/>
              </a:rPr>
              <a:t> leaders: </a:t>
            </a:r>
            <a:r>
              <a:rPr lang="nb-NO" sz="1200" dirty="0" err="1" smtClean="0">
                <a:latin typeface="Times New Roman" pitchFamily="18" charset="0"/>
              </a:rPr>
              <a:t>Only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Norwegian Business School BI and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Norwegian School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Economics</a:t>
            </a:r>
            <a:r>
              <a:rPr lang="nb-NO" sz="1200" dirty="0" smtClean="0">
                <a:latin typeface="Times New Roman" pitchFamily="18" charset="0"/>
              </a:rPr>
              <a:t> have more leaders in Norwegian</a:t>
            </a:r>
            <a:r>
              <a:rPr lang="nb-NO" sz="1200" baseline="0" dirty="0" smtClean="0">
                <a:latin typeface="Times New Roman" pitchFamily="18" charset="0"/>
              </a:rPr>
              <a:t> business and </a:t>
            </a:r>
            <a:r>
              <a:rPr lang="nb-NO" sz="1200" baseline="0" dirty="0" err="1" smtClean="0">
                <a:latin typeface="Times New Roman" pitchFamily="18" charset="0"/>
              </a:rPr>
              <a:t>industry</a:t>
            </a:r>
            <a:r>
              <a:rPr lang="nb-NO" sz="1200" dirty="0" smtClean="0">
                <a:latin typeface="Times New Roman" pitchFamily="18" charset="0"/>
              </a:rPr>
              <a:t>.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smtClean="0">
                <a:latin typeface="Times New Roman" pitchFamily="18" charset="0"/>
              </a:rPr>
              <a:t>(</a:t>
            </a:r>
            <a:r>
              <a:rPr lang="nb-NO" sz="1200" i="1" dirty="0" smtClean="0">
                <a:latin typeface="Times New Roman" pitchFamily="18" charset="0"/>
              </a:rPr>
              <a:t>Topplederundersøkelsen</a:t>
            </a:r>
            <a:r>
              <a:rPr lang="nb-NO" sz="1200" dirty="0" smtClean="0">
                <a:latin typeface="Times New Roman" pitchFamily="18" charset="0"/>
              </a:rPr>
              <a:t> 2012)</a:t>
            </a:r>
          </a:p>
          <a:p>
            <a:r>
              <a:rPr lang="nb-NO" sz="1200" dirty="0" err="1" smtClean="0">
                <a:latin typeface="Times New Roman" pitchFamily="18" charset="0"/>
              </a:rPr>
              <a:t>Adds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value</a:t>
            </a:r>
            <a:r>
              <a:rPr lang="nb-NO" sz="1200" dirty="0" smtClean="0">
                <a:latin typeface="Times New Roman" pitchFamily="18" charset="0"/>
              </a:rPr>
              <a:t>: Opinion </a:t>
            </a:r>
            <a:r>
              <a:rPr lang="nb-NO" sz="1200" dirty="0" err="1" smtClean="0">
                <a:latin typeface="Times New Roman" pitchFamily="18" charset="0"/>
              </a:rPr>
              <a:t>among</a:t>
            </a:r>
            <a:r>
              <a:rPr lang="nb-NO" sz="1200" dirty="0" smtClean="0">
                <a:latin typeface="Times New Roman" pitchFamily="18" charset="0"/>
              </a:rPr>
              <a:t> a </a:t>
            </a:r>
            <a:r>
              <a:rPr lang="nb-NO" sz="1200" dirty="0" err="1" smtClean="0">
                <a:latin typeface="Times New Roman" pitchFamily="18" charset="0"/>
              </a:rPr>
              <a:t>majority</a:t>
            </a:r>
            <a:r>
              <a:rPr lang="nb-NO" sz="1200" dirty="0" smtClean="0">
                <a:latin typeface="Times New Roman" pitchFamily="18" charset="0"/>
              </a:rPr>
              <a:t> in a </a:t>
            </a:r>
            <a:r>
              <a:rPr lang="nb-NO" sz="1200" dirty="0" err="1" smtClean="0">
                <a:latin typeface="Times New Roman" pitchFamily="18" charset="0"/>
              </a:rPr>
              <a:t>national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investigation</a:t>
            </a:r>
            <a:r>
              <a:rPr lang="nb-NO" sz="1200" dirty="0" smtClean="0">
                <a:latin typeface="Times New Roman" pitchFamily="18" charset="0"/>
              </a:rPr>
              <a:t>, </a:t>
            </a:r>
            <a:r>
              <a:rPr lang="nb-NO" sz="1200" dirty="0" err="1" smtClean="0">
                <a:latin typeface="Times New Roman" pitchFamily="18" charset="0"/>
              </a:rPr>
              <a:t>Norfakta</a:t>
            </a:r>
            <a:r>
              <a:rPr lang="nb-NO" sz="1200" dirty="0" smtClean="0">
                <a:latin typeface="Times New Roman" pitchFamily="18" charset="0"/>
              </a:rPr>
              <a:t> 2007 and </a:t>
            </a:r>
            <a:r>
              <a:rPr lang="nb-NO" sz="1200" dirty="0" err="1" smtClean="0">
                <a:latin typeface="Times New Roman" pitchFamily="18" charset="0"/>
              </a:rPr>
              <a:t>Sentio</a:t>
            </a:r>
            <a:r>
              <a:rPr lang="nb-NO" sz="1200" dirty="0" smtClean="0">
                <a:latin typeface="Times New Roman" pitchFamily="18" charset="0"/>
              </a:rPr>
              <a:t> 2010. (Nasjonale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smtClean="0">
                <a:latin typeface="Times New Roman" pitchFamily="18" charset="0"/>
              </a:rPr>
              <a:t>spørreundersøkelser, </a:t>
            </a:r>
            <a:r>
              <a:rPr lang="nb-NO" sz="1200" dirty="0" err="1" smtClean="0">
                <a:latin typeface="Times New Roman" pitchFamily="18" charset="0"/>
              </a:rPr>
              <a:t>Norfakta</a:t>
            </a:r>
            <a:r>
              <a:rPr lang="nb-NO" sz="1200" dirty="0" smtClean="0">
                <a:latin typeface="Times New Roman" pitchFamily="18" charset="0"/>
              </a:rPr>
              <a:t> 2007 og </a:t>
            </a:r>
            <a:r>
              <a:rPr lang="nb-NO" sz="1200" dirty="0" err="1" smtClean="0">
                <a:latin typeface="Times New Roman" pitchFamily="18" charset="0"/>
              </a:rPr>
              <a:t>Sentio</a:t>
            </a:r>
            <a:r>
              <a:rPr lang="nb-NO" sz="1200" dirty="0" smtClean="0">
                <a:latin typeface="Times New Roman" pitchFamily="18" charset="0"/>
              </a:rPr>
              <a:t> 2010).</a:t>
            </a:r>
          </a:p>
          <a:p>
            <a:r>
              <a:rPr lang="nb-NO" sz="1200" dirty="0" smtClean="0">
                <a:latin typeface="Times New Roman" pitchFamily="18" charset="0"/>
              </a:rPr>
              <a:t>Picture: </a:t>
            </a:r>
            <a:r>
              <a:rPr lang="nb-NO" sz="1200" dirty="0" err="1" smtClean="0">
                <a:latin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flags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on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Elgeseter Bridge during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Doctoral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Degree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Awards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Ceremony</a:t>
            </a:r>
            <a:r>
              <a:rPr lang="nb-NO" sz="1200" dirty="0" smtClean="0">
                <a:latin typeface="Times New Roman" pitchFamily="18" charset="0"/>
              </a:rPr>
              <a:t> 28 May 2004.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smtClean="0">
                <a:latin typeface="Times New Roman" pitchFamily="18" charset="0"/>
              </a:rPr>
              <a:t>Photo: Mentz </a:t>
            </a:r>
            <a:r>
              <a:rPr lang="nb-NO" sz="1200" dirty="0" err="1" smtClean="0">
                <a:latin typeface="Times New Roman" pitchFamily="18" charset="0"/>
              </a:rPr>
              <a:t>Indergaard</a:t>
            </a:r>
            <a:r>
              <a:rPr lang="nb-NO" sz="1200" dirty="0" smtClean="0">
                <a:latin typeface="Times New Roman" pitchFamily="18" charset="0"/>
              </a:rPr>
              <a:t>/NTNU Info.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782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Times New Roman" pitchFamily="18" charset="0"/>
              </a:rPr>
              <a:t>UiO = </a:t>
            </a:r>
            <a:r>
              <a:rPr lang="nb-NO" sz="1200" dirty="0" err="1" smtClean="0">
                <a:latin typeface="Times New Roman" pitchFamily="18" charset="0"/>
              </a:rPr>
              <a:t>University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Oslo; UiB = </a:t>
            </a:r>
            <a:r>
              <a:rPr lang="nb-NO" sz="1200" dirty="0" err="1" smtClean="0">
                <a:latin typeface="Times New Roman" pitchFamily="18" charset="0"/>
              </a:rPr>
              <a:t>University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Bergen; UiTø = </a:t>
            </a:r>
            <a:r>
              <a:rPr lang="nb-NO" sz="1200" dirty="0" err="1" smtClean="0">
                <a:latin typeface="Times New Roman" pitchFamily="18" charset="0"/>
              </a:rPr>
              <a:t>University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Tromsø; KTH = Kungliga </a:t>
            </a:r>
            <a:r>
              <a:rPr lang="nb-NO" sz="1200" dirty="0" err="1" smtClean="0">
                <a:latin typeface="Times New Roman" pitchFamily="18" charset="0"/>
              </a:rPr>
              <a:t>Tekniska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Högskolan</a:t>
            </a:r>
            <a:r>
              <a:rPr lang="nb-NO" sz="1200" dirty="0" smtClean="0">
                <a:latin typeface="Times New Roman" pitchFamily="18" charset="0"/>
              </a:rPr>
              <a:t>/Royal </a:t>
            </a:r>
            <a:r>
              <a:rPr lang="nb-NO" sz="1200" dirty="0" err="1" smtClean="0">
                <a:latin typeface="Times New Roman" pitchFamily="18" charset="0"/>
              </a:rPr>
              <a:t>Institute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Technology, Stockholm; Chalmers = Chalmers </a:t>
            </a:r>
            <a:r>
              <a:rPr lang="nb-NO" sz="1200" dirty="0" err="1" smtClean="0">
                <a:latin typeface="Times New Roman" pitchFamily="18" charset="0"/>
              </a:rPr>
              <a:t>tekniska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högskola</a:t>
            </a:r>
            <a:r>
              <a:rPr lang="nb-NO" sz="1200" dirty="0" smtClean="0">
                <a:latin typeface="Times New Roman" pitchFamily="18" charset="0"/>
              </a:rPr>
              <a:t>/Chalmers </a:t>
            </a:r>
            <a:r>
              <a:rPr lang="nb-NO" sz="1200" dirty="0" err="1" smtClean="0">
                <a:latin typeface="Times New Roman" pitchFamily="18" charset="0"/>
              </a:rPr>
              <a:t>University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Technology, </a:t>
            </a:r>
            <a:r>
              <a:rPr lang="nb-NO" sz="1200" dirty="0" err="1" smtClean="0">
                <a:latin typeface="Times New Roman" pitchFamily="18" charset="0"/>
              </a:rPr>
              <a:t>Gothenburg</a:t>
            </a:r>
            <a:r>
              <a:rPr lang="nb-NO" sz="1200" dirty="0" smtClean="0">
                <a:latin typeface="Times New Roman" pitchFamily="18" charset="0"/>
              </a:rPr>
              <a:t>;</a:t>
            </a:r>
            <a:r>
              <a:rPr lang="nb-NO" sz="1200" baseline="0" dirty="0" smtClean="0">
                <a:latin typeface="Times New Roman" pitchFamily="18" charset="0"/>
              </a:rPr>
              <a:t> Delft = Delft Univ. </a:t>
            </a:r>
            <a:r>
              <a:rPr lang="nb-NO" sz="1200" baseline="0" dirty="0" err="1" smtClean="0">
                <a:latin typeface="Times New Roman" pitchFamily="18" charset="0"/>
              </a:rPr>
              <a:t>of</a:t>
            </a:r>
            <a:r>
              <a:rPr lang="nb-NO" sz="1200" baseline="0" dirty="0" smtClean="0">
                <a:latin typeface="Times New Roman" pitchFamily="18" charset="0"/>
              </a:rPr>
              <a:t> Technology, The </a:t>
            </a:r>
            <a:r>
              <a:rPr lang="nb-NO" sz="1200" baseline="0" dirty="0" err="1" smtClean="0">
                <a:latin typeface="Times New Roman" pitchFamily="18" charset="0"/>
              </a:rPr>
              <a:t>Netherlands</a:t>
            </a:r>
            <a:r>
              <a:rPr lang="nb-NO" sz="1200" baseline="0" dirty="0" smtClean="0">
                <a:latin typeface="Times New Roman" pitchFamily="18" charset="0"/>
              </a:rPr>
              <a:t>; ETH = </a:t>
            </a:r>
            <a:r>
              <a:rPr lang="nb-NO" sz="1200" baseline="0" dirty="0" err="1" smtClean="0">
                <a:latin typeface="Times New Roman" pitchFamily="18" charset="0"/>
                <a:cs typeface="Times New Roman" pitchFamily="18" charset="0"/>
              </a:rPr>
              <a:t>Eidgen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össische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Technische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Hochschule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nb-NO" sz="1200" baseline="0" dirty="0" smtClean="0">
                <a:latin typeface="Times New Roman" pitchFamily="18" charset="0"/>
                <a:cs typeface="Times New Roman" pitchFamily="18" charset="0"/>
              </a:rPr>
              <a:t>Swiss </a:t>
            </a:r>
            <a:r>
              <a:rPr lang="nb-NO" sz="1200" baseline="0" dirty="0" smtClean="0">
                <a:latin typeface="Times New Roman" pitchFamily="18" charset="0"/>
              </a:rPr>
              <a:t>Federal </a:t>
            </a:r>
            <a:r>
              <a:rPr lang="nb-NO" sz="1200" baseline="0" dirty="0" err="1" smtClean="0">
                <a:latin typeface="Times New Roman" pitchFamily="18" charset="0"/>
              </a:rPr>
              <a:t>Institute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of</a:t>
            </a:r>
            <a:r>
              <a:rPr lang="nb-NO" sz="1200" baseline="0" dirty="0" smtClean="0">
                <a:latin typeface="Times New Roman" pitchFamily="18" charset="0"/>
              </a:rPr>
              <a:t> Technology.</a:t>
            </a:r>
            <a:endParaRPr lang="nb-NO" sz="1200" dirty="0" smtClean="0">
              <a:latin typeface="Times New Roman" pitchFamily="18" charset="0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Visit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at </a:t>
            </a:r>
            <a:r>
              <a:rPr lang="nb-NO" sz="1200" b="1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own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1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websites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</a:t>
            </a:r>
            <a:r>
              <a:rPr lang="nb-NO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ata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collected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28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january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2013.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show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popular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websites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compared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 all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world’s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websites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equals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high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ranking. The ranking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based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web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traffic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ranking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www.alexa.com,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backed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by Amazon. The rank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based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aggregated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traffic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over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three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months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search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engines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other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sources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rank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enclose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both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visitors and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pages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visited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at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each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domain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rank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also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includes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any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parallell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sites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NTNU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included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with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both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www.ntnu.no (Norwegian) and www.ntnu.edu (English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Facebook: </a:t>
            </a:r>
            <a:r>
              <a:rPr lang="nb-NO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Data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gathered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28 Jan. 2013. Wikipedia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world’s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most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visited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website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next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after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Google,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according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 Alexa.com.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show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many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like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most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popular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official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FB-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page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each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here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listed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for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following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sites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NTNU: www.facebook.com/ntnu.no;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www.facebook.com/UniOslo;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UiB: www.facebook.com/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universitetetibergen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UiTø: www.facebook.com/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UniTromso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Chalmers: www.facebook.com/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chalmersuniversityoftechnology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KTH: www.facebook.com/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pages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/Royal-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Institute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-Technology/105684872798314; Delft: www.facebook.com/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TUDelft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ETH: www.facebook.com/pages/ETH-Zurich/307004006039 </a:t>
            </a:r>
            <a:endParaRPr lang="nb-NO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r>
              <a:rPr lang="nb-NO" sz="12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Twitter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</a:t>
            </a:r>
            <a:r>
              <a:rPr lang="nb-NO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Data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gathered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28 Jan. 2013.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followers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measured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by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statistical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Twitter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Chalmers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only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where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did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not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find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official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Twitter-account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instead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used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that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their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library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YouTube: </a:t>
            </a:r>
            <a:r>
              <a:rPr lang="nb-NO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Data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b="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gathered</a:t>
            </a:r>
            <a:r>
              <a:rPr lang="nb-NO" sz="1200" b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28 Jan. 2013. 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YouTube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world’s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third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most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visited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website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according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Alexa.com.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have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tried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find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official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channels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universities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listed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with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most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published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videos.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show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how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many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times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videos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these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channels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have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been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screened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downloaded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do not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necessarily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reflect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how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many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videos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have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placed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web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as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publication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YouTube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is not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systematic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Many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units,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projects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individuals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upload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videos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their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own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initiative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displayed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relate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following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channels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NTNU: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ntnuinfo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UiOinfo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UiB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UniBergen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UiTø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universitetetitromso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Chalmers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ChalmersUniversity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KTH: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kth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Delft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www.youtube.com/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tudelft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; ETH: www.youtube.com/user/ethzurich</a:t>
            </a:r>
            <a:endParaRPr lang="nb-NO" sz="1200" dirty="0" smtClean="0">
              <a:latin typeface="Times New Roman" pitchFamily="18" charset="0"/>
            </a:endParaRPr>
          </a:p>
          <a:p>
            <a:r>
              <a:rPr lang="nb-NO" sz="1100" baseline="0" dirty="0" smtClean="0">
                <a:latin typeface="Times New Roman" pitchFamily="18" charset="0"/>
              </a:rPr>
              <a:t>Picture </a:t>
            </a:r>
            <a:r>
              <a:rPr lang="nb-NO" sz="1100" baseline="0" dirty="0" err="1" smtClean="0">
                <a:latin typeface="Times New Roman" pitchFamily="18" charset="0"/>
              </a:rPr>
              <a:t>underneath</a:t>
            </a:r>
            <a:r>
              <a:rPr lang="nb-NO" sz="1100" baseline="0" dirty="0" smtClean="0">
                <a:latin typeface="Times New Roman" pitchFamily="18" charset="0"/>
              </a:rPr>
              <a:t>: </a:t>
            </a:r>
            <a:r>
              <a:rPr lang="nb-NO" sz="1100" baseline="0" dirty="0" err="1" smtClean="0">
                <a:latin typeface="Times New Roman" pitchFamily="18" charset="0"/>
              </a:rPr>
              <a:t>Illustration</a:t>
            </a:r>
            <a:r>
              <a:rPr lang="nb-NO" sz="1100" baseline="0" dirty="0" smtClean="0">
                <a:latin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</a:rPr>
              <a:t>of</a:t>
            </a:r>
            <a:r>
              <a:rPr lang="nb-NO" sz="1100" baseline="0" dirty="0" smtClean="0">
                <a:latin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</a:rPr>
              <a:t>networks</a:t>
            </a:r>
            <a:r>
              <a:rPr lang="nb-NO" sz="1100" baseline="0" dirty="0" smtClean="0">
                <a:latin typeface="Times New Roman" pitchFamily="18" charset="0"/>
              </a:rPr>
              <a:t> planning. Distribution </a:t>
            </a:r>
            <a:r>
              <a:rPr lang="nb-NO" sz="1100" baseline="0" dirty="0" err="1" smtClean="0">
                <a:latin typeface="Times New Roman" pitchFamily="18" charset="0"/>
              </a:rPr>
              <a:t>Innovation</a:t>
            </a:r>
            <a:r>
              <a:rPr lang="nb-NO" sz="1100" baseline="0" dirty="0" smtClean="0">
                <a:latin typeface="Times New Roman" pitchFamily="18" charset="0"/>
              </a:rPr>
              <a:t>. Ill.: Raymond Nilsson/NTNU Info.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92478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Except for Sweden, the numbers are</a:t>
            </a:r>
            <a:r>
              <a:rPr lang="en-US" sz="1100" baseline="0" dirty="0" smtClean="0">
                <a:latin typeface="Times New Roman" pitchFamily="18" charset="0"/>
                <a:cs typeface="Times New Roman" pitchFamily="18" charset="0"/>
              </a:rPr>
              <a:t> for web news only, not newspapers in print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b-NO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Oslo in first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place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, as  in 2011 . This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it is due to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trial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terrorist from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i="1" dirty="0" smtClean="0">
                <a:latin typeface="Times New Roman" pitchFamily="18" charset="0"/>
                <a:cs typeface="Times New Roman" pitchFamily="18" charset="0"/>
              </a:rPr>
              <a:t>7/22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terror action at Utøya. A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scientists at 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Oslo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interviewed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journalists. </a:t>
            </a:r>
          </a:p>
          <a:p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Time line for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regarding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media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mentionings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for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2009 (1st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2010 , 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2011 and 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Oslo: </a:t>
            </a:r>
            <a:r>
              <a:rPr lang="nb-NO" sz="1100" dirty="0" smtClean="0"/>
              <a:t>2056 – 1739 </a:t>
            </a:r>
            <a:r>
              <a:rPr lang="nb-NO" sz="1100" b="1" dirty="0" smtClean="0"/>
              <a:t>– </a:t>
            </a:r>
            <a:r>
              <a:rPr lang="nb-NO" sz="1100" dirty="0" smtClean="0"/>
              <a:t>2597 –</a:t>
            </a:r>
            <a:r>
              <a:rPr lang="nb-NO" sz="1100" b="1" dirty="0" smtClean="0"/>
              <a:t> 3896</a:t>
            </a:r>
            <a:endParaRPr lang="nb-NO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NTNU: </a:t>
            </a:r>
            <a:r>
              <a:rPr lang="nb-NO" sz="1100" dirty="0" smtClean="0"/>
              <a:t>1350 – 1850 </a:t>
            </a:r>
            <a:r>
              <a:rPr lang="nb-NO" sz="1100" b="1" dirty="0" smtClean="0"/>
              <a:t>– </a:t>
            </a:r>
            <a:r>
              <a:rPr lang="nb-NO" sz="1100" dirty="0" smtClean="0"/>
              <a:t>1762 -</a:t>
            </a:r>
            <a:r>
              <a:rPr lang="nb-NO" sz="1100" b="1" dirty="0" smtClean="0"/>
              <a:t> 3589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Bergen: </a:t>
            </a:r>
            <a:r>
              <a:rPr lang="nb-NO" sz="1100" dirty="0" smtClean="0"/>
              <a:t>764 – 1004 – 839 -</a:t>
            </a:r>
            <a:r>
              <a:rPr lang="nb-NO" sz="1100" b="1" dirty="0" smtClean="0"/>
              <a:t> 1707</a:t>
            </a:r>
            <a:endParaRPr lang="nb-NO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Tromsø: </a:t>
            </a:r>
            <a:r>
              <a:rPr lang="nb-NO" sz="1100" dirty="0" smtClean="0"/>
              <a:t>312 – 330 –</a:t>
            </a:r>
            <a:r>
              <a:rPr lang="nb-NO" sz="1100" b="1" dirty="0" smtClean="0"/>
              <a:t> </a:t>
            </a:r>
            <a:r>
              <a:rPr lang="nb-NO" sz="1100" dirty="0" smtClean="0"/>
              <a:t>316 -</a:t>
            </a:r>
            <a:r>
              <a:rPr lang="nb-NO" sz="1100" b="1" dirty="0" smtClean="0"/>
              <a:t> 610</a:t>
            </a:r>
          </a:p>
          <a:p>
            <a:pPr>
              <a:lnSpc>
                <a:spcPct val="90000"/>
              </a:lnSpc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Stavanger:  </a:t>
            </a:r>
            <a:r>
              <a:rPr lang="nb-NO" sz="1100" dirty="0" smtClean="0"/>
              <a:t>159 – 209 –</a:t>
            </a:r>
            <a:r>
              <a:rPr lang="nb-NO" sz="1100" b="1" dirty="0" smtClean="0"/>
              <a:t> </a:t>
            </a:r>
            <a:r>
              <a:rPr lang="nb-NO" sz="1100" dirty="0" smtClean="0"/>
              <a:t>215 </a:t>
            </a:r>
            <a:r>
              <a:rPr lang="nb-NO" sz="1100" b="1" dirty="0" smtClean="0"/>
              <a:t>- 266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Life Sciences at Ås: </a:t>
            </a:r>
            <a:r>
              <a:rPr lang="nb-NO" sz="1100" dirty="0" smtClean="0"/>
              <a:t>77 – 163 –</a:t>
            </a:r>
            <a:r>
              <a:rPr lang="nb-NO" sz="1100" b="1" dirty="0" smtClean="0"/>
              <a:t> </a:t>
            </a:r>
            <a:r>
              <a:rPr lang="nb-NO" sz="1100" dirty="0" smtClean="0"/>
              <a:t>186 -</a:t>
            </a:r>
            <a:r>
              <a:rPr lang="nb-NO" sz="1100" b="1" dirty="0" smtClean="0"/>
              <a:t> 452</a:t>
            </a:r>
            <a:endParaRPr lang="nb-NO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Norwegian School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– 438 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observations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pre 2012)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Norwegian Business School BI: </a:t>
            </a: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– 21 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observations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pre 2012)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Agder: 6 – 13 –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16 - 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94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Univ. </a:t>
            </a:r>
            <a:r>
              <a:rPr lang="nb-NO" sz="1100" b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 Nordland: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nb-NO" sz="1100" b="1" dirty="0" smtClean="0">
                <a:latin typeface="Times New Roman" pitchFamily="18" charset="0"/>
                <a:cs typeface="Times New Roman" pitchFamily="18" charset="0"/>
              </a:rPr>
              <a:t>– 32 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observations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pre 2012)</a:t>
            </a:r>
          </a:p>
          <a:p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Notice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co. 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Retriever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 Norway surveys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almost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exclusively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web media,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few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Nordic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. With a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coverage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printed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newspapers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surely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mentioning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1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100" baseline="0" dirty="0" err="1" smtClean="0">
                <a:latin typeface="Times New Roman" pitchFamily="18" charset="0"/>
                <a:cs typeface="Times New Roman" pitchFamily="18" charset="0"/>
              </a:rPr>
              <a:t>universities</a:t>
            </a:r>
            <a:r>
              <a:rPr lang="nb-NO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nb-NO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09802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Arial" pitchFamily="34" charset="0"/>
              </a:rPr>
              <a:t>www.gemini.no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Arial" pitchFamily="34" charset="0"/>
              </a:rPr>
              <a:t>Picture: Cover </a:t>
            </a:r>
            <a:r>
              <a:rPr lang="nb-NO" dirty="0" err="1" smtClean="0">
                <a:latin typeface="Arial" pitchFamily="34" charset="0"/>
              </a:rPr>
              <a:t>of</a:t>
            </a:r>
            <a:r>
              <a:rPr lang="nb-NO" dirty="0" smtClean="0">
                <a:latin typeface="Arial" pitchFamily="34" charset="0"/>
              </a:rPr>
              <a:t> Gemini no.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dirty="0" smtClean="0">
                <a:latin typeface="Arial" pitchFamily="34" charset="0"/>
              </a:rPr>
              <a:t>1/2012. Photo: Geir Mogen/NTNU Info.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Arial" pitchFamily="34" charset="0"/>
              </a:rPr>
              <a:t>Gemini offers </a:t>
            </a:r>
            <a:r>
              <a:rPr lang="nb-NO" dirty="0" err="1" smtClean="0">
                <a:latin typeface="Arial" pitchFamily="34" charset="0"/>
              </a:rPr>
              <a:t>free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</a:rPr>
              <a:t>subscriptions</a:t>
            </a:r>
            <a:r>
              <a:rPr lang="nb-NO" dirty="0" smtClean="0">
                <a:latin typeface="Arial" pitchFamily="34" charset="0"/>
              </a:rPr>
              <a:t> for </a:t>
            </a:r>
            <a:r>
              <a:rPr lang="nb-NO" dirty="0" err="1" smtClean="0">
                <a:latin typeface="Arial" pitchFamily="34" charset="0"/>
              </a:rPr>
              <a:t>the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</a:rPr>
              <a:t>paper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</a:rPr>
              <a:t>edition</a:t>
            </a:r>
            <a:endParaRPr lang="nb-NO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Gemini has </a:t>
            </a:r>
            <a:r>
              <a:rPr lang="nb-NO" dirty="0" err="1" smtClean="0"/>
              <a:t>the</a:t>
            </a:r>
            <a:r>
              <a:rPr lang="nb-NO" dirty="0" smtClean="0"/>
              <a:t> last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received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awards</a:t>
            </a:r>
            <a:r>
              <a:rPr lang="nb-NO" dirty="0" smtClean="0"/>
              <a:t> for </a:t>
            </a:r>
            <a:r>
              <a:rPr lang="nb-NO" dirty="0" err="1" smtClean="0"/>
              <a:t>magazine</a:t>
            </a:r>
            <a:r>
              <a:rPr lang="nb-NO" dirty="0" smtClean="0"/>
              <a:t> </a:t>
            </a:r>
            <a:r>
              <a:rPr lang="nb-NO" dirty="0" err="1" smtClean="0"/>
              <a:t>journalism</a:t>
            </a:r>
            <a:r>
              <a:rPr lang="nb-NO" dirty="0" smtClean="0"/>
              <a:t>; </a:t>
            </a:r>
            <a:r>
              <a:rPr lang="nb-NO" dirty="0" err="1" smtClean="0"/>
              <a:t>two</a:t>
            </a:r>
            <a:r>
              <a:rPr lang="nb-NO" dirty="0" smtClean="0"/>
              <a:t> 1st </a:t>
            </a:r>
            <a:r>
              <a:rPr lang="nb-NO" dirty="0" err="1" smtClean="0"/>
              <a:t>prizes</a:t>
            </a:r>
            <a:r>
              <a:rPr lang="nb-NO" dirty="0" smtClean="0"/>
              <a:t>, </a:t>
            </a:r>
            <a:r>
              <a:rPr lang="nb-NO" dirty="0" err="1" smtClean="0"/>
              <a:t>one</a:t>
            </a:r>
            <a:r>
              <a:rPr lang="nb-NO" dirty="0" smtClean="0"/>
              <a:t> 2nd </a:t>
            </a:r>
            <a:r>
              <a:rPr lang="nb-NO" dirty="0" err="1" smtClean="0"/>
              <a:t>prize</a:t>
            </a:r>
            <a:r>
              <a:rPr lang="nb-NO" dirty="0" smtClean="0"/>
              <a:t> and </a:t>
            </a:r>
            <a:r>
              <a:rPr lang="nb-NO" dirty="0" err="1" smtClean="0"/>
              <a:t>two</a:t>
            </a:r>
            <a:r>
              <a:rPr lang="nb-NO" dirty="0" smtClean="0"/>
              <a:t> 3rd </a:t>
            </a:r>
            <a:r>
              <a:rPr lang="nb-NO" dirty="0" err="1" smtClean="0"/>
              <a:t>prizes</a:t>
            </a:r>
            <a:r>
              <a:rPr lang="nb-NO" dirty="0" smtClean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latin typeface="Arial" pitchFamily="34" charset="0"/>
              </a:rPr>
              <a:t>Cover </a:t>
            </a:r>
            <a:r>
              <a:rPr lang="nb-NO" dirty="0" err="1" smtClean="0">
                <a:latin typeface="Arial" pitchFamily="34" charset="0"/>
              </a:rPr>
              <a:t>picture</a:t>
            </a:r>
            <a:r>
              <a:rPr lang="nb-NO" dirty="0" smtClean="0">
                <a:latin typeface="Arial" pitchFamily="34" charset="0"/>
              </a:rPr>
              <a:t>: Photo: Geir Mogen/NTNU Info (Gemini no. 1/2012)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3464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>
                <a:latin typeface="Arial" pitchFamily="34" charset="0"/>
              </a:rPr>
              <a:t>From </a:t>
            </a:r>
            <a:r>
              <a:rPr lang="nb-NO" dirty="0" err="1" smtClean="0">
                <a:latin typeface="Arial" pitchFamily="34" charset="0"/>
              </a:rPr>
              <a:t>NTNU</a:t>
            </a:r>
            <a:r>
              <a:rPr lang="nb-NO" altLang="en-US" dirty="0" err="1" smtClean="0">
                <a:latin typeface="Arial" pitchFamily="34" charset="0"/>
              </a:rPr>
              <a:t>’</a:t>
            </a:r>
            <a:r>
              <a:rPr lang="nb-NO" dirty="0" err="1" smtClean="0">
                <a:latin typeface="Arial" pitchFamily="34" charset="0"/>
              </a:rPr>
              <a:t>s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</a:rPr>
              <a:t>strategy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altLang="en-US" dirty="0" smtClean="0">
                <a:latin typeface="Arial" pitchFamily="34" charset="0"/>
              </a:rPr>
              <a:t>”Knowledge</a:t>
            </a:r>
            <a:r>
              <a:rPr lang="nb-NO" dirty="0" smtClean="0">
                <a:latin typeface="Arial" pitchFamily="34" charset="0"/>
              </a:rPr>
              <a:t> for a </a:t>
            </a:r>
            <a:r>
              <a:rPr lang="nb-NO" dirty="0" err="1" smtClean="0">
                <a:latin typeface="Arial" pitchFamily="34" charset="0"/>
              </a:rPr>
              <a:t>better</a:t>
            </a:r>
            <a:r>
              <a:rPr lang="nb-NO" dirty="0" smtClean="0">
                <a:latin typeface="Arial" pitchFamily="34" charset="0"/>
              </a:rPr>
              <a:t> </a:t>
            </a:r>
            <a:r>
              <a:rPr lang="nb-NO" dirty="0" err="1" smtClean="0">
                <a:latin typeface="Arial" pitchFamily="34" charset="0"/>
              </a:rPr>
              <a:t>world</a:t>
            </a:r>
            <a:r>
              <a:rPr lang="nb-NO" dirty="0" smtClean="0">
                <a:latin typeface="Arial" pitchFamily="34" charset="0"/>
              </a:rPr>
              <a:t>» </a:t>
            </a:r>
            <a:r>
              <a:rPr lang="nb-NO" dirty="0" err="1" smtClean="0">
                <a:latin typeface="Arial" pitchFamily="34" charset="0"/>
              </a:rPr>
              <a:t>approved</a:t>
            </a:r>
            <a:r>
              <a:rPr lang="nb-NO" dirty="0" smtClean="0">
                <a:latin typeface="Arial" pitchFamily="34" charset="0"/>
              </a:rPr>
              <a:t> by </a:t>
            </a:r>
            <a:r>
              <a:rPr lang="nb-NO" dirty="0" err="1" smtClean="0">
                <a:latin typeface="Arial" pitchFamily="34" charset="0"/>
              </a:rPr>
              <a:t>the</a:t>
            </a:r>
            <a:r>
              <a:rPr lang="nb-NO" dirty="0" smtClean="0">
                <a:latin typeface="Arial" pitchFamily="34" charset="0"/>
              </a:rPr>
              <a:t> NTNU Board </a:t>
            </a:r>
            <a:r>
              <a:rPr lang="nb-NO" dirty="0" err="1" smtClean="0">
                <a:latin typeface="Arial" pitchFamily="34" charset="0"/>
              </a:rPr>
              <a:t>March</a:t>
            </a:r>
            <a:r>
              <a:rPr lang="nb-NO" dirty="0" smtClean="0">
                <a:latin typeface="Arial" pitchFamily="34" charset="0"/>
              </a:rPr>
              <a:t> 30 2011.</a:t>
            </a:r>
            <a:r>
              <a:rPr lang="nb-NO" baseline="0" dirty="0" smtClean="0">
                <a:latin typeface="Arial" pitchFamily="34" charset="0"/>
              </a:rPr>
              <a:t> </a:t>
            </a:r>
            <a:r>
              <a:rPr lang="nb-NO" dirty="0" smtClean="0">
                <a:latin typeface="Arial" pitchFamily="34" charset="0"/>
              </a:rPr>
              <a:t>See www.ntnu.edu/strategy</a:t>
            </a:r>
          </a:p>
          <a:p>
            <a:endParaRPr lang="nb-NO" dirty="0" smtClean="0"/>
          </a:p>
          <a:p>
            <a:r>
              <a:rPr lang="nb-NO" dirty="0" smtClean="0"/>
              <a:t>Picture: </a:t>
            </a:r>
            <a:r>
              <a:rPr lang="nb-NO" dirty="0" err="1" smtClean="0"/>
              <a:t>NTNU’s</a:t>
            </a:r>
            <a:r>
              <a:rPr lang="nb-NO" dirty="0" smtClean="0"/>
              <a:t> </a:t>
            </a:r>
            <a:r>
              <a:rPr lang="nb-NO" dirty="0" err="1" smtClean="0"/>
              <a:t>rector</a:t>
            </a:r>
            <a:r>
              <a:rPr lang="nb-NO" dirty="0" smtClean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until</a:t>
            </a:r>
            <a:r>
              <a:rPr lang="nb-NO" dirty="0" smtClean="0"/>
              <a:t> august 2013) </a:t>
            </a:r>
            <a:r>
              <a:rPr lang="nb-NO" dirty="0" err="1" smtClean="0"/>
              <a:t>comments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newly</a:t>
            </a:r>
            <a:r>
              <a:rPr lang="nb-NO" dirty="0" smtClean="0"/>
              <a:t> </a:t>
            </a:r>
            <a:r>
              <a:rPr lang="nb-NO" dirty="0" err="1" smtClean="0"/>
              <a:t>released</a:t>
            </a:r>
            <a:r>
              <a:rPr lang="nb-NO" dirty="0" smtClean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budget</a:t>
            </a:r>
            <a:r>
              <a:rPr lang="nb-NO" dirty="0" smtClean="0"/>
              <a:t> for 2008. Photo: Tor H. Monsen/NTNU Info.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8385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Pictures: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Researcher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Grand Prix» for 2012 in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Student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Grand</a:t>
            </a:r>
            <a:r>
              <a:rPr lang="nb-NO" baseline="0" dirty="0" smtClean="0">
                <a:latin typeface="Times New Roman" pitchFamily="18" charset="0"/>
                <a:cs typeface="Times New Roman" pitchFamily="18" charset="0"/>
              </a:rPr>
              <a:t> hall.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PhD-candidate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Hanne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Nøvik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, Dept.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Hydraulic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Engineering. (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Nøvik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eventually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won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). Photo: Thor Nielsen/NTNU Info.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>
                <a:latin typeface="Times New Roman" pitchFamily="18" charset="0"/>
              </a:rPr>
              <a:t>Right: The </a:t>
            </a:r>
            <a:r>
              <a:rPr lang="nb-NO" baseline="0" dirty="0" err="1" smtClean="0">
                <a:latin typeface="Times New Roman" pitchFamily="18" charset="0"/>
              </a:rPr>
              <a:t>Science</a:t>
            </a:r>
            <a:r>
              <a:rPr lang="nb-NO" baseline="0" dirty="0" smtClean="0">
                <a:latin typeface="Times New Roman" pitchFamily="18" charset="0"/>
              </a:rPr>
              <a:t> Festival September 2012. Gold </a:t>
            </a:r>
            <a:r>
              <a:rPr lang="nb-NO" baseline="0" dirty="0" err="1" smtClean="0">
                <a:latin typeface="Times New Roman" pitchFamily="18" charset="0"/>
              </a:rPr>
              <a:t>fever</a:t>
            </a:r>
            <a:r>
              <a:rPr lang="nb-NO" baseline="0" dirty="0" smtClean="0">
                <a:latin typeface="Times New Roman" pitchFamily="18" charset="0"/>
              </a:rPr>
              <a:t>. </a:t>
            </a:r>
            <a:r>
              <a:rPr lang="nb-NO" baseline="0" dirty="0" err="1" smtClean="0">
                <a:latin typeface="Times New Roman" pitchFamily="18" charset="0"/>
              </a:rPr>
              <a:t>Youth</a:t>
            </a:r>
            <a:r>
              <a:rPr lang="nb-NO" baseline="0" dirty="0" smtClean="0">
                <a:latin typeface="Times New Roman" pitchFamily="18" charset="0"/>
              </a:rPr>
              <a:t> at </a:t>
            </a:r>
            <a:r>
              <a:rPr lang="nb-NO" baseline="0" dirty="0" err="1" smtClean="0">
                <a:latin typeface="Times New Roman" pitchFamily="18" charset="0"/>
              </a:rPr>
              <a:t>the</a:t>
            </a:r>
            <a:r>
              <a:rPr lang="nb-NO" baseline="0" dirty="0" smtClean="0">
                <a:latin typeface="Times New Roman" pitchFamily="18" charset="0"/>
              </a:rPr>
              <a:t> stand </a:t>
            </a:r>
            <a:r>
              <a:rPr lang="nb-NO" baseline="0" dirty="0" err="1" smtClean="0">
                <a:latin typeface="Times New Roman" pitchFamily="18" charset="0"/>
              </a:rPr>
              <a:t>made</a:t>
            </a:r>
            <a:r>
              <a:rPr lang="nb-NO" baseline="0" dirty="0" smtClean="0">
                <a:latin typeface="Times New Roman" pitchFamily="18" charset="0"/>
              </a:rPr>
              <a:t> by </a:t>
            </a:r>
            <a:r>
              <a:rPr lang="nb-NO" baseline="0" dirty="0" err="1" smtClean="0">
                <a:latin typeface="Times New Roman" pitchFamily="18" charset="0"/>
              </a:rPr>
              <a:t>Geological</a:t>
            </a:r>
            <a:r>
              <a:rPr lang="nb-NO" baseline="0" dirty="0" smtClean="0">
                <a:latin typeface="Times New Roman" pitchFamily="18" charset="0"/>
              </a:rPr>
              <a:t> Survey </a:t>
            </a:r>
            <a:r>
              <a:rPr lang="nb-NO" baseline="0" dirty="0" err="1" smtClean="0">
                <a:latin typeface="Times New Roman" pitchFamily="18" charset="0"/>
              </a:rPr>
              <a:t>of</a:t>
            </a:r>
            <a:r>
              <a:rPr lang="nb-NO" baseline="0" dirty="0" smtClean="0">
                <a:latin typeface="Times New Roman" pitchFamily="18" charset="0"/>
              </a:rPr>
              <a:t> Norway/Trondheim </a:t>
            </a:r>
            <a:r>
              <a:rPr lang="nb-NO" baseline="0" dirty="0" err="1" smtClean="0">
                <a:latin typeface="Times New Roman" pitchFamily="18" charset="0"/>
              </a:rPr>
              <a:t>Science</a:t>
            </a:r>
            <a:r>
              <a:rPr lang="nb-NO" baseline="0" dirty="0" smtClean="0">
                <a:latin typeface="Times New Roman" pitchFamily="18" charset="0"/>
              </a:rPr>
              <a:t> Centre, best stand 2012.  Photo: Nina E. Tveter/NTNU Info.</a:t>
            </a:r>
          </a:p>
          <a:p>
            <a:pPr eaLnBrk="1" hangingPunct="1"/>
            <a:r>
              <a:rPr lang="nb-NO" baseline="0" dirty="0" err="1" smtClean="0">
                <a:latin typeface="Times New Roman" pitchFamily="18" charset="0"/>
              </a:rPr>
              <a:t>Bottom</a:t>
            </a:r>
            <a:r>
              <a:rPr lang="nb-NO" baseline="0" dirty="0" smtClean="0">
                <a:latin typeface="Times New Roman" pitchFamily="18" charset="0"/>
              </a:rPr>
              <a:t> </a:t>
            </a:r>
            <a:r>
              <a:rPr lang="nb-NO" baseline="0" dirty="0" err="1" smtClean="0">
                <a:latin typeface="Times New Roman" pitchFamily="18" charset="0"/>
              </a:rPr>
              <a:t>left</a:t>
            </a:r>
            <a:r>
              <a:rPr lang="nb-NO" baseline="0" dirty="0" smtClean="0">
                <a:latin typeface="Times New Roman" pitchFamily="18" charset="0"/>
              </a:rPr>
              <a:t>: The </a:t>
            </a:r>
            <a:r>
              <a:rPr lang="nb-NO" baseline="0" dirty="0" err="1" smtClean="0">
                <a:latin typeface="Times New Roman" pitchFamily="18" charset="0"/>
              </a:rPr>
              <a:t>Annual</a:t>
            </a:r>
            <a:r>
              <a:rPr lang="nb-NO" baseline="0" dirty="0" smtClean="0">
                <a:latin typeface="Times New Roman" pitchFamily="18" charset="0"/>
              </a:rPr>
              <a:t> Research Festival in Trondheim Sept. 2008.  Boy </a:t>
            </a:r>
            <a:r>
              <a:rPr lang="nb-NO" baseline="0" dirty="0" err="1" smtClean="0">
                <a:latin typeface="Times New Roman" pitchFamily="18" charset="0"/>
              </a:rPr>
              <a:t>watching</a:t>
            </a:r>
            <a:r>
              <a:rPr lang="nb-NO" baseline="0" dirty="0" smtClean="0">
                <a:latin typeface="Times New Roman" pitchFamily="18" charset="0"/>
              </a:rPr>
              <a:t> «</a:t>
            </a:r>
            <a:r>
              <a:rPr lang="nb-NO" baseline="0" dirty="0" err="1" smtClean="0">
                <a:latin typeface="Times New Roman" pitchFamily="18" charset="0"/>
              </a:rPr>
              <a:t>Eurobot</a:t>
            </a:r>
            <a:r>
              <a:rPr lang="nb-NO" baseline="0" dirty="0" smtClean="0">
                <a:latin typeface="Times New Roman" pitchFamily="18" charset="0"/>
              </a:rPr>
              <a:t> 2008», a minirobot </a:t>
            </a:r>
            <a:r>
              <a:rPr lang="nb-NO" baseline="0" dirty="0" err="1" smtClean="0">
                <a:latin typeface="Times New Roman" pitchFamily="18" charset="0"/>
              </a:rPr>
              <a:t>that</a:t>
            </a:r>
            <a:r>
              <a:rPr lang="nb-NO" baseline="0" dirty="0" smtClean="0">
                <a:latin typeface="Times New Roman" pitchFamily="18" charset="0"/>
              </a:rPr>
              <a:t> </a:t>
            </a:r>
            <a:r>
              <a:rPr lang="nb-NO" baseline="0" dirty="0" err="1" smtClean="0">
                <a:latin typeface="Times New Roman" pitchFamily="18" charset="0"/>
              </a:rPr>
              <a:t>recognizes</a:t>
            </a:r>
            <a:r>
              <a:rPr lang="nb-NO" baseline="0" dirty="0" smtClean="0">
                <a:latin typeface="Times New Roman" pitchFamily="18" charset="0"/>
              </a:rPr>
              <a:t> </a:t>
            </a:r>
            <a:r>
              <a:rPr lang="nb-NO" baseline="0" dirty="0" err="1" smtClean="0">
                <a:latin typeface="Times New Roman" pitchFamily="18" charset="0"/>
              </a:rPr>
              <a:t>indoor</a:t>
            </a:r>
            <a:r>
              <a:rPr lang="nb-NO" baseline="0" dirty="0" smtClean="0">
                <a:latin typeface="Times New Roman" pitchFamily="18" charset="0"/>
              </a:rPr>
              <a:t> bandy balls and </a:t>
            </a:r>
            <a:r>
              <a:rPr lang="nb-NO" baseline="0" dirty="0" err="1" smtClean="0">
                <a:latin typeface="Times New Roman" pitchFamily="18" charset="0"/>
              </a:rPr>
              <a:t>picks</a:t>
            </a:r>
            <a:r>
              <a:rPr lang="nb-NO" baseline="0" dirty="0" smtClean="0">
                <a:latin typeface="Times New Roman" pitchFamily="18" charset="0"/>
              </a:rPr>
              <a:t> </a:t>
            </a:r>
            <a:r>
              <a:rPr lang="nb-NO" baseline="0" dirty="0" err="1" smtClean="0">
                <a:latin typeface="Times New Roman" pitchFamily="18" charset="0"/>
              </a:rPr>
              <a:t>them</a:t>
            </a:r>
            <a:r>
              <a:rPr lang="nb-NO" baseline="0" dirty="0" smtClean="0">
                <a:latin typeface="Times New Roman" pitchFamily="18" charset="0"/>
              </a:rPr>
              <a:t> up. Photo: Mentz </a:t>
            </a:r>
            <a:r>
              <a:rPr lang="nb-NO" baseline="0" dirty="0" err="1" smtClean="0">
                <a:latin typeface="Times New Roman" pitchFamily="18" charset="0"/>
              </a:rPr>
              <a:t>Indergaard</a:t>
            </a:r>
            <a:r>
              <a:rPr lang="nb-NO" baseline="0" dirty="0" smtClean="0">
                <a:latin typeface="Times New Roman" pitchFamily="18" charset="0"/>
              </a:rPr>
              <a:t>/NTNU Info.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8793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Times New Roman" pitchFamily="18" charset="0"/>
              </a:rPr>
              <a:t>Data </a:t>
            </a:r>
            <a:r>
              <a:rPr lang="nb-NO" sz="1200" dirty="0" smtClean="0">
                <a:latin typeface="Times New Roman" pitchFamily="18" charset="0"/>
              </a:rPr>
              <a:t>for</a:t>
            </a:r>
            <a:r>
              <a:rPr lang="nb-NO" sz="1200" baseline="0" dirty="0" smtClean="0">
                <a:latin typeface="Times New Roman" pitchFamily="18" charset="0"/>
              </a:rPr>
              <a:t> 2012 </a:t>
            </a:r>
            <a:r>
              <a:rPr lang="nb-NO" sz="1200" dirty="0" smtClean="0">
                <a:latin typeface="Times New Roman" pitchFamily="18" charset="0"/>
              </a:rPr>
              <a:t>from </a:t>
            </a:r>
            <a:r>
              <a:rPr lang="nb-NO" sz="1200" dirty="0" err="1" smtClean="0">
                <a:latin typeface="Times New Roman" pitchFamily="18" charset="0"/>
              </a:rPr>
              <a:t>CRIStin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February</a:t>
            </a:r>
            <a:r>
              <a:rPr lang="nb-NO" sz="1200" dirty="0" smtClean="0">
                <a:latin typeface="Times New Roman" pitchFamily="18" charset="0"/>
              </a:rPr>
              <a:t> 2013: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Logg inn → Rapporter → Institusjon → Kategorifordeling → (Enhet NTNU), Sett Startår og Sluttår → Vis rapport (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wait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10-15 sec.) → Vis underkategorier.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Media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contributions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(Mediebidrag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)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consists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four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subcategorie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Documentary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Dokumentar)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, Program hosting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Programledelse)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, Program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participation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Programdeltagelse)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Interview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Intervju)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. More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than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90 %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Media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contributions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come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from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subcategory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Interview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Artist and museum-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related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presentations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Kunstnerisk og museal presentasjon)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consists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five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subcategories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Museum 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exhibition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(Museumsutstilling)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, Architecture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exhibition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Arkitektutstilling)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, Art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exhibition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Kunstutstilling)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, Web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exhibition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Webutstilling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Other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</a:t>
            </a:r>
            <a:r>
              <a:rPr lang="nb-NO" sz="12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Annet)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. 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(Sources: All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previous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editions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Annual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Report to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Ministry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aseline="0" dirty="0" smtClean="0">
                <a:latin typeface="Times New Roman" pitchFamily="18" charset="0"/>
                <a:cs typeface="Times New Roman" pitchFamily="18" charset="0"/>
              </a:rPr>
              <a:t>Education and Research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.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for 2011 from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Cristin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database as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22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Feb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2012.)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highly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fluctuating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numbers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for Media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contributions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for 2009 and 2011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are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due to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contributions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election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experts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in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years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of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elections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for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municipalities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(2011) and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parliament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 (2009)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82048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Number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public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events</a:t>
            </a:r>
            <a:r>
              <a:rPr lang="nb-NO" sz="1200" dirty="0" smtClean="0">
                <a:latin typeface="Times New Roman" pitchFamily="18" charset="0"/>
              </a:rPr>
              <a:t>: The sum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Science</a:t>
            </a:r>
            <a:r>
              <a:rPr lang="nb-NO" sz="1200" dirty="0" smtClean="0">
                <a:latin typeface="Times New Roman" pitchFamily="18" charset="0"/>
              </a:rPr>
              <a:t> Fair </a:t>
            </a:r>
            <a:r>
              <a:rPr lang="nb-NO" sz="1200" dirty="0" err="1" smtClean="0">
                <a:latin typeface="Times New Roman" pitchFamily="18" charset="0"/>
              </a:rPr>
              <a:t>events</a:t>
            </a:r>
            <a:r>
              <a:rPr lang="nb-NO" sz="1200" dirty="0" smtClean="0">
                <a:latin typeface="Times New Roman" pitchFamily="18" charset="0"/>
              </a:rPr>
              <a:t> (30 NTNU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dirty="0" smtClean="0">
                <a:latin typeface="Times New Roman" pitchFamily="18" charset="0"/>
              </a:rPr>
              <a:t>stands), </a:t>
            </a:r>
            <a:r>
              <a:rPr lang="nb-NO" sz="1200" i="1" dirty="0" smtClean="0">
                <a:latin typeface="Times New Roman" pitchFamily="18" charset="0"/>
              </a:rPr>
              <a:t>Knowledge city</a:t>
            </a:r>
            <a:r>
              <a:rPr lang="nb-NO" sz="1200" dirty="0" smtClean="0">
                <a:latin typeface="Times New Roman" pitchFamily="18" charset="0"/>
              </a:rPr>
              <a:t> (Kunnskapsbyen) (42), cf. </a:t>
            </a:r>
            <a:r>
              <a:rPr lang="nb-NO" sz="1200" dirty="0" err="1" smtClean="0">
                <a:latin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Annual</a:t>
            </a:r>
            <a:r>
              <a:rPr lang="nb-NO" sz="1200" dirty="0" smtClean="0">
                <a:latin typeface="Times New Roman" pitchFamily="18" charset="0"/>
              </a:rPr>
              <a:t> Report to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Ministry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en-GB" sz="1200" baseline="0" dirty="0" smtClean="0">
                <a:latin typeface="Times New Roman" pitchFamily="18" charset="0"/>
              </a:rPr>
              <a:t>Education and Research (</a:t>
            </a:r>
            <a:r>
              <a:rPr lang="nb-NO" sz="1200" i="1" dirty="0" smtClean="0">
                <a:latin typeface="Times New Roman" pitchFamily="18" charset="0"/>
              </a:rPr>
              <a:t>Rapport og planer 2012</a:t>
            </a:r>
            <a:r>
              <a:rPr lang="nn-NO" sz="1200" i="1" dirty="0" smtClean="0">
                <a:latin typeface="Times New Roman" pitchFamily="18" charset="0"/>
              </a:rPr>
              <a:t>–</a:t>
            </a:r>
            <a:r>
              <a:rPr lang="nb-NO" sz="1200" i="1" dirty="0" smtClean="0">
                <a:latin typeface="Times New Roman" pitchFamily="18" charset="0"/>
              </a:rPr>
              <a:t>2013</a:t>
            </a:r>
            <a:r>
              <a:rPr lang="nb-NO" sz="1200" dirty="0" smtClean="0">
                <a:latin typeface="Times New Roman" pitchFamily="18" charset="0"/>
              </a:rPr>
              <a:t>), p. 32ff.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Number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visitors: </a:t>
            </a:r>
            <a:r>
              <a:rPr lang="nb-NO" sz="1200" i="1" dirty="0" smtClean="0">
                <a:latin typeface="Times New Roman" pitchFamily="18" charset="0"/>
              </a:rPr>
              <a:t>Rapport og planer 2011</a:t>
            </a:r>
            <a:r>
              <a:rPr lang="nn-NO" sz="1200" i="1" dirty="0" smtClean="0">
                <a:latin typeface="Times New Roman" pitchFamily="18" charset="0"/>
              </a:rPr>
              <a:t>–</a:t>
            </a:r>
            <a:r>
              <a:rPr lang="nb-NO" sz="1200" i="1" dirty="0" smtClean="0">
                <a:latin typeface="Times New Roman" pitchFamily="18" charset="0"/>
              </a:rPr>
              <a:t>2012</a:t>
            </a:r>
            <a:r>
              <a:rPr lang="nb-NO" sz="1200" dirty="0" smtClean="0">
                <a:latin typeface="Times New Roman" pitchFamily="18" charset="0"/>
              </a:rPr>
              <a:t>, p</a:t>
            </a:r>
            <a:r>
              <a:rPr lang="nb-NO" sz="1200" baseline="0" dirty="0" smtClean="0">
                <a:latin typeface="Times New Roman" pitchFamily="18" charset="0"/>
              </a:rPr>
              <a:t>. 32ff.</a:t>
            </a:r>
            <a:endParaRPr lang="nb-NO" sz="1200" dirty="0" smtClean="0"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 smtClean="0">
                <a:latin typeface="Times New Roman" pitchFamily="18" charset="0"/>
              </a:rPr>
              <a:t>Number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media </a:t>
            </a:r>
            <a:r>
              <a:rPr lang="nb-NO" sz="1200" dirty="0" err="1" smtClean="0">
                <a:latin typeface="Times New Roman" pitchFamily="18" charset="0"/>
              </a:rPr>
              <a:t>mentionings</a:t>
            </a:r>
            <a:r>
              <a:rPr lang="nb-NO" sz="1200" dirty="0" smtClean="0">
                <a:latin typeface="Times New Roman" pitchFamily="18" charset="0"/>
              </a:rPr>
              <a:t> and </a:t>
            </a:r>
            <a:r>
              <a:rPr lang="nb-NO" sz="1200" dirty="0" err="1" smtClean="0">
                <a:latin typeface="Times New Roman" pitchFamily="18" charset="0"/>
              </a:rPr>
              <a:t>followers</a:t>
            </a:r>
            <a:r>
              <a:rPr lang="nb-NO" sz="1200" dirty="0" smtClean="0">
                <a:latin typeface="Times New Roman" pitchFamily="18" charset="0"/>
              </a:rPr>
              <a:t>: </a:t>
            </a:r>
            <a:r>
              <a:rPr lang="nb-NO" sz="1200" dirty="0" err="1" smtClean="0">
                <a:latin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Annual</a:t>
            </a:r>
            <a:r>
              <a:rPr lang="nb-NO" sz="1200" dirty="0" smtClean="0">
                <a:latin typeface="Times New Roman" pitchFamily="18" charset="0"/>
              </a:rPr>
              <a:t> Report to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Ministry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en-GB" sz="1200" baseline="0" dirty="0" smtClean="0">
                <a:latin typeface="Times New Roman" pitchFamily="18" charset="0"/>
              </a:rPr>
              <a:t>Education and Research (</a:t>
            </a:r>
            <a:r>
              <a:rPr lang="nb-NO" sz="1200" i="1" dirty="0" smtClean="0">
                <a:latin typeface="Times New Roman" pitchFamily="18" charset="0"/>
              </a:rPr>
              <a:t>Rapport og planer 2011</a:t>
            </a:r>
            <a:r>
              <a:rPr lang="nn-NO" sz="1200" i="1" dirty="0" smtClean="0">
                <a:latin typeface="Times New Roman" pitchFamily="18" charset="0"/>
              </a:rPr>
              <a:t>–</a:t>
            </a:r>
            <a:r>
              <a:rPr lang="nb-NO" sz="1200" i="1" dirty="0" smtClean="0">
                <a:latin typeface="Times New Roman" pitchFamily="18" charset="0"/>
              </a:rPr>
              <a:t>2012</a:t>
            </a:r>
            <a:r>
              <a:rPr lang="nb-NO" sz="1200" dirty="0" smtClean="0">
                <a:latin typeface="Times New Roman" pitchFamily="18" charset="0"/>
              </a:rPr>
              <a:t>), p. 32ff, </a:t>
            </a:r>
            <a:r>
              <a:rPr lang="nb-NO" sz="1200" dirty="0" err="1" smtClean="0">
                <a:latin typeface="Times New Roman" pitchFamily="18" charset="0"/>
              </a:rPr>
              <a:t>based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on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searches</a:t>
            </a:r>
            <a:r>
              <a:rPr lang="nb-NO" sz="1200" baseline="0" dirty="0" smtClean="0">
                <a:latin typeface="Times New Roman" pitchFamily="18" charset="0"/>
              </a:rPr>
              <a:t> in </a:t>
            </a:r>
            <a:r>
              <a:rPr lang="nb-NO" sz="1200" baseline="0" dirty="0" err="1" smtClean="0">
                <a:latin typeface="Times New Roman" pitchFamily="18" charset="0"/>
              </a:rPr>
              <a:t>the</a:t>
            </a:r>
            <a:r>
              <a:rPr lang="nb-NO" sz="1200" baseline="0" dirty="0" smtClean="0">
                <a:latin typeface="Times New Roman" pitchFamily="18" charset="0"/>
              </a:rPr>
              <a:t> media </a:t>
            </a:r>
            <a:r>
              <a:rPr lang="nb-NO" sz="1200" baseline="0" dirty="0" err="1" smtClean="0">
                <a:latin typeface="Times New Roman" pitchFamily="18" charset="0"/>
              </a:rPr>
              <a:t>search</a:t>
            </a:r>
            <a:r>
              <a:rPr lang="nb-NO" sz="1200" baseline="0" dirty="0" smtClean="0">
                <a:latin typeface="Times New Roman" pitchFamily="18" charset="0"/>
              </a:rPr>
              <a:t> provider </a:t>
            </a:r>
            <a:r>
              <a:rPr lang="nb-NO" sz="1200" dirty="0" smtClean="0">
                <a:latin typeface="Times New Roman" pitchFamily="18" charset="0"/>
              </a:rPr>
              <a:t>Retriever as.</a:t>
            </a:r>
          </a:p>
          <a:p>
            <a:pPr eaLnBrk="1" hangingPunct="1"/>
            <a:r>
              <a:rPr lang="nb-NO" sz="1200" dirty="0" smtClean="0">
                <a:latin typeface="Times New Roman" pitchFamily="18" charset="0"/>
              </a:rPr>
              <a:t>The </a:t>
            </a:r>
            <a:r>
              <a:rPr lang="nb-NO" sz="1200" dirty="0" err="1" smtClean="0">
                <a:latin typeface="Times New Roman" pitchFamily="18" charset="0"/>
              </a:rPr>
              <a:t>magazine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i="1" dirty="0" smtClean="0">
                <a:latin typeface="Times New Roman" pitchFamily="18" charset="0"/>
              </a:rPr>
              <a:t>Gemini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on</a:t>
            </a:r>
            <a:r>
              <a:rPr lang="nb-NO" sz="1200" dirty="0" smtClean="0">
                <a:latin typeface="Times New Roman" pitchFamily="18" charset="0"/>
              </a:rPr>
              <a:t> web: www.gemini.no</a:t>
            </a:r>
          </a:p>
          <a:p>
            <a:pPr eaLnBrk="1" hangingPunct="1"/>
            <a:r>
              <a:rPr lang="nb-NO" sz="1200" dirty="0" smtClean="0">
                <a:latin typeface="Times New Roman" pitchFamily="18" charset="0"/>
              </a:rPr>
              <a:t>The </a:t>
            </a:r>
            <a:r>
              <a:rPr lang="nb-NO" sz="1200" dirty="0" err="1" smtClean="0">
                <a:latin typeface="Times New Roman" pitchFamily="18" charset="0"/>
              </a:rPr>
              <a:t>magazine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i="1" dirty="0" smtClean="0">
                <a:latin typeface="Times New Roman" pitchFamily="18" charset="0"/>
              </a:rPr>
              <a:t>Spor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on</a:t>
            </a:r>
            <a:r>
              <a:rPr lang="nb-NO" sz="1200" baseline="0" dirty="0" smtClean="0">
                <a:latin typeface="Times New Roman" pitchFamily="18" charset="0"/>
              </a:rPr>
              <a:t> web: www.ntnu.no/vitenskapsmuseet/spor</a:t>
            </a:r>
            <a:endParaRPr lang="nb-NO" sz="120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Times New Roman" pitchFamily="18" charset="0"/>
              </a:rPr>
              <a:t>CRISTIN-report for NTNU in 2011 (Logg inn → Rapporter → Institusjon → Kategorifordeling → (Enhet NTNU), Set </a:t>
            </a:r>
            <a:r>
              <a:rPr lang="nb-NO" sz="1200" i="1" dirty="0" smtClean="0">
                <a:latin typeface="Times New Roman" pitchFamily="18" charset="0"/>
              </a:rPr>
              <a:t>Startår</a:t>
            </a:r>
            <a:r>
              <a:rPr lang="nb-NO" sz="1200" dirty="0" smtClean="0">
                <a:latin typeface="Times New Roman" pitchFamily="18" charset="0"/>
              </a:rPr>
              <a:t> and </a:t>
            </a:r>
            <a:r>
              <a:rPr lang="nb-NO" sz="1200" i="1" dirty="0" smtClean="0">
                <a:latin typeface="Times New Roman" pitchFamily="18" charset="0"/>
              </a:rPr>
              <a:t>Sluttår</a:t>
            </a:r>
            <a:r>
              <a:rPr lang="nb-NO" sz="1200" dirty="0" smtClean="0">
                <a:latin typeface="Times New Roman" pitchFamily="18" charset="0"/>
              </a:rPr>
              <a:t> → Run report (</a:t>
            </a:r>
            <a:r>
              <a:rPr lang="nb-NO" sz="1200" dirty="0" err="1" smtClean="0">
                <a:latin typeface="Times New Roman" pitchFamily="18" charset="0"/>
              </a:rPr>
              <a:t>takes</a:t>
            </a:r>
            <a:r>
              <a:rPr lang="nb-NO" sz="1200" dirty="0" smtClean="0">
                <a:latin typeface="Times New Roman" pitchFamily="18" charset="0"/>
              </a:rPr>
              <a:t> 20-30 sec.) → Vis underkategorier).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>
                <a:latin typeface="Times New Roman" pitchFamily="18" charset="0"/>
              </a:rPr>
              <a:t>Picture: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i="1" baseline="0" dirty="0" err="1" smtClean="0">
                <a:latin typeface="Times New Roman" pitchFamily="18" charset="0"/>
              </a:rPr>
              <a:t>Reserachers</a:t>
            </a:r>
            <a:r>
              <a:rPr lang="nb-NO" sz="1200" i="1" baseline="0" dirty="0" smtClean="0">
                <a:latin typeface="Times New Roman" pitchFamily="18" charset="0"/>
              </a:rPr>
              <a:t>’ Train</a:t>
            </a:r>
            <a:r>
              <a:rPr lang="nb-NO" sz="1200" baseline="0" dirty="0" smtClean="0">
                <a:latin typeface="Times New Roman" pitchFamily="18" charset="0"/>
              </a:rPr>
              <a:t> to </a:t>
            </a:r>
            <a:r>
              <a:rPr lang="nb-NO" sz="1200" dirty="0" smtClean="0">
                <a:latin typeface="Times New Roman" pitchFamily="18" charset="0"/>
              </a:rPr>
              <a:t>Røros 28 Sept. 2012. Professor in </a:t>
            </a:r>
            <a:r>
              <a:rPr lang="nb-NO" sz="1200" dirty="0" err="1" smtClean="0">
                <a:latin typeface="Times New Roman" pitchFamily="18" charset="0"/>
              </a:rPr>
              <a:t>Sociology</a:t>
            </a:r>
            <a:r>
              <a:rPr lang="nb-NO" sz="1200" dirty="0" smtClean="0">
                <a:latin typeface="Times New Roman" pitchFamily="18" charset="0"/>
              </a:rPr>
              <a:t>, Aksel Tjora, </a:t>
            </a:r>
            <a:r>
              <a:rPr lang="nb-NO" sz="1200" dirty="0" err="1" smtClean="0">
                <a:latin typeface="Times New Roman" pitchFamily="18" charset="0"/>
              </a:rPr>
              <a:t>gives</a:t>
            </a:r>
            <a:r>
              <a:rPr lang="nb-NO" sz="1200" dirty="0" smtClean="0">
                <a:latin typeface="Times New Roman" pitchFamily="18" charset="0"/>
              </a:rPr>
              <a:t> a </a:t>
            </a:r>
            <a:r>
              <a:rPr lang="nb-NO" sz="1200" dirty="0" err="1" smtClean="0">
                <a:latin typeface="Times New Roman" pitchFamily="18" charset="0"/>
              </a:rPr>
              <a:t>lecture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on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situations</a:t>
            </a:r>
            <a:r>
              <a:rPr lang="nb-NO" sz="1200" dirty="0" smtClean="0">
                <a:latin typeface="Times New Roman" pitchFamily="18" charset="0"/>
              </a:rPr>
              <a:t> and </a:t>
            </a:r>
            <a:r>
              <a:rPr lang="nb-NO" sz="1200" dirty="0" err="1" smtClean="0">
                <a:latin typeface="Times New Roman" pitchFamily="18" charset="0"/>
              </a:rPr>
              <a:t>community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on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the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sz="1200" baseline="0" dirty="0" err="1" smtClean="0">
                <a:latin typeface="Times New Roman" pitchFamily="18" charset="0"/>
              </a:rPr>
              <a:t>train</a:t>
            </a:r>
            <a:r>
              <a:rPr lang="nb-NO" sz="1200" dirty="0" smtClean="0">
                <a:latin typeface="Times New Roman" pitchFamily="18" charset="0"/>
              </a:rPr>
              <a:t>. Photo: Kari Støre Gullichsen/NTNU SVT</a:t>
            </a:r>
            <a:r>
              <a:rPr lang="en-US" sz="1200" dirty="0" smtClean="0">
                <a:latin typeface="Times New Roman" pitchFamily="18" charset="0"/>
              </a:rPr>
              <a:t>. </a:t>
            </a:r>
            <a:endParaRPr lang="nb-NO" sz="1200" dirty="0" smtClean="0">
              <a:latin typeface="Times New Roman" pitchFamily="18" charset="0"/>
            </a:endParaRPr>
          </a:p>
          <a:p>
            <a:endParaRPr lang="nb-NO" sz="1200" dirty="0" smtClean="0">
              <a:latin typeface="Times New Roman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418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Data for 2012 from </a:t>
            </a:r>
            <a:r>
              <a:rPr lang="nb-NO" sz="1200" dirty="0" smtClean="0">
                <a:latin typeface="Times New Roman" pitchFamily="18" charset="0"/>
              </a:rPr>
              <a:t>CRISTIN-report as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February</a:t>
            </a:r>
            <a:r>
              <a:rPr lang="nb-NO" sz="1200" dirty="0" smtClean="0">
                <a:latin typeface="Times New Roman" pitchFamily="18" charset="0"/>
              </a:rPr>
              <a:t> 2013 (Logg inn → Rapporter → Institusjon → Kategorifordeling → (Enhet NTNU), Sett Startår og Sluttår → Kjør rapport (20-30 sec.) → Vis underkategorier).</a:t>
            </a:r>
            <a:endParaRPr lang="nb-N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b-NO" dirty="0" err="1" smtClean="0">
                <a:latin typeface="Times New Roman" pitchFamily="18" charset="0"/>
                <a:cs typeface="Times New Roman" pitchFamily="18" charset="0"/>
              </a:rPr>
              <a:t>Previous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 data from </a:t>
            </a:r>
            <a:r>
              <a:rPr lang="nb-NO" sz="1200" dirty="0" err="1" smtClean="0">
                <a:latin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Annual</a:t>
            </a:r>
            <a:r>
              <a:rPr lang="nb-NO" sz="1200" dirty="0" smtClean="0">
                <a:latin typeface="Times New Roman" pitchFamily="18" charset="0"/>
              </a:rPr>
              <a:t> Report to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Ministry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en-GB" sz="1200" baseline="0" dirty="0" smtClean="0">
                <a:latin typeface="Times New Roman" pitchFamily="18" charset="0"/>
              </a:rPr>
              <a:t>Education and Research (</a:t>
            </a:r>
            <a:r>
              <a:rPr lang="nb-NO" sz="1200" i="1" dirty="0" smtClean="0">
                <a:latin typeface="Times New Roman" pitchFamily="18" charset="0"/>
              </a:rPr>
              <a:t>Rapport og planer 20XX</a:t>
            </a:r>
            <a:r>
              <a:rPr lang="nn-NO" sz="1200" i="1" dirty="0" smtClean="0">
                <a:latin typeface="Times New Roman" pitchFamily="18" charset="0"/>
              </a:rPr>
              <a:t>–</a:t>
            </a:r>
            <a:r>
              <a:rPr lang="nb-NO" sz="1200" i="1" dirty="0" smtClean="0">
                <a:latin typeface="Times New Roman" pitchFamily="18" charset="0"/>
              </a:rPr>
              <a:t>20XX+1</a:t>
            </a:r>
            <a:r>
              <a:rPr lang="nb-NO" sz="1200" dirty="0" smtClean="0">
                <a:latin typeface="Times New Roman" pitchFamily="18" charset="0"/>
              </a:rPr>
              <a:t>)</a:t>
            </a:r>
            <a:r>
              <a:rPr lang="nb-NO" dirty="0" smtClean="0"/>
              <a:t>.</a:t>
            </a:r>
          </a:p>
          <a:p>
            <a:endParaRPr lang="nb-NO" sz="1200" b="1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Picture: From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left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: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Prime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minister Mr. Jens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Stoltenberg,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Minister of Trade and Industry Mr.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Trond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Giske,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Minister of Local Government and Regional Development Ms.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Liv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Signe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Navarsete and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County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Mayor for Sør-Trøndelag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County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(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with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Trondheim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where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NTNU is </a:t>
            </a:r>
            <a:r>
              <a:rPr lang="nb-NO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situated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) Mr. Tore O.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Sandvik,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in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NTNU’s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Thermal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 Engineering Laboratories 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9 Sept. 2010. 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Photo: Nina E. </a:t>
            </a:r>
            <a:r>
              <a:rPr lang="sv-SE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Tveter</a:t>
            </a:r>
            <a:r>
              <a:rPr lang="sv-SE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ＭＳ Ｐゴシック" charset="0"/>
              </a:rPr>
              <a:t>/NTNU Info.</a:t>
            </a:r>
            <a:endParaRPr lang="nb-NO" sz="1200" kern="1200" dirty="0" smtClean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9635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Data for 2012 from CRISTIN-report as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February</a:t>
            </a:r>
            <a:r>
              <a:rPr lang="nb-NO" dirty="0" smtClean="0"/>
              <a:t> 2013 (Logg inn → Rapporter → Institusjon → Kategorifordeling → (Enhet NTNU), Sett Startår og Sluttår → Kjør rapport (20-30 sec.) → Vis underkategorier).</a:t>
            </a:r>
          </a:p>
          <a:p>
            <a:endParaRPr lang="nb-NO" dirty="0" smtClean="0"/>
          </a:p>
          <a:p>
            <a:r>
              <a:rPr lang="nb-NO" dirty="0" err="1" smtClean="0"/>
              <a:t>Previous</a:t>
            </a:r>
            <a:r>
              <a:rPr lang="nb-NO" dirty="0" smtClean="0"/>
              <a:t> data from </a:t>
            </a:r>
            <a:r>
              <a:rPr lang="nb-NO" sz="1200" dirty="0" err="1" smtClean="0">
                <a:latin typeface="Times New Roman" pitchFamily="18" charset="0"/>
              </a:rPr>
              <a:t>NTNU’s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Annual</a:t>
            </a:r>
            <a:r>
              <a:rPr lang="nb-NO" sz="1200" dirty="0" smtClean="0">
                <a:latin typeface="Times New Roman" pitchFamily="18" charset="0"/>
              </a:rPr>
              <a:t> Report to </a:t>
            </a:r>
            <a:r>
              <a:rPr lang="nb-NO" sz="1200" dirty="0" err="1" smtClean="0">
                <a:latin typeface="Times New Roman" pitchFamily="18" charset="0"/>
              </a:rPr>
              <a:t>the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Ministry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nb-NO" sz="1200" dirty="0" err="1" smtClean="0">
                <a:latin typeface="Times New Roman" pitchFamily="18" charset="0"/>
              </a:rPr>
              <a:t>of</a:t>
            </a:r>
            <a:r>
              <a:rPr lang="nb-NO" sz="1200" dirty="0" smtClean="0">
                <a:latin typeface="Times New Roman" pitchFamily="18" charset="0"/>
              </a:rPr>
              <a:t> </a:t>
            </a:r>
            <a:r>
              <a:rPr lang="en-GB" sz="1200" baseline="0" dirty="0" smtClean="0">
                <a:latin typeface="Times New Roman" pitchFamily="18" charset="0"/>
              </a:rPr>
              <a:t>Education and Research (</a:t>
            </a:r>
            <a:r>
              <a:rPr lang="nb-NO" sz="1200" i="1" dirty="0" smtClean="0">
                <a:latin typeface="Times New Roman" pitchFamily="18" charset="0"/>
              </a:rPr>
              <a:t>Rapport og planer 2011</a:t>
            </a:r>
            <a:r>
              <a:rPr lang="nn-NO" sz="1200" i="1" dirty="0" smtClean="0">
                <a:latin typeface="Times New Roman" pitchFamily="18" charset="0"/>
              </a:rPr>
              <a:t>–</a:t>
            </a:r>
            <a:r>
              <a:rPr lang="nb-NO" sz="1200" i="1" dirty="0" smtClean="0">
                <a:latin typeface="Times New Roman" pitchFamily="18" charset="0"/>
              </a:rPr>
              <a:t>2012</a:t>
            </a:r>
            <a:r>
              <a:rPr lang="nb-NO" sz="1200" dirty="0" smtClean="0">
                <a:latin typeface="Times New Roman" pitchFamily="18" charset="0"/>
              </a:rPr>
              <a:t>),</a:t>
            </a:r>
            <a:r>
              <a:rPr lang="nb-NO" sz="1200" baseline="0" dirty="0" smtClean="0">
                <a:latin typeface="Times New Roman" pitchFamily="18" charset="0"/>
              </a:rPr>
              <a:t> </a:t>
            </a:r>
            <a:r>
              <a:rPr lang="nb-NO" dirty="0" smtClean="0"/>
              <a:t> NTNU-</a:t>
            </a:r>
            <a:r>
              <a:rPr lang="nb-NO" dirty="0" err="1" smtClean="0"/>
              <a:t>table</a:t>
            </a:r>
            <a:r>
              <a:rPr lang="nb-NO" dirty="0" smtClean="0"/>
              <a:t> 5 p. 30-31 (</a:t>
            </a:r>
            <a:r>
              <a:rPr lang="nb-NO" baseline="0" dirty="0" smtClean="0"/>
              <a:t>www.ntnu.no/strategier)</a:t>
            </a:r>
          </a:p>
          <a:p>
            <a:r>
              <a:rPr lang="nb-NO" baseline="0" dirty="0" smtClean="0"/>
              <a:t>Picture: The Trondheim </a:t>
            </a:r>
            <a:r>
              <a:rPr lang="nb-NO" baseline="0" dirty="0" err="1" smtClean="0"/>
              <a:t>Soloists</a:t>
            </a:r>
            <a:r>
              <a:rPr lang="nb-NO" baseline="0" dirty="0" smtClean="0"/>
              <a:t> 2009-2010. From press material, www.trondheimsolistene.no/#media  Photo: Jørn </a:t>
            </a:r>
            <a:r>
              <a:rPr lang="nb-NO" baseline="0" dirty="0" err="1" smtClean="0"/>
              <a:t>Adde</a:t>
            </a:r>
            <a:r>
              <a:rPr lang="nb-NO" baseline="0" dirty="0" smtClean="0"/>
              <a:t>, Trondheim/Trondheimsolistene.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873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>
                <a:latin typeface="Times New Roman" pitchFamily="18" charset="0"/>
              </a:rPr>
              <a:t>Regular</a:t>
            </a:r>
            <a:r>
              <a:rPr lang="nb-NO" dirty="0" smtClean="0">
                <a:latin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</a:rPr>
              <a:t>collaborating</a:t>
            </a:r>
            <a:r>
              <a:rPr lang="nb-NO" dirty="0" smtClean="0">
                <a:latin typeface="Times New Roman" pitchFamily="18" charset="0"/>
              </a:rPr>
              <a:t> partners (from </a:t>
            </a:r>
            <a:r>
              <a:rPr lang="nb-NO" dirty="0" err="1" smtClean="0">
                <a:latin typeface="Times New Roman" pitchFamily="18" charset="0"/>
              </a:rPr>
              <a:t>ppt</a:t>
            </a:r>
            <a:r>
              <a:rPr lang="nb-NO" dirty="0" smtClean="0">
                <a:latin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</a:rPr>
              <a:t>on</a:t>
            </a:r>
            <a:r>
              <a:rPr lang="nb-NO" dirty="0" smtClean="0">
                <a:latin typeface="Times New Roman" pitchFamily="18" charset="0"/>
              </a:rPr>
              <a:t> </a:t>
            </a:r>
            <a:r>
              <a:rPr lang="nb-NO" dirty="0" err="1" smtClean="0">
                <a:latin typeface="Times New Roman" pitchFamily="18" charset="0"/>
              </a:rPr>
              <a:t>Culture</a:t>
            </a:r>
            <a:r>
              <a:rPr lang="nb-NO" dirty="0" smtClean="0">
                <a:latin typeface="Times New Roman" pitchFamily="18" charset="0"/>
              </a:rPr>
              <a:t> sponsing at NTNU).</a:t>
            </a:r>
          </a:p>
          <a:p>
            <a:endParaRPr lang="nb-NO" dirty="0" smtClean="0"/>
          </a:p>
          <a:p>
            <a:r>
              <a:rPr lang="nb-NO" dirty="0" smtClean="0"/>
              <a:t>NTNU is a </a:t>
            </a:r>
            <a:r>
              <a:rPr lang="nb-NO" dirty="0" err="1" smtClean="0"/>
              <a:t>central</a:t>
            </a:r>
            <a:r>
              <a:rPr lang="nb-NO" dirty="0" smtClean="0"/>
              <a:t> renter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Dokkhuset</a:t>
            </a:r>
            <a:r>
              <a:rPr lang="nb-NO" dirty="0" smtClean="0"/>
              <a:t> Stage.  </a:t>
            </a:r>
          </a:p>
          <a:p>
            <a:r>
              <a:rPr lang="nb-NO" dirty="0" smtClean="0"/>
              <a:t>Picture: </a:t>
            </a:r>
            <a:r>
              <a:rPr lang="nb-NO" dirty="0" err="1" smtClean="0"/>
              <a:t>Dokkhuset</a:t>
            </a:r>
            <a:r>
              <a:rPr lang="nb-NO" dirty="0" smtClean="0"/>
              <a:t> Stage at Nedre Elvehavn/Solsiden,</a:t>
            </a:r>
            <a:r>
              <a:rPr lang="nb-NO" baseline="0" dirty="0" smtClean="0"/>
              <a:t> </a:t>
            </a:r>
            <a:r>
              <a:rPr lang="nb-NO" dirty="0" smtClean="0"/>
              <a:t>June</a:t>
            </a:r>
            <a:r>
              <a:rPr lang="nb-NO" baseline="0" dirty="0" smtClean="0"/>
              <a:t> </a:t>
            </a:r>
            <a:r>
              <a:rPr lang="nb-NO" dirty="0" smtClean="0"/>
              <a:t>2008, Jazz Festival. Photo: </a:t>
            </a:r>
            <a:r>
              <a:rPr lang="nb-NO" dirty="0" err="1" smtClean="0"/>
              <a:t>Dokkhuset</a:t>
            </a:r>
            <a:r>
              <a:rPr lang="nb-NO" baseline="0" dirty="0" smtClean="0"/>
              <a:t> as/NTNU Info.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000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“City </a:t>
            </a:r>
            <a:r>
              <a:rPr lang="nb-NO" sz="10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b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knowledge</a:t>
            </a:r>
            <a:r>
              <a:rPr lang="nb-NO" sz="1000" b="1" kern="1200" dirty="0" smtClean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”</a:t>
            </a:r>
            <a:r>
              <a:rPr lang="nb-NO" sz="10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is a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cooperative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project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with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organizations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institutions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into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regional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knowledge-based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communication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In 2011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there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were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46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events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as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lectures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debates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city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walks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excursions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events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have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had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average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70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participants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and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seven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lectures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have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been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recorded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in video for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use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by NTNU or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Norwegian Broadcasting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Corporation’s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program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slot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Kunnskapskanalen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They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attracted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audience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503 000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</a:t>
            </a:r>
            <a:r>
              <a:rPr lang="nb-NO" sz="10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City </a:t>
            </a:r>
            <a:r>
              <a:rPr lang="nb-NO" sz="10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Knowledge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cooperates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with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festivals and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other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events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</a:t>
            </a:r>
            <a:r>
              <a:rPr lang="nb-NO" sz="1000" kern="1200" baseline="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arrangers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Trondheim’s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culture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life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/arena to make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science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communication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integrated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part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city’s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recreational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acitivities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Pictures: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Top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left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</a:t>
            </a:r>
            <a:r>
              <a:rPr lang="nb-NO" sz="1000" i="1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Researcher</a:t>
            </a:r>
            <a:r>
              <a:rPr lang="nb-NO" sz="10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Grand Prix 2010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in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Student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Society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Building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presentation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by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PhD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candidate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Tora Bonnevie. Photo: Thor Nielsen/NTNU Info.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Bottom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left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: </a:t>
            </a:r>
            <a:r>
              <a:rPr lang="nb-NO" sz="1000" i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Medieval Days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at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NTNU’s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Museum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Natural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History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and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Archaeology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6 June 2009.  Photo: Navid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Golmohammadi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, NTNU Vitenskapsmuseet.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Top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right: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Surveying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middel ages bridge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of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Elgeseter.</a:t>
            </a:r>
            <a:r>
              <a:rPr lang="nb-NO" sz="10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Photo: Øyvind Ødegård/NTNU Vitenskapsmuseet.</a:t>
            </a:r>
          </a:p>
          <a:p>
            <a:r>
              <a:rPr lang="nb-NO" sz="1000" dirty="0" err="1" smtClean="0">
                <a:latin typeface="Times New Roman" pitchFamily="18" charset="0"/>
              </a:rPr>
              <a:t>Bottom</a:t>
            </a:r>
            <a:r>
              <a:rPr lang="nb-NO" sz="1000" dirty="0" smtClean="0">
                <a:latin typeface="Times New Roman" pitchFamily="18" charset="0"/>
              </a:rPr>
              <a:t> right: Stone ages </a:t>
            </a:r>
            <a:r>
              <a:rPr lang="nb-NO" sz="1000" dirty="0" err="1" smtClean="0">
                <a:latin typeface="Times New Roman" pitchFamily="18" charset="0"/>
              </a:rPr>
              <a:t>activities</a:t>
            </a:r>
            <a:r>
              <a:rPr lang="nb-NO" sz="1000" dirty="0" smtClean="0">
                <a:latin typeface="Times New Roman" pitchFamily="18" charset="0"/>
              </a:rPr>
              <a:t> at 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NTNU </a:t>
            </a:r>
            <a:r>
              <a:rPr lang="nb-NO" sz="10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University</a:t>
            </a:r>
            <a:r>
              <a:rPr lang="nb-NO" sz="10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 Museum</a:t>
            </a:r>
            <a:r>
              <a:rPr lang="nb-NO" sz="1000" dirty="0" smtClean="0">
                <a:latin typeface="Times New Roman" pitchFamily="18" charset="0"/>
              </a:rPr>
              <a:t> 15 </a:t>
            </a:r>
            <a:r>
              <a:rPr lang="nb-NO" sz="1000" dirty="0" err="1" smtClean="0">
                <a:latin typeface="Times New Roman" pitchFamily="18" charset="0"/>
              </a:rPr>
              <a:t>Oct</a:t>
            </a:r>
            <a:r>
              <a:rPr lang="nb-NO" sz="1000" dirty="0" smtClean="0">
                <a:latin typeface="Times New Roman" pitchFamily="18" charset="0"/>
              </a:rPr>
              <a:t> 2009. </a:t>
            </a:r>
            <a:r>
              <a:rPr lang="nb-NO" sz="1000" dirty="0" err="1" smtClean="0">
                <a:latin typeface="Times New Roman" pitchFamily="18" charset="0"/>
              </a:rPr>
              <a:t>You</a:t>
            </a:r>
            <a:r>
              <a:rPr lang="nb-NO" sz="1000" dirty="0" smtClean="0">
                <a:latin typeface="Times New Roman" pitchFamily="18" charset="0"/>
              </a:rPr>
              <a:t> </a:t>
            </a:r>
            <a:r>
              <a:rPr lang="nb-NO" sz="1000" dirty="0" err="1" smtClean="0">
                <a:latin typeface="Times New Roman" pitchFamily="18" charset="0"/>
              </a:rPr>
              <a:t>can</a:t>
            </a:r>
            <a:r>
              <a:rPr lang="nb-NO" sz="1000" dirty="0" smtClean="0">
                <a:latin typeface="Times New Roman" pitchFamily="18" charset="0"/>
              </a:rPr>
              <a:t> </a:t>
            </a:r>
            <a:r>
              <a:rPr lang="nb-NO" sz="1000" dirty="0" err="1" smtClean="0">
                <a:latin typeface="Times New Roman" pitchFamily="18" charset="0"/>
              </a:rPr>
              <a:t>pretend</a:t>
            </a:r>
            <a:r>
              <a:rPr lang="nb-NO" sz="1000" dirty="0" smtClean="0">
                <a:latin typeface="Times New Roman" pitchFamily="18" charset="0"/>
              </a:rPr>
              <a:t> to be an </a:t>
            </a:r>
            <a:r>
              <a:rPr lang="nb-NO" sz="1000" dirty="0" err="1" smtClean="0">
                <a:latin typeface="Times New Roman" pitchFamily="18" charset="0"/>
              </a:rPr>
              <a:t>archaeologist</a:t>
            </a:r>
            <a:r>
              <a:rPr lang="nb-NO" sz="1000" dirty="0" smtClean="0">
                <a:latin typeface="Times New Roman" pitchFamily="18" charset="0"/>
              </a:rPr>
              <a:t> in </a:t>
            </a:r>
            <a:r>
              <a:rPr lang="nb-NO" sz="1000" dirty="0" err="1" smtClean="0">
                <a:latin typeface="Times New Roman" pitchFamily="18" charset="0"/>
              </a:rPr>
              <a:t>the</a:t>
            </a:r>
            <a:r>
              <a:rPr lang="nb-NO" sz="1000" dirty="0" smtClean="0">
                <a:latin typeface="Times New Roman" pitchFamily="18" charset="0"/>
              </a:rPr>
              <a:t> </a:t>
            </a:r>
            <a:r>
              <a:rPr lang="nb-NO" sz="1000" dirty="0" err="1" smtClean="0">
                <a:latin typeface="Times New Roman" pitchFamily="18" charset="0"/>
              </a:rPr>
              <a:t>sandbox</a:t>
            </a:r>
            <a:r>
              <a:rPr lang="nb-NO" sz="1000" dirty="0" smtClean="0">
                <a:latin typeface="Times New Roman" pitchFamily="18" charset="0"/>
              </a:rPr>
              <a:t>.</a:t>
            </a:r>
            <a:r>
              <a:rPr lang="nb-NO" sz="1000" baseline="0" dirty="0" smtClean="0">
                <a:latin typeface="Times New Roman" pitchFamily="18" charset="0"/>
              </a:rPr>
              <a:t> </a:t>
            </a:r>
            <a:r>
              <a:rPr lang="nb-NO" sz="1000" dirty="0" smtClean="0">
                <a:latin typeface="Times New Roman" pitchFamily="18" charset="0"/>
              </a:rPr>
              <a:t>Photo: Tove Eivindsen/NTNU Vitenskapsmuseet.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38167-663D-4EBD-89D4-49B36FA3E85B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852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256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628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75400" y="533400"/>
            <a:ext cx="1943100" cy="48704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46100" y="533400"/>
            <a:ext cx="5676900" cy="4870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053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1987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5677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61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08500" y="1971675"/>
            <a:ext cx="381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519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2902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232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90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13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1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5647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1" descr="bakgrunn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9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Click to edit Master title style</a:t>
            </a:r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100" y="1971675"/>
            <a:ext cx="77724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/>
              <a:t>Click to edit Master text styles</a:t>
            </a:r>
          </a:p>
          <a:p>
            <a:pPr lvl="1"/>
            <a:r>
              <a:rPr lang="nn-NO"/>
              <a:t>Second level</a:t>
            </a:r>
          </a:p>
          <a:p>
            <a:pPr lvl="2"/>
            <a:r>
              <a:rPr lang="nn-NO"/>
              <a:t>Third level</a:t>
            </a:r>
          </a:p>
          <a:p>
            <a:pPr lvl="3"/>
            <a:r>
              <a:rPr lang="nn-NO"/>
              <a:t>Fourth level</a:t>
            </a:r>
          </a:p>
          <a:p>
            <a:pPr lvl="4"/>
            <a:r>
              <a:rPr lang="nn-NO"/>
              <a:t>Fifth level</a:t>
            </a:r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0086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42" name="Rectangle 1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0134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143" name="Rectangle 119"/>
          <p:cNvSpPr>
            <a:spLocks noChangeArrowheads="1"/>
          </p:cNvSpPr>
          <p:nvPr userDrawn="1"/>
        </p:nvSpPr>
        <p:spPr bwMode="auto">
          <a:xfrm>
            <a:off x="0" y="0"/>
            <a:ext cx="4206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31497334-F47D-414F-A571-5505A80070C5}" type="slidenum">
              <a:rPr lang="nn-NO" sz="1400" b="1">
                <a:solidFill>
                  <a:srgbClr val="BFD9E6"/>
                </a:solidFill>
              </a:rPr>
              <a:pPr algn="ctr"/>
              <a:t>‹#›</a:t>
            </a:fld>
            <a:endParaRPr lang="nn-NO" sz="1400">
              <a:solidFill>
                <a:srgbClr val="BFD9E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e 1" descr="bakgru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565275" y="3203575"/>
            <a:ext cx="64684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nb-NO" sz="4800" b="1" dirty="0" err="1"/>
              <a:t>Outreach</a:t>
            </a:r>
            <a:r>
              <a:rPr lang="nb-NO" sz="4800" b="1" dirty="0"/>
              <a:t> </a:t>
            </a:r>
            <a:r>
              <a:rPr lang="nb-NO" sz="4800" b="1" dirty="0" smtClean="0"/>
              <a:t/>
            </a:r>
            <a:br>
              <a:rPr lang="nb-NO" sz="4800" b="1" dirty="0" smtClean="0"/>
            </a:br>
            <a:r>
              <a:rPr lang="nb-NO" sz="4800" b="1" dirty="0" smtClean="0"/>
              <a:t>and </a:t>
            </a:r>
            <a:r>
              <a:rPr lang="nb-NO" sz="4800" b="1" dirty="0" err="1"/>
              <a:t>communication</a:t>
            </a:r>
            <a:endParaRPr lang="nb-NO" sz="4800" dirty="0">
              <a:cs typeface="ＭＳ Ｐゴシック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8241074" y="6553200"/>
            <a:ext cx="75052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nb-NO" sz="1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May 2013</a:t>
            </a:r>
            <a:endParaRPr lang="nb-NO" sz="1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4976" y="116632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NTNU 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University Museum – 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I</a:t>
            </a:r>
            <a:endParaRPr lang="nn-NO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81777" y="980728"/>
            <a:ext cx="69850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endParaRPr lang="nb-NO" sz="2300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300" dirty="0" smtClean="0">
                <a:latin typeface="Arial" pitchFamily="34" charset="0"/>
              </a:rPr>
              <a:t>A leader in Norway </a:t>
            </a:r>
            <a:r>
              <a:rPr lang="nb-NO" sz="2300" dirty="0" err="1" smtClean="0">
                <a:latin typeface="Arial" pitchFamily="34" charset="0"/>
              </a:rPr>
              <a:t>on</a:t>
            </a:r>
            <a:r>
              <a:rPr lang="nb-NO" sz="2300" dirty="0" smtClean="0">
                <a:latin typeface="Arial" pitchFamily="34" charset="0"/>
              </a:rPr>
              <a:t> </a:t>
            </a:r>
            <a:r>
              <a:rPr lang="nb-NO" sz="2300" dirty="0" err="1" smtClean="0">
                <a:latin typeface="Arial" pitchFamily="34" charset="0"/>
              </a:rPr>
              <a:t>research</a:t>
            </a:r>
            <a:r>
              <a:rPr lang="nb-NO" sz="2300" dirty="0">
                <a:latin typeface="Arial" pitchFamily="34" charset="0"/>
              </a:rPr>
              <a:t>, </a:t>
            </a:r>
            <a:br>
              <a:rPr lang="nb-NO" sz="2300" dirty="0">
                <a:latin typeface="Arial" pitchFamily="34" charset="0"/>
              </a:rPr>
            </a:br>
            <a:r>
              <a:rPr lang="nb-NO" sz="2300" dirty="0" err="1">
                <a:latin typeface="Arial" pitchFamily="34" charset="0"/>
              </a:rPr>
              <a:t>resource</a:t>
            </a:r>
            <a:r>
              <a:rPr lang="nb-NO" sz="2300" dirty="0">
                <a:latin typeface="Arial" pitchFamily="34" charset="0"/>
              </a:rPr>
              <a:t> management and </a:t>
            </a:r>
            <a:r>
              <a:rPr lang="nb-NO" sz="2300" dirty="0" err="1">
                <a:latin typeface="Arial" pitchFamily="34" charset="0"/>
              </a:rPr>
              <a:t>science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>
                <a:latin typeface="Arial" pitchFamily="34" charset="0"/>
              </a:rPr>
              <a:t>communication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smtClean="0">
                <a:latin typeface="Arial" pitchFamily="34" charset="0"/>
              </a:rPr>
              <a:t>in </a:t>
            </a:r>
            <a:r>
              <a:rPr lang="nb-NO" sz="2300" dirty="0" err="1">
                <a:latin typeface="Arial" pitchFamily="34" charset="0"/>
              </a:rPr>
              <a:t>natural</a:t>
            </a:r>
            <a:r>
              <a:rPr lang="nb-NO" sz="2300" dirty="0">
                <a:latin typeface="Arial" pitchFamily="34" charset="0"/>
              </a:rPr>
              <a:t> and </a:t>
            </a:r>
            <a:r>
              <a:rPr lang="nb-NO" sz="2300" dirty="0" err="1">
                <a:latin typeface="Arial" pitchFamily="34" charset="0"/>
              </a:rPr>
              <a:t>cultural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 smtClean="0">
                <a:latin typeface="Arial" pitchFamily="34" charset="0"/>
              </a:rPr>
              <a:t>history</a:t>
            </a:r>
            <a:r>
              <a:rPr lang="nb-NO" sz="2300" dirty="0" smtClean="0">
                <a:latin typeface="Arial" pitchFamily="34" charset="0"/>
              </a:rPr>
              <a:t/>
            </a:r>
            <a:br>
              <a:rPr lang="nb-NO" sz="2300" dirty="0" smtClean="0">
                <a:latin typeface="Arial" pitchFamily="34" charset="0"/>
              </a:rPr>
            </a:br>
            <a:endParaRPr lang="nb-NO" sz="2300" dirty="0"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300" dirty="0" smtClean="0">
                <a:latin typeface="Arial" pitchFamily="34" charset="0"/>
              </a:rPr>
              <a:t>Scientific </a:t>
            </a:r>
            <a:r>
              <a:rPr lang="nb-NO" sz="2300" dirty="0" err="1">
                <a:latin typeface="Arial" pitchFamily="34" charset="0"/>
              </a:rPr>
              <a:t>collections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>
                <a:latin typeface="Arial" pitchFamily="34" charset="0"/>
              </a:rPr>
              <a:t>of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>
                <a:latin typeface="Arial" pitchFamily="34" charset="0"/>
              </a:rPr>
              <a:t>national</a:t>
            </a:r>
            <a:r>
              <a:rPr lang="nb-NO" sz="2300" dirty="0">
                <a:latin typeface="Arial" pitchFamily="34" charset="0"/>
              </a:rPr>
              <a:t> and </a:t>
            </a:r>
            <a:r>
              <a:rPr lang="nb-NO" sz="2300" dirty="0" err="1">
                <a:latin typeface="Arial" pitchFamily="34" charset="0"/>
              </a:rPr>
              <a:t>international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>
                <a:latin typeface="Arial" pitchFamily="34" charset="0"/>
              </a:rPr>
              <a:t>importance</a:t>
            </a:r>
            <a:r>
              <a:rPr lang="nb-NO" sz="2300" dirty="0">
                <a:latin typeface="Arial" pitchFamily="34" charset="0"/>
              </a:rPr>
              <a:t> in </a:t>
            </a:r>
            <a:r>
              <a:rPr lang="nb-NO" sz="2300" dirty="0" err="1">
                <a:latin typeface="Arial" pitchFamily="34" charset="0"/>
              </a:rPr>
              <a:t>natural</a:t>
            </a:r>
            <a:r>
              <a:rPr lang="nb-NO" sz="2300" dirty="0">
                <a:latin typeface="Arial" pitchFamily="34" charset="0"/>
              </a:rPr>
              <a:t> and </a:t>
            </a:r>
            <a:r>
              <a:rPr lang="nb-NO" sz="2300" dirty="0" err="1">
                <a:latin typeface="Arial" pitchFamily="34" charset="0"/>
              </a:rPr>
              <a:t>cultural</a:t>
            </a:r>
            <a:r>
              <a:rPr lang="nb-NO" sz="2300" dirty="0">
                <a:latin typeface="Arial" pitchFamily="34" charset="0"/>
              </a:rPr>
              <a:t> </a:t>
            </a:r>
            <a:r>
              <a:rPr lang="nb-NO" sz="2300" dirty="0" err="1" smtClean="0">
                <a:latin typeface="Arial" pitchFamily="34" charset="0"/>
              </a:rPr>
              <a:t>history</a:t>
            </a:r>
            <a:r>
              <a:rPr lang="nb-NO" sz="2300" dirty="0" smtClean="0">
                <a:latin typeface="Arial" pitchFamily="34" charset="0"/>
              </a:rPr>
              <a:t/>
            </a:r>
            <a:br>
              <a:rPr lang="nb-NO" sz="2300" dirty="0" smtClean="0">
                <a:latin typeface="Arial" pitchFamily="34" charset="0"/>
              </a:rPr>
            </a:br>
            <a:endParaRPr lang="nb-NO" sz="2300" dirty="0" smtClean="0">
              <a:latin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b-NO" sz="2400" dirty="0" smtClean="0"/>
              <a:t>The </a:t>
            </a:r>
            <a:r>
              <a:rPr lang="nb-NO" sz="2400" dirty="0" err="1" smtClean="0"/>
              <a:t>collections</a:t>
            </a:r>
            <a:r>
              <a:rPr lang="nb-NO" sz="2400" dirty="0" smtClean="0"/>
              <a:t> </a:t>
            </a:r>
            <a:r>
              <a:rPr lang="nb-NO" sz="2400" dirty="0" err="1" smtClean="0"/>
              <a:t>include</a:t>
            </a:r>
            <a:endParaRPr lang="nb-NO" sz="2400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nb-NO" sz="2400" dirty="0"/>
              <a:t>960 000 </a:t>
            </a:r>
            <a:r>
              <a:rPr lang="nb-NO" sz="2400" dirty="0" smtClean="0"/>
              <a:t>plants, </a:t>
            </a:r>
            <a:r>
              <a:rPr lang="nb-NO" sz="2400" dirty="0" err="1" smtClean="0"/>
              <a:t>animals</a:t>
            </a:r>
            <a:r>
              <a:rPr lang="nb-NO" sz="2400" dirty="0" smtClean="0"/>
              <a:t> and </a:t>
            </a:r>
            <a:r>
              <a:rPr lang="nb-NO" sz="2400" dirty="0" err="1" smtClean="0"/>
              <a:t>insects</a:t>
            </a:r>
            <a:endParaRPr lang="nb-NO" sz="2400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nb-NO" sz="2400" dirty="0"/>
              <a:t>8000 </a:t>
            </a:r>
            <a:r>
              <a:rPr lang="nb-NO" sz="2400" dirty="0" smtClean="0"/>
              <a:t>fossils, rocks and minerals </a:t>
            </a:r>
            <a:endParaRPr lang="nb-NO" sz="2400" dirty="0"/>
          </a:p>
          <a:p>
            <a:pPr marL="1085850" lvl="1" indent="-342900">
              <a:buFont typeface="Arial" pitchFamily="34" charset="0"/>
              <a:buChar char="•"/>
            </a:pPr>
            <a:r>
              <a:rPr lang="nb-NO" sz="2400" dirty="0"/>
              <a:t>500 000 </a:t>
            </a:r>
            <a:r>
              <a:rPr lang="nb-NO" sz="2400" dirty="0" err="1" smtClean="0"/>
              <a:t>objects</a:t>
            </a:r>
            <a:r>
              <a:rPr lang="nb-NO" sz="2400" dirty="0" smtClean="0"/>
              <a:t> </a:t>
            </a:r>
            <a:r>
              <a:rPr lang="nb-NO" sz="2400" dirty="0" err="1" smtClean="0"/>
              <a:t>related</a:t>
            </a:r>
            <a:r>
              <a:rPr lang="nb-NO" sz="2400" dirty="0" smtClean="0"/>
              <a:t> to </a:t>
            </a:r>
            <a:br>
              <a:rPr lang="nb-NO" sz="2400" dirty="0" smtClean="0"/>
            </a:br>
            <a:r>
              <a:rPr lang="nb-NO" sz="2400" dirty="0" err="1" smtClean="0"/>
              <a:t>archaeology</a:t>
            </a:r>
            <a:r>
              <a:rPr lang="nb-NO" sz="2400" dirty="0" smtClean="0"/>
              <a:t>  </a:t>
            </a:r>
            <a:r>
              <a:rPr lang="nb-NO" sz="2400" dirty="0" smtClean="0"/>
              <a:t>and </a:t>
            </a:r>
            <a:r>
              <a:rPr lang="nb-NO" sz="2400" dirty="0" err="1" smtClean="0"/>
              <a:t>cultural</a:t>
            </a:r>
            <a:r>
              <a:rPr lang="nb-NO" sz="2400" dirty="0" smtClean="0"/>
              <a:t> </a:t>
            </a:r>
            <a:r>
              <a:rPr lang="nb-NO" sz="2400" dirty="0" err="1" smtClean="0"/>
              <a:t>history</a:t>
            </a:r>
            <a:r>
              <a:rPr lang="nb-NO" sz="2400" dirty="0" smtClean="0"/>
              <a:t> </a:t>
            </a:r>
            <a:endParaRPr lang="nb-NO" sz="1800" b="1" dirty="0">
              <a:ea typeface="ＭＳ Ｐゴシック" pitchFamily="34" charset="-128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7843589" y="676275"/>
            <a:ext cx="904875" cy="4984750"/>
            <a:chOff x="7699375" y="676275"/>
            <a:chExt cx="904875" cy="4984750"/>
          </a:xfrm>
        </p:grpSpPr>
        <p:pic>
          <p:nvPicPr>
            <p:cNvPr id="5" name="Picture 13" descr="1760_3_Foto_Tove_Eivindsen_pp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9000"/>
                      </a14:imgEffect>
                      <a14:imgEffect>
                        <a14:brightnessContrast brigh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75" y="676275"/>
              <a:ext cx="8667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noas_ark_5_Foto_Tove_Eivindsen_pp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75" y="1874838"/>
              <a:ext cx="871538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5" descr="Vitskap_og_sanning_1_Foto_Tove_Eivindsen_pp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75" y="3014663"/>
              <a:ext cx="884238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Forskning_og_framtid_2_Foto_Tove_Eivindsen_pp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75" y="4298950"/>
              <a:ext cx="9048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3713" y="116632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NTNU 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University Museum 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–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II</a:t>
            </a:r>
            <a:endParaRPr lang="nn-NO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24" y="2348880"/>
            <a:ext cx="3113676" cy="2218494"/>
          </a:xfrm>
          <a:prstGeom prst="rect">
            <a:avLst/>
          </a:prstGeom>
        </p:spPr>
      </p:pic>
      <p:pic>
        <p:nvPicPr>
          <p:cNvPr id="10" name="Plassholder for innhold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48273"/>
            <a:ext cx="4582895" cy="305679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3826363"/>
            <a:ext cx="4048472" cy="2698981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39"/>
            <a:ext cx="2267744" cy="40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9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88225" y="355806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NTNU’s</a:t>
            </a:r>
            <a:r>
              <a:rPr lang="nb-N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national</a:t>
            </a:r>
            <a:r>
              <a:rPr lang="nb-N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reputation</a:t>
            </a:r>
            <a:endParaRPr lang="nb-NO" b="1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499800" y="1168486"/>
            <a:ext cx="6880512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nb-NO" sz="1800" b="1" dirty="0" err="1" smtClean="0"/>
              <a:t>Reputation</a:t>
            </a:r>
            <a:r>
              <a:rPr lang="nb-NO" sz="1800" dirty="0" smtClean="0"/>
              <a:t>: </a:t>
            </a:r>
            <a:r>
              <a:rPr lang="nb-NO" sz="1800" dirty="0"/>
              <a:t>B</a:t>
            </a:r>
            <a:r>
              <a:rPr lang="nb-NO" sz="1800" dirty="0" smtClean="0"/>
              <a:t>est </a:t>
            </a:r>
            <a:r>
              <a:rPr lang="nb-NO" sz="1800" dirty="0" err="1" smtClean="0"/>
              <a:t>reputation</a:t>
            </a:r>
            <a:r>
              <a:rPr lang="nb-NO" sz="1800" dirty="0" smtClean="0"/>
              <a:t> </a:t>
            </a:r>
            <a:r>
              <a:rPr lang="nb-NO" sz="1800" dirty="0" err="1" smtClean="0"/>
              <a:t>among</a:t>
            </a:r>
            <a:r>
              <a:rPr lang="nb-NO" sz="1800" dirty="0" smtClean="0"/>
              <a:t> </a:t>
            </a:r>
            <a:r>
              <a:rPr lang="nb-NO" sz="1800" dirty="0" err="1" smtClean="0"/>
              <a:t>universities</a:t>
            </a:r>
            <a:r>
              <a:rPr lang="nb-NO" sz="1800" dirty="0" smtClean="0"/>
              <a:t> </a:t>
            </a:r>
            <a:r>
              <a:rPr lang="nb-NO" sz="1800" dirty="0" err="1" smtClean="0"/>
              <a:t>among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Norwegian </a:t>
            </a:r>
            <a:r>
              <a:rPr lang="nb-NO" sz="1800" dirty="0" err="1" smtClean="0"/>
              <a:t>public</a:t>
            </a:r>
            <a:r>
              <a:rPr lang="nb-NO" sz="1800" dirty="0" smtClean="0"/>
              <a:t>. NTNU scores </a:t>
            </a:r>
            <a:r>
              <a:rPr lang="nb-NO" sz="1800" dirty="0" err="1" smtClean="0"/>
              <a:t>high</a:t>
            </a:r>
            <a:r>
              <a:rPr lang="nb-NO" sz="1800" dirty="0" smtClean="0"/>
              <a:t> </a:t>
            </a:r>
            <a:r>
              <a:rPr lang="nb-NO" sz="1800" dirty="0" err="1" smtClean="0"/>
              <a:t>on</a:t>
            </a:r>
            <a:r>
              <a:rPr lang="nb-NO" sz="1800" dirty="0" smtClean="0"/>
              <a:t> </a:t>
            </a:r>
            <a:r>
              <a:rPr lang="nb-NO" sz="1800" dirty="0" err="1" smtClean="0"/>
              <a:t>competence</a:t>
            </a:r>
            <a:r>
              <a:rPr lang="nb-NO" sz="1800" dirty="0" smtClean="0"/>
              <a:t>, </a:t>
            </a:r>
            <a:r>
              <a:rPr lang="nb-NO" sz="1800" dirty="0" err="1" smtClean="0"/>
              <a:t>professionality</a:t>
            </a:r>
            <a:r>
              <a:rPr lang="nb-NO" sz="1800" dirty="0" smtClean="0"/>
              <a:t> and </a:t>
            </a:r>
            <a:r>
              <a:rPr lang="nb-NO" sz="1800" dirty="0" err="1" smtClean="0"/>
              <a:t>societal</a:t>
            </a:r>
            <a:r>
              <a:rPr lang="nb-NO" sz="1800" dirty="0" smtClean="0"/>
              <a:t> </a:t>
            </a:r>
            <a:r>
              <a:rPr lang="nb-NO" sz="1800" dirty="0" err="1" smtClean="0"/>
              <a:t>responsibility</a:t>
            </a:r>
            <a:r>
              <a:rPr lang="nb-NO" sz="1800" dirty="0" smtClean="0"/>
              <a:t>. </a:t>
            </a:r>
          </a:p>
          <a:p>
            <a:r>
              <a:rPr lang="nb-NO" sz="1800" b="1" dirty="0" err="1"/>
              <a:t>Quality</a:t>
            </a:r>
            <a:r>
              <a:rPr lang="nb-NO" sz="1800" b="1" dirty="0"/>
              <a:t>: </a:t>
            </a:r>
            <a:r>
              <a:rPr lang="nb-NO" sz="1800" dirty="0" smtClean="0"/>
              <a:t>92 </a:t>
            </a:r>
            <a:r>
              <a:rPr lang="nb-NO" sz="1800" dirty="0"/>
              <a:t>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 smtClean="0"/>
              <a:t>graduated</a:t>
            </a:r>
            <a:r>
              <a:rPr lang="nb-NO" sz="1800" dirty="0" smtClean="0"/>
              <a:t> </a:t>
            </a:r>
            <a:r>
              <a:rPr lang="nb-NO" sz="1800" dirty="0" err="1" smtClean="0"/>
              <a:t>master’s</a:t>
            </a:r>
            <a:r>
              <a:rPr lang="nb-NO" sz="1800" dirty="0" smtClean="0"/>
              <a:t> students </a:t>
            </a:r>
            <a:r>
              <a:rPr lang="nb-NO" sz="1800" dirty="0" err="1" smtClean="0"/>
              <a:t>are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err="1" smtClean="0"/>
              <a:t>satsified</a:t>
            </a:r>
            <a:r>
              <a:rPr lang="nb-NO" sz="1800" dirty="0" smtClean="0"/>
              <a:t> or </a:t>
            </a:r>
            <a:r>
              <a:rPr lang="nb-NO" sz="1800" dirty="0" err="1" smtClean="0"/>
              <a:t>highly</a:t>
            </a:r>
            <a:r>
              <a:rPr lang="nb-NO" sz="1800" dirty="0" smtClean="0"/>
              <a:t> </a:t>
            </a:r>
            <a:r>
              <a:rPr lang="nb-NO" sz="1800" dirty="0" err="1" smtClean="0"/>
              <a:t>satisified</a:t>
            </a:r>
            <a:r>
              <a:rPr lang="nb-NO" sz="1800" dirty="0" smtClean="0"/>
              <a:t> </a:t>
            </a:r>
            <a:r>
              <a:rPr lang="nb-NO" sz="1800" dirty="0" err="1" smtClean="0"/>
              <a:t>with</a:t>
            </a:r>
            <a:r>
              <a:rPr lang="nb-NO" sz="1800" dirty="0" smtClean="0"/>
              <a:t> </a:t>
            </a:r>
            <a:r>
              <a:rPr lang="nb-NO" sz="1800" dirty="0" err="1" smtClean="0"/>
              <a:t>their</a:t>
            </a:r>
            <a:r>
              <a:rPr lang="nb-NO" sz="1800" dirty="0" smtClean="0"/>
              <a:t> studies at NTNU. </a:t>
            </a:r>
            <a:endParaRPr lang="nb-NO" sz="1800" dirty="0"/>
          </a:p>
          <a:p>
            <a:r>
              <a:rPr lang="nb-NO" sz="1800" b="1" dirty="0" err="1" smtClean="0"/>
              <a:t>Well-being</a:t>
            </a:r>
            <a:r>
              <a:rPr lang="nb-NO" sz="1800" b="1" dirty="0"/>
              <a:t>:</a:t>
            </a:r>
            <a:r>
              <a:rPr lang="nb-NO" sz="1800" dirty="0"/>
              <a:t> Trondheim students </a:t>
            </a:r>
            <a:r>
              <a:rPr lang="nb-NO" sz="1800" dirty="0" err="1"/>
              <a:t>are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most </a:t>
            </a:r>
            <a:br>
              <a:rPr lang="nb-NO" sz="1800" dirty="0"/>
            </a:br>
            <a:r>
              <a:rPr lang="nb-NO" sz="1800" dirty="0" err="1"/>
              <a:t>satisfied</a:t>
            </a:r>
            <a:r>
              <a:rPr lang="nb-NO" sz="1800" dirty="0"/>
              <a:t> students at Norwegian </a:t>
            </a:r>
            <a:r>
              <a:rPr lang="nb-NO" sz="1800" dirty="0" err="1"/>
              <a:t>universities</a:t>
            </a:r>
            <a:r>
              <a:rPr lang="nb-NO" sz="1800" dirty="0"/>
              <a:t>.</a:t>
            </a:r>
          </a:p>
          <a:p>
            <a:r>
              <a:rPr lang="nb-NO" sz="1800" b="1" dirty="0" err="1" smtClean="0"/>
              <a:t>Credibility</a:t>
            </a:r>
            <a:r>
              <a:rPr lang="nb-NO" sz="1800" b="1" dirty="0"/>
              <a:t>: </a:t>
            </a:r>
            <a:r>
              <a:rPr lang="nb-NO" sz="1800" dirty="0"/>
              <a:t>NTNU is </a:t>
            </a:r>
            <a:r>
              <a:rPr lang="nb-NO" sz="1800" dirty="0" err="1"/>
              <a:t>regularly</a:t>
            </a:r>
            <a:r>
              <a:rPr lang="nb-NO" sz="1800" dirty="0"/>
              <a:t> </a:t>
            </a:r>
            <a:r>
              <a:rPr lang="nb-NO" sz="1800" dirty="0" err="1"/>
              <a:t>among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top</a:t>
            </a:r>
            <a:r>
              <a:rPr lang="nb-NO" sz="1800" dirty="0"/>
              <a:t> </a:t>
            </a:r>
            <a:br>
              <a:rPr lang="nb-NO" sz="1800" dirty="0"/>
            </a:br>
            <a:r>
              <a:rPr lang="nb-NO" sz="1800" dirty="0" err="1"/>
              <a:t>universities</a:t>
            </a:r>
            <a:r>
              <a:rPr lang="nb-NO" sz="1800" dirty="0"/>
              <a:t> </a:t>
            </a:r>
            <a:r>
              <a:rPr lang="nb-NO" sz="1800" dirty="0" err="1"/>
              <a:t>listed</a:t>
            </a:r>
            <a:r>
              <a:rPr lang="nb-NO" sz="1800" dirty="0"/>
              <a:t> by Norwegian journalists </a:t>
            </a:r>
            <a:br>
              <a:rPr lang="nb-NO" sz="1800" dirty="0"/>
            </a:br>
            <a:r>
              <a:rPr lang="nb-NO" sz="1800" dirty="0"/>
              <a:t>for </a:t>
            </a:r>
            <a:r>
              <a:rPr lang="nb-NO" sz="1800" dirty="0" err="1"/>
              <a:t>credibility</a:t>
            </a:r>
            <a:r>
              <a:rPr lang="nb-NO" sz="1800" dirty="0"/>
              <a:t> and overall </a:t>
            </a:r>
            <a:r>
              <a:rPr lang="nb-NO" sz="1800" dirty="0" err="1"/>
              <a:t>rating</a:t>
            </a:r>
            <a:r>
              <a:rPr lang="nb-NO" sz="1800" dirty="0"/>
              <a:t>.</a:t>
            </a:r>
          </a:p>
          <a:p>
            <a:r>
              <a:rPr lang="nb-NO" sz="1800" b="1" dirty="0" err="1" smtClean="0"/>
              <a:t>Top</a:t>
            </a:r>
            <a:r>
              <a:rPr lang="nb-NO" sz="1800" b="1" dirty="0" smtClean="0"/>
              <a:t> </a:t>
            </a:r>
            <a:r>
              <a:rPr lang="nb-NO" sz="1800" b="1" dirty="0"/>
              <a:t>leader </a:t>
            </a:r>
            <a:r>
              <a:rPr lang="nb-NO" sz="1800" b="1" dirty="0" err="1"/>
              <a:t>alumni</a:t>
            </a:r>
            <a:r>
              <a:rPr lang="nb-NO" sz="1800" b="1" dirty="0"/>
              <a:t>: </a:t>
            </a:r>
            <a:r>
              <a:rPr lang="nb-NO" sz="1800" b="1" dirty="0" smtClean="0"/>
              <a:t> </a:t>
            </a:r>
            <a:r>
              <a:rPr lang="nb-NO" sz="1800" dirty="0" smtClean="0"/>
              <a:t>Close to 20 % </a:t>
            </a:r>
            <a:r>
              <a:rPr lang="nb-NO" sz="1800" dirty="0" err="1"/>
              <a:t>of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CEOs at 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err="1" smtClean="0"/>
              <a:t>Norway’s</a:t>
            </a:r>
            <a:r>
              <a:rPr lang="nb-NO" sz="1800" dirty="0" smtClean="0"/>
              <a:t> 500 </a:t>
            </a:r>
            <a:r>
              <a:rPr lang="nb-NO" sz="1800" dirty="0" err="1"/>
              <a:t>leading</a:t>
            </a:r>
            <a:r>
              <a:rPr lang="nb-NO" sz="1800" dirty="0"/>
              <a:t> </a:t>
            </a:r>
            <a:r>
              <a:rPr lang="nb-NO" sz="1800" dirty="0" err="1"/>
              <a:t>companies</a:t>
            </a:r>
            <a:r>
              <a:rPr lang="nb-NO" sz="1800" dirty="0"/>
              <a:t> </a:t>
            </a:r>
            <a:r>
              <a:rPr lang="nb-NO" sz="1800" dirty="0" err="1"/>
              <a:t>are</a:t>
            </a:r>
            <a:r>
              <a:rPr lang="nb-NO" sz="1800" dirty="0"/>
              <a:t> </a:t>
            </a:r>
            <a:r>
              <a:rPr lang="nb-NO" sz="1800" dirty="0" err="1"/>
              <a:t>alumni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NTNU. </a:t>
            </a:r>
          </a:p>
          <a:p>
            <a:r>
              <a:rPr lang="nb-NO" sz="1800" b="1" dirty="0" err="1" smtClean="0"/>
              <a:t>Adds</a:t>
            </a:r>
            <a:r>
              <a:rPr lang="nb-NO" sz="1800" b="1" dirty="0" smtClean="0"/>
              <a:t> </a:t>
            </a:r>
            <a:r>
              <a:rPr lang="nb-NO" sz="1800" b="1" dirty="0" err="1" smtClean="0"/>
              <a:t>value</a:t>
            </a:r>
            <a:r>
              <a:rPr lang="nb-NO" sz="1800" b="1" dirty="0" smtClean="0"/>
              <a:t>: </a:t>
            </a:r>
            <a:r>
              <a:rPr lang="nb-NO" sz="1800" dirty="0" smtClean="0"/>
              <a:t>NTNU </a:t>
            </a:r>
            <a:r>
              <a:rPr lang="nb-NO" sz="1800" dirty="0" err="1" smtClean="0"/>
              <a:t>develops</a:t>
            </a:r>
            <a:r>
              <a:rPr lang="nb-NO" sz="1800" dirty="0" smtClean="0"/>
              <a:t> </a:t>
            </a:r>
            <a:r>
              <a:rPr lang="nb-NO" sz="1800" dirty="0" err="1" smtClean="0"/>
              <a:t>sought-after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err="1" smtClean="0"/>
              <a:t>competence</a:t>
            </a:r>
            <a:r>
              <a:rPr lang="nb-NO" sz="1800" dirty="0" smtClean="0"/>
              <a:t>, has a </a:t>
            </a:r>
            <a:r>
              <a:rPr lang="nb-NO" sz="1800" dirty="0" err="1" smtClean="0"/>
              <a:t>rich</a:t>
            </a:r>
            <a:r>
              <a:rPr lang="nb-NO" sz="1800" dirty="0" smtClean="0"/>
              <a:t> campus </a:t>
            </a:r>
            <a:r>
              <a:rPr lang="nb-NO" sz="1800" dirty="0" err="1" smtClean="0"/>
              <a:t>life</a:t>
            </a:r>
            <a:r>
              <a:rPr lang="nb-NO" sz="1800" dirty="0" smtClean="0"/>
              <a:t>, </a:t>
            </a:r>
            <a:r>
              <a:rPr lang="nb-NO" sz="1800" dirty="0" err="1" smtClean="0"/>
              <a:t>contributes</a:t>
            </a:r>
            <a:r>
              <a:rPr lang="nb-NO" sz="1800" dirty="0" smtClean="0"/>
              <a:t> </a:t>
            </a:r>
            <a:br>
              <a:rPr lang="nb-NO" sz="1800" dirty="0" smtClean="0"/>
            </a:br>
            <a:r>
              <a:rPr lang="nb-NO" sz="1800" dirty="0" smtClean="0"/>
              <a:t>to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national</a:t>
            </a:r>
            <a:r>
              <a:rPr lang="nb-NO" sz="1800" dirty="0" smtClean="0"/>
              <a:t> </a:t>
            </a:r>
            <a:r>
              <a:rPr lang="nb-NO" sz="1800" dirty="0" err="1" smtClean="0"/>
              <a:t>wealth</a:t>
            </a:r>
            <a:r>
              <a:rPr lang="nb-NO" sz="1800" dirty="0" smtClean="0"/>
              <a:t> </a:t>
            </a:r>
            <a:r>
              <a:rPr lang="nb-NO" sz="1800" dirty="0" err="1" smtClean="0"/>
              <a:t>creation</a:t>
            </a:r>
            <a:r>
              <a:rPr lang="nb-NO" sz="1800" dirty="0" smtClean="0"/>
              <a:t> and is a leader in R&amp;D. </a:t>
            </a:r>
            <a:endParaRPr lang="nb-NO" sz="1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brightnessContrast bright="15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58" y="1628800"/>
            <a:ext cx="2611942" cy="34825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" y="1200594"/>
            <a:ext cx="9064578" cy="5317886"/>
          </a:xfrm>
          <a:prstGeom prst="rect">
            <a:avLst/>
          </a:prstGeom>
        </p:spPr>
      </p:pic>
      <p:sp>
        <p:nvSpPr>
          <p:cNvPr id="2" name="Tittel 1"/>
          <p:cNvSpPr txBox="1">
            <a:spLocks/>
          </p:cNvSpPr>
          <p:nvPr/>
        </p:nvSpPr>
        <p:spPr>
          <a:xfrm>
            <a:off x="476650" y="359775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Digital </a:t>
            </a:r>
            <a:r>
              <a:rPr lang="nb-NO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footprint</a:t>
            </a:r>
            <a:r>
              <a:rPr lang="nb-N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sz="2400" b="1" dirty="0" smtClean="0"/>
              <a:t>(</a:t>
            </a:r>
            <a:r>
              <a:rPr lang="nb-NO" sz="2400" b="1" dirty="0" err="1" smtClean="0"/>
              <a:t>January</a:t>
            </a:r>
            <a:r>
              <a:rPr lang="nb-NO" sz="2400" b="1" dirty="0" smtClean="0"/>
              <a:t> 2013)</a:t>
            </a:r>
            <a:endParaRPr lang="nb-NO" b="1" dirty="0"/>
          </a:p>
        </p:txBody>
      </p:sp>
      <p:graphicFrame>
        <p:nvGraphicFramePr>
          <p:cNvPr id="5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10240"/>
              </p:ext>
            </p:extLst>
          </p:nvPr>
        </p:nvGraphicFramePr>
        <p:xfrm>
          <a:off x="560879" y="1722023"/>
          <a:ext cx="8199160" cy="40101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9832"/>
                <a:gridCol w="1878808"/>
                <a:gridCol w="1400856"/>
                <a:gridCol w="1382368"/>
                <a:gridCol w="1897296"/>
              </a:tblGrid>
              <a:tr h="711658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University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World ranking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dirty="0" err="1" smtClean="0"/>
                        <a:t>website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visits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Facebook</a:t>
                      </a:r>
                      <a:r>
                        <a:rPr lang="nb-NO" dirty="0" smtClean="0"/>
                        <a:t> likes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Twitter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followers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# screenings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YouTubevideos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NTNU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16 189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11 590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6 639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429 004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UiO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10 954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5 446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7 453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34 759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UiB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13 276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13 954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3 132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422 684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UiTø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53 294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4 800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2 996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34 790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KTH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15 171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5 501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2 435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54 989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Chalmers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72 672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5 395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711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45 515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Delft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32 964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11 729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10 424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766 143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2310">
                <a:tc>
                  <a:txBody>
                    <a:bodyPr/>
                    <a:lstStyle/>
                    <a:p>
                      <a:r>
                        <a:rPr lang="nb-NO" dirty="0" smtClean="0"/>
                        <a:t>ETH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9 935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4 144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2 959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dirty="0" smtClean="0"/>
                        <a:t>56 205</a:t>
                      </a:r>
                      <a:endParaRPr lang="nb-N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28700"/>
            <a:ext cx="8835137" cy="52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362953"/>
            <a:ext cx="8532440" cy="7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332" tIns="33667" rIns="67332" bIns="33667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52413" indent="-252413" defTabSz="673100" eaLnBrk="1" hangingPunct="1">
              <a:buFontTx/>
              <a:buNone/>
            </a:pPr>
            <a:r>
              <a:rPr lang="en-US" b="1" dirty="0" smtClean="0">
                <a:solidFill>
                  <a:schemeClr val="bg2"/>
                </a:solidFill>
              </a:rPr>
              <a:t>	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  <a:ea typeface="+mj-ea"/>
                <a:cs typeface="+mj-cs"/>
              </a:rPr>
              <a:t>Foreign </a:t>
            </a:r>
            <a:r>
              <a:rPr lang="en-US" sz="4400" b="1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  <a:ea typeface="+mj-ea"/>
                <a:cs typeface="+mj-cs"/>
              </a:rPr>
              <a:t>media coverage</a:t>
            </a:r>
            <a:endParaRPr lang="en-US" sz="4400" b="1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  <a:ea typeface="+mj-ea"/>
              <a:cs typeface="+mj-cs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152467" y="1624444"/>
            <a:ext cx="3132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Web </a:t>
            </a:r>
            <a:r>
              <a:rPr lang="nb-NO" sz="2000" dirty="0" err="1" smtClean="0"/>
              <a:t>newspapers</a:t>
            </a:r>
            <a:r>
              <a:rPr lang="nb-NO" sz="2000" dirty="0" smtClean="0"/>
              <a:t>. </a:t>
            </a:r>
            <a:br>
              <a:rPr lang="nb-NO" sz="2000" dirty="0" smtClean="0"/>
            </a:br>
            <a:r>
              <a:rPr lang="nb-NO" sz="1600" dirty="0" smtClean="0"/>
              <a:t>(For </a:t>
            </a:r>
            <a:r>
              <a:rPr lang="nb-NO" sz="1600" dirty="0" err="1" smtClean="0"/>
              <a:t>Sweden</a:t>
            </a:r>
            <a:r>
              <a:rPr lang="nb-NO" sz="1600" dirty="0" smtClean="0"/>
              <a:t> </a:t>
            </a:r>
            <a:r>
              <a:rPr lang="nb-NO" sz="1600" dirty="0" err="1" smtClean="0"/>
              <a:t>newspapers</a:t>
            </a:r>
            <a:r>
              <a:rPr lang="nb-NO" sz="1600" dirty="0" smtClean="0"/>
              <a:t> </a:t>
            </a:r>
            <a:br>
              <a:rPr lang="nb-NO" sz="1600" dirty="0" smtClean="0"/>
            </a:br>
            <a:r>
              <a:rPr lang="nb-NO" sz="1600" dirty="0" smtClean="0"/>
              <a:t>in </a:t>
            </a:r>
            <a:r>
              <a:rPr lang="nb-NO" sz="1600" dirty="0" err="1" smtClean="0"/>
              <a:t>print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also</a:t>
            </a:r>
            <a:r>
              <a:rPr lang="nb-NO" sz="1600" dirty="0" smtClean="0"/>
              <a:t> </a:t>
            </a:r>
            <a:r>
              <a:rPr lang="nb-NO" sz="1600" dirty="0" err="1" smtClean="0"/>
              <a:t>included</a:t>
            </a:r>
            <a:r>
              <a:rPr lang="nb-NO" sz="1600" dirty="0" smtClean="0"/>
              <a:t>.)</a:t>
            </a:r>
            <a:endParaRPr lang="nb-NO" sz="1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-27384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2267744" y="184482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Univ. </a:t>
            </a:r>
            <a:r>
              <a:rPr lang="nb-NO" sz="1600" dirty="0" err="1" smtClean="0"/>
              <a:t>of</a:t>
            </a:r>
            <a:r>
              <a:rPr lang="nb-NO" sz="1600" dirty="0" smtClean="0"/>
              <a:t> Oslo</a:t>
            </a:r>
            <a:endParaRPr lang="nb-NO" sz="1600" dirty="0"/>
          </a:p>
        </p:txBody>
      </p:sp>
      <p:sp>
        <p:nvSpPr>
          <p:cNvPr id="8" name="TekstSylinder 7"/>
          <p:cNvSpPr txBox="1"/>
          <p:nvPr/>
        </p:nvSpPr>
        <p:spPr>
          <a:xfrm rot="10800000" flipV="1">
            <a:off x="3248176" y="2935201"/>
            <a:ext cx="90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D2B88"/>
                </a:solidFill>
              </a:rPr>
              <a:t>NTNU</a:t>
            </a:r>
            <a:endParaRPr lang="nb-NO" sz="2000" b="1" dirty="0">
              <a:solidFill>
                <a:srgbClr val="0D2B88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885816" y="3501008"/>
            <a:ext cx="119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Univ. </a:t>
            </a:r>
            <a:r>
              <a:rPr lang="nb-NO" sz="1600" dirty="0" err="1" smtClean="0"/>
              <a:t>of</a:t>
            </a:r>
            <a:r>
              <a:rPr lang="nb-NO" sz="1600" dirty="0" smtClean="0"/>
              <a:t>  Bergen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168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87825" y="369950"/>
            <a:ext cx="87153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nb-NO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  <a:ea typeface="+mj-ea"/>
                <a:cs typeface="+mj-cs"/>
              </a:rPr>
              <a:t>GEMINI – </a:t>
            </a:r>
            <a:r>
              <a:rPr lang="nb-NO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  <a:ea typeface="+mj-ea"/>
                <a:cs typeface="+mj-cs"/>
              </a:rPr>
              <a:t>multichannel</a:t>
            </a:r>
            <a:endParaRPr lang="nb-NO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81012" y="1196752"/>
            <a:ext cx="8123436" cy="469057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nb-NO" dirty="0" smtClean="0"/>
              <a:t>Gemini.no – </a:t>
            </a:r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</a:t>
            </a:r>
            <a:r>
              <a:rPr lang="nb-NO" dirty="0" err="1" smtClean="0"/>
              <a:t>news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in Norwegian 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err="1" smtClean="0"/>
              <a:t>Accessible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smartphones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and </a:t>
            </a:r>
            <a:r>
              <a:rPr lang="nb-NO" dirty="0" smtClean="0"/>
              <a:t>e-book </a:t>
            </a:r>
            <a:r>
              <a:rPr lang="nb-NO" dirty="0" err="1" smtClean="0"/>
              <a:t>readers</a:t>
            </a:r>
            <a:endParaRPr lang="nb-NO" dirty="0" smtClean="0"/>
          </a:p>
          <a:p>
            <a:pPr>
              <a:lnSpc>
                <a:spcPct val="90000"/>
              </a:lnSpc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annual</a:t>
            </a:r>
            <a:r>
              <a:rPr lang="nb-NO" dirty="0" smtClean="0"/>
              <a:t> </a:t>
            </a:r>
            <a:r>
              <a:rPr lang="nb-NO" dirty="0" err="1" smtClean="0"/>
              <a:t>paper</a:t>
            </a:r>
            <a:r>
              <a:rPr lang="nb-NO" dirty="0" smtClean="0"/>
              <a:t> </a:t>
            </a:r>
            <a:r>
              <a:rPr lang="nb-NO" dirty="0" err="1" smtClean="0"/>
              <a:t>editions</a:t>
            </a:r>
            <a:r>
              <a:rPr lang="nb-NO" dirty="0" smtClean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 </a:t>
            </a:r>
            <a:r>
              <a:rPr lang="nb-NO" dirty="0" smtClean="0"/>
              <a:t>English </a:t>
            </a:r>
            <a:r>
              <a:rPr lang="nb-NO" dirty="0" smtClean="0"/>
              <a:t>and </a:t>
            </a:r>
            <a:r>
              <a:rPr lang="nb-NO" dirty="0" smtClean="0"/>
              <a:t>Norwegian</a:t>
            </a:r>
            <a:br>
              <a:rPr lang="nb-NO" dirty="0" smtClean="0"/>
            </a:b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err="1" smtClean="0"/>
              <a:t>Produced</a:t>
            </a:r>
            <a:r>
              <a:rPr lang="nb-NO" dirty="0" smtClean="0"/>
              <a:t> in a </a:t>
            </a:r>
            <a:r>
              <a:rPr lang="nb-NO" dirty="0" err="1" smtClean="0"/>
              <a:t>cooperation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SINTEF and NTNU</a:t>
            </a:r>
          </a:p>
          <a:p>
            <a:pPr>
              <a:lnSpc>
                <a:spcPct val="90000"/>
              </a:lnSpc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err="1" smtClean="0"/>
              <a:t>NTNU’s</a:t>
            </a:r>
            <a:r>
              <a:rPr lang="nb-NO" dirty="0" smtClean="0"/>
              <a:t> </a:t>
            </a:r>
            <a:r>
              <a:rPr lang="nb-NO" dirty="0" err="1"/>
              <a:t>foremost</a:t>
            </a:r>
            <a:r>
              <a:rPr lang="nb-NO" dirty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</a:t>
            </a:r>
            <a:r>
              <a:rPr lang="nb-NO" dirty="0" err="1" smtClean="0"/>
              <a:t>communication</a:t>
            </a:r>
            <a:r>
              <a:rPr lang="nb-NO" dirty="0" smtClean="0"/>
              <a:t> </a:t>
            </a:r>
            <a:r>
              <a:rPr lang="nb-NO" dirty="0" err="1" smtClean="0"/>
              <a:t>channel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>
              <a:lnSpc>
                <a:spcPct val="90000"/>
              </a:lnSpc>
            </a:pP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36098"/>
            <a:ext cx="2644982" cy="289760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99800" y="367381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C</a:t>
            </a:r>
            <a:r>
              <a:rPr lang="nb-NO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ommunication</a:t>
            </a:r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objectives</a:t>
            </a:r>
            <a:endParaRPr lang="nb-NO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467544" y="1484784"/>
            <a:ext cx="4817988" cy="343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Active </a:t>
            </a:r>
            <a:r>
              <a:rPr lang="en-US" dirty="0" smtClean="0"/>
              <a:t>contributors </a:t>
            </a:r>
            <a:br>
              <a:rPr lang="en-US" dirty="0" smtClean="0"/>
            </a:br>
            <a:r>
              <a:rPr lang="en-US" dirty="0" smtClean="0"/>
              <a:t>to public debate.</a:t>
            </a:r>
          </a:p>
          <a:p>
            <a:r>
              <a:rPr lang="nb-NO" dirty="0" err="1" smtClean="0"/>
              <a:t>Provide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research-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expertise</a:t>
            </a:r>
            <a:r>
              <a:rPr lang="nb-NO" dirty="0" smtClean="0"/>
              <a:t>.</a:t>
            </a:r>
          </a:p>
          <a:p>
            <a:r>
              <a:rPr lang="en-US" dirty="0" smtClean="0"/>
              <a:t>Generate interest in </a:t>
            </a:r>
            <a:br>
              <a:rPr lang="en-US" dirty="0" smtClean="0"/>
            </a:br>
            <a:r>
              <a:rPr lang="en-US" dirty="0" smtClean="0"/>
              <a:t>science and technology.</a:t>
            </a:r>
          </a:p>
          <a:p>
            <a:r>
              <a:rPr lang="en-US" dirty="0" smtClean="0"/>
              <a:t>Make </a:t>
            </a:r>
            <a:r>
              <a:rPr lang="en-US" dirty="0" smtClean="0"/>
              <a:t>NTNU’s academic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reputation visible.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brightnessContrast bright="17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7" t="15749" r="7259"/>
          <a:stretch/>
        </p:blipFill>
        <p:spPr>
          <a:xfrm>
            <a:off x="5084992" y="1628800"/>
            <a:ext cx="4081044" cy="296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FFFFFF"/>
                </a:solidFill>
              </a:rPr>
              <a:t>M</a:t>
            </a:r>
            <a:r>
              <a:rPr lang="nb-NO" sz="1200" b="1" dirty="0" smtClean="0">
                <a:solidFill>
                  <a:srgbClr val="FFFFFF"/>
                </a:solidFill>
              </a:rPr>
              <a:t>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4464496" cy="36622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33" b="9333"/>
          <a:stretch/>
        </p:blipFill>
        <p:spPr>
          <a:xfrm>
            <a:off x="4355976" y="868816"/>
            <a:ext cx="4760759" cy="346946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4000"/>
                    </a14:imgEffect>
                    <a14:imgEffect>
                      <a14:brightnessContrast bright="1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93028"/>
            <a:ext cx="4248472" cy="2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99800" y="364934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Science</a:t>
            </a:r>
            <a:r>
              <a:rPr lang="nb-N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communication</a:t>
            </a:r>
            <a:endParaRPr lang="nb-NO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graphicFrame>
        <p:nvGraphicFramePr>
          <p:cNvPr id="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04367"/>
              </p:ext>
            </p:extLst>
          </p:nvPr>
        </p:nvGraphicFramePr>
        <p:xfrm>
          <a:off x="574277" y="1268760"/>
          <a:ext cx="8174187" cy="39604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0901"/>
                <a:gridCol w="984495"/>
                <a:gridCol w="984495"/>
                <a:gridCol w="1053339"/>
                <a:gridCol w="910957"/>
              </a:tblGrid>
              <a:tr h="507749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Category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2009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2010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nb-NO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0" i="1" baseline="0" dirty="0" smtClean="0">
                          <a:solidFill>
                            <a:srgbClr val="FFC000"/>
                          </a:solidFill>
                        </a:rPr>
                        <a:t>2012</a:t>
                      </a:r>
                      <a:endParaRPr lang="nb-NO" sz="2400" b="0" i="1" baseline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Popular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science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articles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282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212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227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Feature</a:t>
                      </a:r>
                      <a:r>
                        <a:rPr lang="nb-NO" sz="2400" baseline="0" dirty="0" smtClean="0"/>
                        <a:t> </a:t>
                      </a:r>
                      <a:r>
                        <a:rPr lang="nb-NO" sz="2400" baseline="0" dirty="0" err="1" smtClean="0"/>
                        <a:t>articles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221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197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Popular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science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lectures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897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790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790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861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Popular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science</a:t>
                      </a:r>
                      <a:r>
                        <a:rPr lang="nb-NO" sz="2400" baseline="0" dirty="0" smtClean="0"/>
                        <a:t> </a:t>
                      </a:r>
                      <a:r>
                        <a:rPr lang="nb-NO" sz="2400" baseline="0" dirty="0" err="1" smtClean="0"/>
                        <a:t>books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19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7749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Media </a:t>
                      </a:r>
                      <a:r>
                        <a:rPr lang="nb-NO" sz="2400" dirty="0" err="1" smtClean="0"/>
                        <a:t>contributions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3405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2488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3746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2635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3948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Artist and museum </a:t>
                      </a:r>
                      <a:r>
                        <a:rPr lang="nb-NO" sz="2400" dirty="0" err="1" smtClean="0"/>
                        <a:t>presentations</a:t>
                      </a:r>
                      <a:r>
                        <a:rPr lang="nb-NO" sz="2400" dirty="0" smtClean="0"/>
                        <a:t>/</a:t>
                      </a:r>
                      <a:r>
                        <a:rPr lang="nb-NO" sz="2400" dirty="0" err="1" smtClean="0"/>
                        <a:t>exhibitions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118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100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72200" y="-27384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7278"/>
            <a:ext cx="3460968" cy="2309115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80088" y="382650"/>
            <a:ext cx="8091458" cy="7953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nn-N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Public </a:t>
            </a:r>
            <a:r>
              <a:rPr lang="nn-NO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events</a:t>
            </a:r>
            <a:r>
              <a:rPr lang="nn-N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n-NO" sz="2800" b="1" dirty="0"/>
              <a:t>(</a:t>
            </a:r>
            <a:r>
              <a:rPr lang="nn-NO" sz="2800" b="1" dirty="0" smtClean="0"/>
              <a:t>2012)</a:t>
            </a:r>
            <a:r>
              <a:rPr lang="nn-NO" b="1" dirty="0" smtClean="0"/>
              <a:t> </a:t>
            </a:r>
            <a:endParaRPr lang="nn-NO" sz="2800" b="1" dirty="0" smtClean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96858" y="1263644"/>
            <a:ext cx="84947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nn-NO" sz="2000" dirty="0" err="1" smtClean="0"/>
              <a:t>Arranged</a:t>
            </a:r>
            <a:r>
              <a:rPr lang="nn-NO" sz="2000" dirty="0" smtClean="0"/>
              <a:t> </a:t>
            </a:r>
            <a:r>
              <a:rPr lang="nn-NO" sz="2000" dirty="0" smtClean="0"/>
              <a:t>72 public </a:t>
            </a:r>
            <a:r>
              <a:rPr lang="nn-NO" sz="2000" dirty="0" err="1" smtClean="0"/>
              <a:t>events</a:t>
            </a:r>
            <a:endParaRPr lang="nn-NO" sz="2000" dirty="0" smtClean="0"/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nn-NO" sz="2000" dirty="0" smtClean="0"/>
              <a:t>13 </a:t>
            </a:r>
            <a:r>
              <a:rPr lang="nn-NO" sz="2000" dirty="0"/>
              <a:t>000 </a:t>
            </a:r>
            <a:r>
              <a:rPr lang="nn-NO" sz="2000" dirty="0" smtClean="0"/>
              <a:t>visitors at </a:t>
            </a:r>
            <a:r>
              <a:rPr lang="nn-NO" sz="2000" dirty="0" err="1" smtClean="0"/>
              <a:t>the</a:t>
            </a:r>
            <a:r>
              <a:rPr lang="nn-NO" sz="2000" dirty="0" smtClean="0"/>
              <a:t> Science Fair and </a:t>
            </a:r>
            <a:r>
              <a:rPr lang="nn-NO" sz="2000" dirty="0" err="1"/>
              <a:t>Researchers</a:t>
            </a:r>
            <a:r>
              <a:rPr lang="nn-NO" sz="2000" dirty="0"/>
              <a:t>’ </a:t>
            </a:r>
            <a:r>
              <a:rPr lang="nn-NO" sz="2000" dirty="0" err="1"/>
              <a:t>Night</a:t>
            </a:r>
            <a:r>
              <a:rPr lang="nn-NO" sz="2000" dirty="0"/>
              <a:t> </a:t>
            </a:r>
            <a:endParaRPr lang="nn-NO" sz="2000" dirty="0" smtClean="0"/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nn-NO" sz="2000" dirty="0" smtClean="0"/>
              <a:t>21 000 </a:t>
            </a:r>
            <a:r>
              <a:rPr lang="nn-NO" sz="2000" dirty="0" err="1" smtClean="0"/>
              <a:t>mentions</a:t>
            </a:r>
            <a:r>
              <a:rPr lang="nn-NO" sz="2000" dirty="0" smtClean="0"/>
              <a:t> in Norwegian and </a:t>
            </a:r>
            <a:r>
              <a:rPr lang="nn-NO" sz="2000" dirty="0" err="1" smtClean="0"/>
              <a:t>international</a:t>
            </a:r>
            <a:r>
              <a:rPr lang="nn-NO" sz="2000" dirty="0" smtClean="0"/>
              <a:t> media</a:t>
            </a:r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nn-NO" sz="2000" dirty="0"/>
              <a:t>11 000 </a:t>
            </a:r>
            <a:r>
              <a:rPr lang="nn-NO" sz="2000" dirty="0" err="1" smtClean="0"/>
              <a:t>followers</a:t>
            </a:r>
            <a:r>
              <a:rPr lang="nn-NO" sz="2000" dirty="0" smtClean="0"/>
              <a:t> </a:t>
            </a:r>
            <a:r>
              <a:rPr lang="nn-NO" sz="2000" dirty="0" err="1" smtClean="0"/>
              <a:t>on</a:t>
            </a:r>
            <a:r>
              <a:rPr lang="nn-NO" sz="2000" dirty="0" smtClean="0"/>
              <a:t> </a:t>
            </a:r>
            <a:r>
              <a:rPr lang="nn-NO" sz="2000" dirty="0" err="1" smtClean="0"/>
              <a:t>NTNU’s</a:t>
            </a:r>
            <a:r>
              <a:rPr lang="nn-NO" sz="2000" dirty="0" smtClean="0"/>
              <a:t> </a:t>
            </a:r>
            <a:r>
              <a:rPr lang="nn-NO" sz="2000" dirty="0" err="1" smtClean="0"/>
              <a:t>Facebook</a:t>
            </a:r>
            <a:r>
              <a:rPr lang="nn-NO" sz="2000" dirty="0" smtClean="0"/>
              <a:t> </a:t>
            </a:r>
            <a:r>
              <a:rPr lang="nn-NO" sz="2000" dirty="0" err="1" smtClean="0"/>
              <a:t>account</a:t>
            </a:r>
            <a:endParaRPr lang="nn-NO" sz="2000" dirty="0"/>
          </a:p>
          <a:p>
            <a:pPr marL="342900" indent="-342900">
              <a:lnSpc>
                <a:spcPct val="140000"/>
              </a:lnSpc>
              <a:buFont typeface="Arial" pitchFamily="34" charset="0"/>
              <a:buChar char="•"/>
            </a:pPr>
            <a:r>
              <a:rPr lang="nn-NO" sz="2000" dirty="0" smtClean="0"/>
              <a:t>  6 </a:t>
            </a:r>
            <a:r>
              <a:rPr lang="nn-NO" sz="2000" dirty="0"/>
              <a:t>500 </a:t>
            </a:r>
            <a:r>
              <a:rPr lang="nn-NO" sz="2000" dirty="0" err="1" smtClean="0"/>
              <a:t>followers</a:t>
            </a:r>
            <a:r>
              <a:rPr lang="nn-NO" sz="2000" dirty="0" smtClean="0"/>
              <a:t> </a:t>
            </a:r>
            <a:r>
              <a:rPr lang="nn-NO" sz="2000" dirty="0" err="1" smtClean="0"/>
              <a:t>on</a:t>
            </a:r>
            <a:r>
              <a:rPr lang="nn-NO" sz="2000" dirty="0" smtClean="0"/>
              <a:t> </a:t>
            </a:r>
            <a:r>
              <a:rPr lang="nn-NO" sz="2000" dirty="0" err="1" smtClean="0"/>
              <a:t>NTNU’s</a:t>
            </a:r>
            <a:r>
              <a:rPr lang="nn-NO" sz="2000" dirty="0"/>
              <a:t> </a:t>
            </a:r>
            <a:r>
              <a:rPr lang="nn-NO" sz="2000" dirty="0" err="1" smtClean="0"/>
              <a:t>Twitter</a:t>
            </a:r>
            <a:r>
              <a:rPr lang="nn-NO" sz="2000" dirty="0" smtClean="0"/>
              <a:t> </a:t>
            </a:r>
            <a:r>
              <a:rPr lang="nn-NO" sz="2000" dirty="0" err="1" smtClean="0"/>
              <a:t>account</a:t>
            </a:r>
            <a:r>
              <a:rPr lang="nn-NO" sz="2000" dirty="0" smtClean="0"/>
              <a:t> </a:t>
            </a:r>
            <a:endParaRPr lang="nn-NO" sz="2000" dirty="0"/>
          </a:p>
          <a:p>
            <a:pPr>
              <a:lnSpc>
                <a:spcPct val="140000"/>
              </a:lnSpc>
            </a:pPr>
            <a:r>
              <a:rPr lang="nn-NO" sz="2000" dirty="0" err="1" smtClean="0"/>
              <a:t>Publish</a:t>
            </a:r>
            <a:r>
              <a:rPr lang="nn-NO" sz="2000" dirty="0" smtClean="0"/>
              <a:t> </a:t>
            </a:r>
            <a:r>
              <a:rPr lang="nn-NO" sz="2000" dirty="0" err="1" smtClean="0"/>
              <a:t>popular</a:t>
            </a:r>
            <a:r>
              <a:rPr lang="nn-NO" sz="2000" dirty="0" smtClean="0"/>
              <a:t> science </a:t>
            </a:r>
            <a:r>
              <a:rPr lang="nn-NO" sz="2000" dirty="0" err="1" smtClean="0"/>
              <a:t>magazines</a:t>
            </a:r>
            <a:r>
              <a:rPr lang="nn-NO" sz="2000" dirty="0" smtClean="0"/>
              <a:t> </a:t>
            </a:r>
            <a:br>
              <a:rPr lang="nn-NO" sz="2000" dirty="0" smtClean="0"/>
            </a:br>
            <a:r>
              <a:rPr lang="nn-NO" sz="2000" i="1" dirty="0" smtClean="0"/>
              <a:t>Gemini</a:t>
            </a:r>
            <a:r>
              <a:rPr lang="nn-NO" sz="2000" dirty="0" smtClean="0"/>
              <a:t> and </a:t>
            </a:r>
            <a:r>
              <a:rPr lang="nn-NO" sz="2000" i="1" dirty="0"/>
              <a:t>Spor</a:t>
            </a:r>
          </a:p>
          <a:p>
            <a:pPr>
              <a:lnSpc>
                <a:spcPct val="140000"/>
              </a:lnSpc>
            </a:pPr>
            <a:r>
              <a:rPr lang="nn-NO" sz="2000" dirty="0" smtClean="0"/>
              <a:t>Net </a:t>
            </a:r>
            <a:r>
              <a:rPr lang="nn-NO" sz="2000" dirty="0" err="1" smtClean="0"/>
              <a:t>publication</a:t>
            </a:r>
            <a:r>
              <a:rPr lang="nn-NO" sz="2000" dirty="0" smtClean="0"/>
              <a:t> </a:t>
            </a:r>
            <a:r>
              <a:rPr lang="nn-NO" sz="2000" u="sng" dirty="0"/>
              <a:t>www.universitetsavisa.no </a:t>
            </a:r>
            <a:br>
              <a:rPr lang="nn-NO" sz="2000" u="sng" dirty="0"/>
            </a:br>
            <a:r>
              <a:rPr lang="nn-NO" sz="2000" dirty="0" smtClean="0"/>
              <a:t>and </a:t>
            </a:r>
            <a:r>
              <a:rPr lang="nn-NO" sz="2000" dirty="0" err="1" smtClean="0"/>
              <a:t>contributes</a:t>
            </a:r>
            <a:r>
              <a:rPr lang="nn-NO" sz="2000" dirty="0" smtClean="0"/>
              <a:t> to </a:t>
            </a:r>
            <a:r>
              <a:rPr lang="nn-NO" sz="2000" u="sng" dirty="0" smtClean="0"/>
              <a:t>www.forskning.no</a:t>
            </a:r>
            <a:endParaRPr lang="nn-NO" sz="2000" u="sng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>
                <a:solidFill>
                  <a:srgbClr val="FFFFFF"/>
                </a:solidFill>
              </a:rPr>
              <a:t>M</a:t>
            </a:r>
            <a:r>
              <a:rPr lang="nb-NO" sz="1200" b="1" dirty="0" smtClean="0">
                <a:solidFill>
                  <a:srgbClr val="FFFFFF"/>
                </a:solidFill>
              </a:rPr>
              <a:t>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98"/>
          <a:stretch/>
        </p:blipFill>
        <p:spPr>
          <a:xfrm>
            <a:off x="0" y="3411290"/>
            <a:ext cx="5184576" cy="3141910"/>
          </a:xfrm>
          <a:prstGeom prst="rect">
            <a:avLst/>
          </a:prstGeom>
        </p:spPr>
      </p:pic>
      <p:sp>
        <p:nvSpPr>
          <p:cNvPr id="2" name="Tittel 1"/>
          <p:cNvSpPr txBox="1">
            <a:spLocks/>
          </p:cNvSpPr>
          <p:nvPr/>
        </p:nvSpPr>
        <p:spPr>
          <a:xfrm>
            <a:off x="502268" y="369425"/>
            <a:ext cx="864173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Information </a:t>
            </a:r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for </a:t>
            </a:r>
            <a:r>
              <a:rPr lang="nb-NO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our</a:t>
            </a:r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user</a:t>
            </a:r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groups</a:t>
            </a:r>
            <a:endParaRPr lang="nb-NO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graphicFrame>
        <p:nvGraphicFramePr>
          <p:cNvPr id="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789972"/>
              </p:ext>
            </p:extLst>
          </p:nvPr>
        </p:nvGraphicFramePr>
        <p:xfrm>
          <a:off x="2783375" y="1199429"/>
          <a:ext cx="6309564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5268"/>
                <a:gridCol w="864096"/>
                <a:gridCol w="864096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Category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2010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nb-NO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0" i="1" baseline="0" dirty="0" smtClean="0">
                          <a:solidFill>
                            <a:srgbClr val="FFC000"/>
                          </a:solidFill>
                        </a:rPr>
                        <a:t>2012</a:t>
                      </a:r>
                      <a:endParaRPr lang="nb-NO" sz="2400" b="0" i="1" baseline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Scientific </a:t>
                      </a:r>
                      <a:r>
                        <a:rPr lang="nb-NO" sz="2400" dirty="0" err="1" smtClean="0"/>
                        <a:t>reviews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101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Papers in trade journals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58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Textbooks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Technical</a:t>
                      </a:r>
                      <a:r>
                        <a:rPr lang="nb-NO" sz="2400" baseline="0" dirty="0" smtClean="0"/>
                        <a:t> </a:t>
                      </a:r>
                      <a:r>
                        <a:rPr lang="nb-NO" sz="2400" dirty="0" err="1" smtClean="0"/>
                        <a:t>books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Reports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146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Compendia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13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502269" y="391985"/>
            <a:ext cx="84455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3600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Art and museum </a:t>
            </a:r>
            <a:r>
              <a:rPr lang="nb-NO" sz="3600" b="1" kern="1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presentations</a:t>
            </a:r>
            <a:endParaRPr lang="nb-NO" sz="36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graphicFrame>
        <p:nvGraphicFramePr>
          <p:cNvPr id="3" name="Plassholder for inn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777672"/>
              </p:ext>
            </p:extLst>
          </p:nvPr>
        </p:nvGraphicFramePr>
        <p:xfrm>
          <a:off x="671992" y="1119628"/>
          <a:ext cx="8275776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1071"/>
                <a:gridCol w="1015825"/>
                <a:gridCol w="937685"/>
                <a:gridCol w="937685"/>
                <a:gridCol w="937685"/>
                <a:gridCol w="1015825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Category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2008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2009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dirty="0" smtClean="0"/>
                        <a:t>2010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nb-NO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400" b="0" i="1" baseline="0" dirty="0" smtClean="0">
                          <a:solidFill>
                            <a:srgbClr val="FFC000"/>
                          </a:solidFill>
                        </a:rPr>
                        <a:t>2012</a:t>
                      </a:r>
                      <a:endParaRPr lang="nb-NO" sz="2400" b="0" i="1" baseline="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Museum </a:t>
                      </a:r>
                      <a:r>
                        <a:rPr lang="nb-NO" sz="2400" dirty="0" err="1" smtClean="0"/>
                        <a:t>presentation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23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31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24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Art </a:t>
                      </a:r>
                      <a:r>
                        <a:rPr lang="nb-NO" sz="2400" dirty="0" err="1" smtClean="0"/>
                        <a:t>exhibition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13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37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Architecture </a:t>
                      </a:r>
                      <a:r>
                        <a:rPr lang="nb-NO" sz="2400" dirty="0" err="1" smtClean="0"/>
                        <a:t>exhibition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Film </a:t>
                      </a:r>
                      <a:r>
                        <a:rPr lang="nb-NO" sz="2400" dirty="0" err="1" smtClean="0"/>
                        <a:t>production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Theatre</a:t>
                      </a:r>
                      <a:r>
                        <a:rPr lang="nb-NO" sz="2400" dirty="0" smtClean="0"/>
                        <a:t> </a:t>
                      </a:r>
                      <a:r>
                        <a:rPr lang="nb-NO" sz="2400" dirty="0" err="1" smtClean="0"/>
                        <a:t>production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12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8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10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Music </a:t>
                      </a:r>
                      <a:r>
                        <a:rPr lang="nb-NO" sz="2400" dirty="0" err="1" smtClean="0"/>
                        <a:t>recording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6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3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dirty="0" smtClean="0"/>
                        <a:t>6</a:t>
                      </a:r>
                      <a:endParaRPr lang="nb-NO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2400" b="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2400" b="0" i="1" baseline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24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22978"/>
            <a:ext cx="5317517" cy="2016225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64" y="3356992"/>
            <a:ext cx="3779912" cy="2267948"/>
          </a:xfrm>
          <a:prstGeom prst="rect">
            <a:avLst/>
          </a:prstGeom>
        </p:spPr>
      </p:pic>
      <p:sp>
        <p:nvSpPr>
          <p:cNvPr id="2" name="Tittel 1"/>
          <p:cNvSpPr txBox="1">
            <a:spLocks/>
          </p:cNvSpPr>
          <p:nvPr/>
        </p:nvSpPr>
        <p:spPr>
          <a:xfrm>
            <a:off x="522950" y="367381"/>
            <a:ext cx="672457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O</a:t>
            </a:r>
            <a:r>
              <a:rPr lang="nb-N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ur </a:t>
            </a:r>
            <a:r>
              <a:rPr lang="nb-NO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cultural</a:t>
            </a:r>
            <a:r>
              <a:rPr lang="nb-N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b="1" kern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partners</a:t>
            </a:r>
            <a:endParaRPr lang="nb-NO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sp>
        <p:nvSpPr>
          <p:cNvPr id="3" name="Plassholder for innhold 2"/>
          <p:cNvSpPr txBox="1">
            <a:spLocks/>
          </p:cNvSpPr>
          <p:nvPr/>
        </p:nvSpPr>
        <p:spPr>
          <a:xfrm>
            <a:off x="546100" y="1412776"/>
            <a:ext cx="6762204" cy="3432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nb-NO" dirty="0" smtClean="0"/>
              <a:t>The Trondheim </a:t>
            </a:r>
            <a:r>
              <a:rPr lang="nb-NO" dirty="0" err="1" smtClean="0"/>
              <a:t>Soloists</a:t>
            </a: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smtClean="0"/>
              <a:t>Trondheim Jazz Festival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Trondheim Chamber Music </a:t>
            </a:r>
            <a:r>
              <a:rPr lang="nb-NO" dirty="0"/>
              <a:t>F</a:t>
            </a:r>
            <a:r>
              <a:rPr lang="nb-NO" dirty="0" smtClean="0"/>
              <a:t>estival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Team NTNU (cross country </a:t>
            </a:r>
            <a:r>
              <a:rPr lang="nb-NO" dirty="0" err="1" smtClean="0"/>
              <a:t>skiing</a:t>
            </a:r>
            <a:r>
              <a:rPr lang="nb-NO" dirty="0" smtClean="0"/>
              <a:t> team)</a:t>
            </a:r>
          </a:p>
          <a:p>
            <a:pPr>
              <a:lnSpc>
                <a:spcPct val="90000"/>
              </a:lnSpc>
            </a:pPr>
            <a:r>
              <a:rPr lang="nb-NO" dirty="0" err="1" smtClean="0"/>
              <a:t>Dokkhuset</a:t>
            </a:r>
            <a:r>
              <a:rPr lang="nb-NO" dirty="0" smtClean="0"/>
              <a:t> Stage (</a:t>
            </a:r>
            <a:r>
              <a:rPr lang="nb-NO" dirty="0" err="1" smtClean="0"/>
              <a:t>rental</a:t>
            </a:r>
            <a:r>
              <a:rPr lang="nb-NO" dirty="0" smtClean="0"/>
              <a:t> </a:t>
            </a:r>
            <a:r>
              <a:rPr lang="nb-NO" dirty="0" err="1" smtClean="0"/>
              <a:t>agreement</a:t>
            </a:r>
            <a:r>
              <a:rPr lang="nb-NO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The </a:t>
            </a:r>
            <a:r>
              <a:rPr lang="nb-NO" dirty="0" err="1" smtClean="0"/>
              <a:t>Pstereo</a:t>
            </a:r>
            <a:r>
              <a:rPr lang="nb-NO" dirty="0" smtClean="0"/>
              <a:t> Festival</a:t>
            </a:r>
          </a:p>
          <a:p>
            <a:pPr>
              <a:lnSpc>
                <a:spcPct val="90000"/>
              </a:lnSpc>
            </a:pPr>
            <a:r>
              <a:rPr lang="nb-NO" dirty="0" smtClean="0"/>
              <a:t>The Trøndelag Exhibition</a:t>
            </a:r>
          </a:p>
          <a:p>
            <a:pPr>
              <a:lnSpc>
                <a:spcPct val="90000"/>
              </a:lnSpc>
            </a:pP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performers</a:t>
            </a:r>
            <a:r>
              <a:rPr lang="nb-NO" dirty="0" smtClean="0"/>
              <a:t>/CD </a:t>
            </a:r>
            <a:r>
              <a:rPr lang="nb-NO" dirty="0" err="1" smtClean="0"/>
              <a:t>releases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3449" y="385626"/>
            <a:ext cx="867767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b-NO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  <a:cs typeface="Arial"/>
              </a:rPr>
              <a:t>“Trondheim – a c</a:t>
            </a:r>
            <a:r>
              <a:rPr lang="nb-NO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ity </a:t>
            </a:r>
            <a:r>
              <a:rPr lang="nb-NO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of</a:t>
            </a:r>
            <a:r>
              <a:rPr lang="nb-NO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 </a:t>
            </a:r>
            <a:r>
              <a:rPr lang="nb-NO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MT Bold" charset="0"/>
              </a:rPr>
              <a:t>knowledge</a:t>
            </a:r>
            <a:r>
              <a:rPr lang="nb-NO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”</a:t>
            </a:r>
            <a:endParaRPr lang="nb-NO" sz="40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 MT Bold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35810"/>
            <a:ext cx="4139952" cy="2753230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" y="3990860"/>
            <a:ext cx="6078828" cy="243390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7" y="1362249"/>
            <a:ext cx="4860032" cy="314687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36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38660"/>
            <a:ext cx="3275856" cy="2178572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172200" y="0"/>
            <a:ext cx="2971800" cy="381000"/>
          </a:xfrm>
          <a:prstGeom prst="rect">
            <a:avLst/>
          </a:prstGeom>
          <a:solidFill>
            <a:srgbClr val="0D2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n-NO" sz="1200" b="1" dirty="0" smtClean="0">
                <a:solidFill>
                  <a:schemeClr val="bg1"/>
                </a:solidFill>
              </a:rPr>
              <a:t>OUTREACH  AND</a:t>
            </a:r>
            <a:r>
              <a:rPr lang="nn-NO" sz="12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nn-NO" sz="1200" b="1" dirty="0">
                <a:solidFill>
                  <a:schemeClr val="bg1"/>
                </a:solidFill>
                <a:latin typeface="Arial" pitchFamily="34" charset="0"/>
              </a:rPr>
              <a:t>COMMUNICATION</a:t>
            </a:r>
            <a:endParaRPr lang="nb-NO" sz="1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172400" y="6530860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 smtClean="0">
                <a:solidFill>
                  <a:srgbClr val="FFFFFF"/>
                </a:solidFill>
              </a:rPr>
              <a:t>May 2013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2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m_liggende">
  <a:themeElements>
    <a:clrScheme name="tom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liggend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E:\maler\info\tom_liggende.pot</Template>
  <TotalTime>0</TotalTime>
  <Words>2306</Words>
  <Application>Microsoft Office PowerPoint</Application>
  <PresentationFormat>Skjermfremvisning (4:3)</PresentationFormat>
  <Paragraphs>335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tom_liggende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Even Gran</dc:creator>
  <cp:lastModifiedBy>Mentz Indergaard</cp:lastModifiedBy>
  <cp:revision>124</cp:revision>
  <cp:lastPrinted>2012-06-21T11:32:21Z</cp:lastPrinted>
  <dcterms:created xsi:type="dcterms:W3CDTF">2002-08-16T11:58:11Z</dcterms:created>
  <dcterms:modified xsi:type="dcterms:W3CDTF">2013-08-07T09:27:51Z</dcterms:modified>
</cp:coreProperties>
</file>