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8" r:id="rId2"/>
    <p:sldId id="259" r:id="rId3"/>
    <p:sldId id="269" r:id="rId4"/>
    <p:sldId id="260" r:id="rId5"/>
    <p:sldId id="264" r:id="rId6"/>
    <p:sldId id="279" r:id="rId7"/>
    <p:sldId id="268" r:id="rId8"/>
    <p:sldId id="270" r:id="rId9"/>
    <p:sldId id="277" r:id="rId10"/>
    <p:sldId id="261" r:id="rId11"/>
    <p:sldId id="262" r:id="rId12"/>
    <p:sldId id="263" r:id="rId13"/>
    <p:sldId id="278" r:id="rId14"/>
    <p:sldId id="273" r:id="rId15"/>
    <p:sldId id="275" r:id="rId16"/>
    <p:sldId id="274" r:id="rId17"/>
    <p:sldId id="276" r:id="rId18"/>
    <p:sldId id="280" r:id="rId19"/>
    <p:sldId id="266" r:id="rId20"/>
    <p:sldId id="267" r:id="rId21"/>
    <p:sldId id="272" r:id="rId22"/>
    <p:sldId id="271" r:id="rId23"/>
  </p:sldIdLst>
  <p:sldSz cx="9144000" cy="6858000" type="screen4x3"/>
  <p:notesSz cx="6858000" cy="9144000"/>
  <p:defaultTextStyle>
    <a:defPPr>
      <a:defRPr lang="nn-NO"/>
    </a:defPPr>
    <a:lvl1pPr algn="l" rtl="0" eaLnBrk="0" fontAlgn="base" hangingPunct="0">
      <a:spcBef>
        <a:spcPct val="0"/>
      </a:spcBef>
      <a:spcAft>
        <a:spcPct val="0"/>
      </a:spcAft>
      <a:defRPr sz="36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36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36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36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36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36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36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36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36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2B88"/>
    <a:srgbClr val="BFBFBF"/>
    <a:srgbClr val="DEEEFD"/>
    <a:srgbClr val="FFFFFF"/>
    <a:srgbClr val="BFD9E6"/>
    <a:srgbClr val="00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018" autoAdjust="0"/>
  </p:normalViewPr>
  <p:slideViewPr>
    <p:cSldViewPr showGuides="1">
      <p:cViewPr>
        <p:scale>
          <a:sx n="70" d="100"/>
          <a:sy n="70" d="100"/>
        </p:scale>
        <p:origin x="-228" y="-78"/>
      </p:cViewPr>
      <p:guideLst>
        <p:guide orient="horz" pos="3748"/>
        <p:guide pos="3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'Ark1'!$A$2</c:f>
              <c:strCache>
                <c:ptCount val="1"/>
                <c:pt idx="0">
                  <c:v>Ministry Educ.</c:v>
                </c:pt>
              </c:strCache>
            </c:strRef>
          </c:tx>
          <c:spPr>
            <a:solidFill>
              <a:srgbClr val="0D2B88"/>
            </a:solidFill>
          </c:spPr>
          <c:invertIfNegative val="0"/>
          <c:cat>
            <c:strRef>
              <c:f>'Ark1'!$B$1:$L$1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'Ark1'!$B$2:$L$2</c:f>
              <c:numCache>
                <c:formatCode>General</c:formatCode>
                <c:ptCount val="11"/>
                <c:pt idx="0">
                  <c:v>277.89999999999998</c:v>
                </c:pt>
                <c:pt idx="1">
                  <c:v>292.7</c:v>
                </c:pt>
                <c:pt idx="2">
                  <c:v>334.3</c:v>
                </c:pt>
                <c:pt idx="3">
                  <c:v>348.5</c:v>
                </c:pt>
                <c:pt idx="4">
                  <c:v>358.4</c:v>
                </c:pt>
                <c:pt idx="5">
                  <c:v>407.2</c:v>
                </c:pt>
                <c:pt idx="6">
                  <c:v>423.5</c:v>
                </c:pt>
                <c:pt idx="7">
                  <c:v>463.3</c:v>
                </c:pt>
                <c:pt idx="8">
                  <c:v>488.7</c:v>
                </c:pt>
                <c:pt idx="9">
                  <c:v>489.7</c:v>
                </c:pt>
                <c:pt idx="10">
                  <c:v>507.9</c:v>
                </c:pt>
              </c:numCache>
            </c:numRef>
          </c:val>
        </c:ser>
        <c:ser>
          <c:idx val="1"/>
          <c:order val="1"/>
          <c:tx>
            <c:strRef>
              <c:f>'Ark1'!$A$3</c:f>
              <c:strCache>
                <c:ptCount val="1"/>
                <c:pt idx="0">
                  <c:v>Research Council</c:v>
                </c:pt>
              </c:strCache>
            </c:strRef>
          </c:tx>
          <c:spPr>
            <a:solidFill>
              <a:srgbClr val="C00000"/>
            </a:solidFill>
          </c:spPr>
          <c:invertIfNegative val="0"/>
          <c:cat>
            <c:strRef>
              <c:f>'Ark1'!$B$1:$L$1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'Ark1'!$B$3:$L$3</c:f>
              <c:numCache>
                <c:formatCode>General</c:formatCode>
                <c:ptCount val="11"/>
                <c:pt idx="0">
                  <c:v>36.4</c:v>
                </c:pt>
                <c:pt idx="1">
                  <c:v>48.3</c:v>
                </c:pt>
                <c:pt idx="2">
                  <c:v>67.900000000000006</c:v>
                </c:pt>
                <c:pt idx="3">
                  <c:v>59.5</c:v>
                </c:pt>
                <c:pt idx="4">
                  <c:v>60.9</c:v>
                </c:pt>
                <c:pt idx="5">
                  <c:v>63.9</c:v>
                </c:pt>
                <c:pt idx="6">
                  <c:v>68.5</c:v>
                </c:pt>
                <c:pt idx="7">
                  <c:v>77.5</c:v>
                </c:pt>
                <c:pt idx="8">
                  <c:v>86.5</c:v>
                </c:pt>
                <c:pt idx="9">
                  <c:v>83.7</c:v>
                </c:pt>
                <c:pt idx="10">
                  <c:v>79.099999999999994</c:v>
                </c:pt>
              </c:numCache>
            </c:numRef>
          </c:val>
        </c:ser>
        <c:ser>
          <c:idx val="2"/>
          <c:order val="2"/>
          <c:tx>
            <c:strRef>
              <c:f>'Ark1'!$A$4</c:f>
              <c:strCache>
                <c:ptCount val="1"/>
                <c:pt idx="0">
                  <c:v>Industry</c:v>
                </c:pt>
              </c:strCache>
            </c:strRef>
          </c:tx>
          <c:spPr>
            <a:solidFill>
              <a:srgbClr val="FFC000"/>
            </a:solidFill>
          </c:spPr>
          <c:invertIfNegative val="0"/>
          <c:cat>
            <c:strRef>
              <c:f>'Ark1'!$B$1:$L$1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'Ark1'!$B$4:$L$4</c:f>
              <c:numCache>
                <c:formatCode>General</c:formatCode>
                <c:ptCount val="11"/>
                <c:pt idx="0">
                  <c:v>26.5</c:v>
                </c:pt>
                <c:pt idx="1">
                  <c:v>29.3</c:v>
                </c:pt>
                <c:pt idx="2">
                  <c:v>21.9</c:v>
                </c:pt>
                <c:pt idx="3">
                  <c:v>20.100000000000001</c:v>
                </c:pt>
                <c:pt idx="4">
                  <c:v>20.8</c:v>
                </c:pt>
                <c:pt idx="5">
                  <c:v>27.8</c:v>
                </c:pt>
                <c:pt idx="6">
                  <c:v>30.4</c:v>
                </c:pt>
                <c:pt idx="7">
                  <c:v>27.2</c:v>
                </c:pt>
                <c:pt idx="8">
                  <c:v>28.7</c:v>
                </c:pt>
                <c:pt idx="9">
                  <c:v>33.200000000000003</c:v>
                </c:pt>
                <c:pt idx="10">
                  <c:v>27.9</c:v>
                </c:pt>
              </c:numCache>
            </c:numRef>
          </c:val>
        </c:ser>
        <c:ser>
          <c:idx val="3"/>
          <c:order val="3"/>
          <c:tx>
            <c:strRef>
              <c:f>'Ark1'!$A$5</c:f>
              <c:strCache>
                <c:ptCount val="1"/>
                <c:pt idx="0">
                  <c:v>State/municipal</c:v>
                </c:pt>
              </c:strCache>
            </c:strRef>
          </c:tx>
          <c:spPr>
            <a:solidFill>
              <a:srgbClr val="00B050"/>
            </a:solidFill>
          </c:spPr>
          <c:invertIfNegative val="0"/>
          <c:cat>
            <c:strRef>
              <c:f>'Ark1'!$B$1:$L$1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'Ark1'!$B$5:$L$5</c:f>
              <c:numCache>
                <c:formatCode>General</c:formatCode>
                <c:ptCount val="11"/>
                <c:pt idx="0">
                  <c:v>16.8</c:v>
                </c:pt>
                <c:pt idx="1">
                  <c:v>19.2</c:v>
                </c:pt>
                <c:pt idx="2">
                  <c:v>18.5</c:v>
                </c:pt>
                <c:pt idx="3">
                  <c:v>20.7</c:v>
                </c:pt>
                <c:pt idx="4">
                  <c:v>22</c:v>
                </c:pt>
                <c:pt idx="5">
                  <c:v>22.2</c:v>
                </c:pt>
                <c:pt idx="6">
                  <c:v>18.399999999999999</c:v>
                </c:pt>
                <c:pt idx="7">
                  <c:v>18.3</c:v>
                </c:pt>
                <c:pt idx="8">
                  <c:v>21.6</c:v>
                </c:pt>
                <c:pt idx="9">
                  <c:v>20.9</c:v>
                </c:pt>
                <c:pt idx="10">
                  <c:v>27.3</c:v>
                </c:pt>
              </c:numCache>
            </c:numRef>
          </c:val>
        </c:ser>
        <c:ser>
          <c:idx val="4"/>
          <c:order val="4"/>
          <c:tx>
            <c:strRef>
              <c:f>'Ark1'!$A$6</c:f>
              <c:strCache>
                <c:ptCount val="1"/>
                <c:pt idx="0">
                  <c:v>EU</c:v>
                </c:pt>
              </c:strCache>
            </c:strRef>
          </c:tx>
          <c:spPr>
            <a:solidFill>
              <a:srgbClr val="7030A0"/>
            </a:solidFill>
          </c:spPr>
          <c:invertIfNegative val="0"/>
          <c:cat>
            <c:strRef>
              <c:f>'Ark1'!$B$1:$L$1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'Ark1'!$B$6:$L$6</c:f>
              <c:numCache>
                <c:formatCode>General</c:formatCode>
                <c:ptCount val="11"/>
                <c:pt idx="0">
                  <c:v>4.3</c:v>
                </c:pt>
                <c:pt idx="1">
                  <c:v>5.0999999999999996</c:v>
                </c:pt>
                <c:pt idx="2">
                  <c:v>2.9</c:v>
                </c:pt>
                <c:pt idx="3">
                  <c:v>3.7</c:v>
                </c:pt>
                <c:pt idx="4">
                  <c:v>3.5</c:v>
                </c:pt>
                <c:pt idx="5">
                  <c:v>5</c:v>
                </c:pt>
                <c:pt idx="6">
                  <c:v>6.7</c:v>
                </c:pt>
                <c:pt idx="7">
                  <c:v>6.3</c:v>
                </c:pt>
                <c:pt idx="8">
                  <c:v>7.2</c:v>
                </c:pt>
                <c:pt idx="9">
                  <c:v>7.3</c:v>
                </c:pt>
                <c:pt idx="10">
                  <c:v>7.9</c:v>
                </c:pt>
              </c:numCache>
            </c:numRef>
          </c:val>
        </c:ser>
        <c:ser>
          <c:idx val="5"/>
          <c:order val="5"/>
          <c:tx>
            <c:strRef>
              <c:f>'Ark1'!$A$7</c:f>
              <c:strCache>
                <c:ptCount val="1"/>
                <c:pt idx="0">
                  <c:v>Other</c:v>
                </c:pt>
              </c:strCache>
            </c:strRef>
          </c:tx>
          <c:spPr>
            <a:solidFill>
              <a:schemeClr val="bg2"/>
            </a:solidFill>
          </c:spPr>
          <c:invertIfNegative val="0"/>
          <c:cat>
            <c:strRef>
              <c:f>'Ark1'!$B$1:$L$1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'Ark1'!$B$7:$L$7</c:f>
              <c:numCache>
                <c:formatCode>General</c:formatCode>
                <c:ptCount val="11"/>
                <c:pt idx="0">
                  <c:v>23.3</c:v>
                </c:pt>
                <c:pt idx="1">
                  <c:v>24.9</c:v>
                </c:pt>
                <c:pt idx="2">
                  <c:v>31.2</c:v>
                </c:pt>
                <c:pt idx="3">
                  <c:v>29.1</c:v>
                </c:pt>
                <c:pt idx="4">
                  <c:v>35.700000000000003</c:v>
                </c:pt>
                <c:pt idx="5">
                  <c:v>35.1</c:v>
                </c:pt>
                <c:pt idx="6">
                  <c:v>42.1</c:v>
                </c:pt>
                <c:pt idx="7">
                  <c:v>43.9</c:v>
                </c:pt>
                <c:pt idx="8">
                  <c:v>46.9</c:v>
                </c:pt>
                <c:pt idx="9">
                  <c:v>63.9</c:v>
                </c:pt>
                <c:pt idx="10">
                  <c:v>64.099999999999994</c:v>
                </c:pt>
              </c:numCache>
            </c:numRef>
          </c:val>
        </c:ser>
        <c:dLbls>
          <c:showLegendKey val="0"/>
          <c:showVal val="0"/>
          <c:showCatName val="0"/>
          <c:showSerName val="0"/>
          <c:showPercent val="0"/>
          <c:showBubbleSize val="0"/>
        </c:dLbls>
        <c:gapWidth val="150"/>
        <c:overlap val="100"/>
        <c:axId val="115906048"/>
        <c:axId val="115907584"/>
      </c:barChart>
      <c:catAx>
        <c:axId val="115906048"/>
        <c:scaling>
          <c:orientation val="minMax"/>
        </c:scaling>
        <c:delete val="0"/>
        <c:axPos val="b"/>
        <c:majorTickMark val="out"/>
        <c:minorTickMark val="none"/>
        <c:tickLblPos val="nextTo"/>
        <c:crossAx val="115907584"/>
        <c:crosses val="autoZero"/>
        <c:auto val="1"/>
        <c:lblAlgn val="ctr"/>
        <c:lblOffset val="100"/>
        <c:noMultiLvlLbl val="0"/>
      </c:catAx>
      <c:valAx>
        <c:axId val="115907584"/>
        <c:scaling>
          <c:orientation val="minMax"/>
        </c:scaling>
        <c:delete val="0"/>
        <c:axPos val="l"/>
        <c:majorGridlines/>
        <c:numFmt formatCode="General" sourceLinked="1"/>
        <c:majorTickMark val="out"/>
        <c:minorTickMark val="none"/>
        <c:tickLblPos val="nextTo"/>
        <c:crossAx val="115906048"/>
        <c:crosses val="autoZero"/>
        <c:crossBetween val="between"/>
      </c:valAx>
    </c:plotArea>
    <c:legend>
      <c:legendPos val="r"/>
      <c:layout/>
      <c:overlay val="0"/>
    </c:legend>
    <c:plotVisOnly val="1"/>
    <c:dispBlanksAs val="gap"/>
    <c:showDLblsOverMax val="0"/>
  </c:chart>
  <c:txPr>
    <a:bodyPr/>
    <a:lstStyle/>
    <a:p>
      <a:pPr>
        <a:defRPr sz="1800"/>
      </a:pPr>
      <a:endParaRPr lang="nb-NO"/>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nn-NO"/>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nn-NO"/>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n-NO" noProof="0" smtClean="0"/>
              <a:t>Click to edit Master text styles</a:t>
            </a:r>
          </a:p>
          <a:p>
            <a:pPr lvl="1"/>
            <a:r>
              <a:rPr lang="nn-NO" noProof="0" smtClean="0"/>
              <a:t>Second level</a:t>
            </a:r>
          </a:p>
          <a:p>
            <a:pPr lvl="2"/>
            <a:r>
              <a:rPr lang="nn-NO" noProof="0" smtClean="0"/>
              <a:t>Third level</a:t>
            </a:r>
          </a:p>
          <a:p>
            <a:pPr lvl="3"/>
            <a:r>
              <a:rPr lang="nn-NO" noProof="0" smtClean="0"/>
              <a:t>Fourth level</a:t>
            </a:r>
          </a:p>
          <a:p>
            <a:pPr lvl="4"/>
            <a:r>
              <a:rPr lang="nn-NO"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nn-NO"/>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731604BD-7934-4FD3-9746-A24B1C170A75}" type="slidenum">
              <a:rPr lang="nn-NO"/>
              <a:pPr/>
              <a:t>‹#›</a:t>
            </a:fld>
            <a:endParaRPr lang="nn-NO"/>
          </a:p>
        </p:txBody>
      </p:sp>
    </p:spTree>
    <p:extLst>
      <p:ext uri="{BB962C8B-B14F-4D97-AF65-F5344CB8AC3E}">
        <p14:creationId xmlns:p14="http://schemas.microsoft.com/office/powerpoint/2010/main" val="757627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smtClean="0"/>
              <a:t>The first </a:t>
            </a:r>
            <a:r>
              <a:rPr lang="nb-NO" sz="1200" dirty="0" err="1" smtClean="0"/>
              <a:t>set</a:t>
            </a:r>
            <a:r>
              <a:rPr lang="nb-NO" sz="1200" dirty="0" smtClean="0"/>
              <a:t> </a:t>
            </a:r>
            <a:r>
              <a:rPr lang="nb-NO" sz="1200" dirty="0" err="1" smtClean="0"/>
              <a:t>of</a:t>
            </a:r>
            <a:r>
              <a:rPr lang="nb-NO" sz="1200" dirty="0" smtClean="0"/>
              <a:t> slides in</a:t>
            </a:r>
            <a:r>
              <a:rPr lang="nb-NO" sz="1200" baseline="0" dirty="0" smtClean="0"/>
              <a:t> a series </a:t>
            </a:r>
            <a:r>
              <a:rPr lang="nb-NO" sz="1200" baseline="0" dirty="0" err="1" smtClean="0"/>
              <a:t>of</a:t>
            </a:r>
            <a:r>
              <a:rPr lang="nb-NO" sz="1200" baseline="0" dirty="0" smtClean="0"/>
              <a:t> </a:t>
            </a:r>
            <a:r>
              <a:rPr lang="nb-NO" sz="1200" baseline="0" dirty="0" err="1" smtClean="0"/>
              <a:t>six</a:t>
            </a:r>
            <a:r>
              <a:rPr lang="nb-NO" sz="1200" baseline="0" dirty="0" smtClean="0"/>
              <a:t> </a:t>
            </a:r>
            <a:r>
              <a:rPr lang="nb-NO" sz="1200" baseline="0" dirty="0" err="1" smtClean="0"/>
              <a:t>about</a:t>
            </a:r>
            <a:r>
              <a:rPr lang="nb-NO" sz="1200" baseline="0" dirty="0" smtClean="0"/>
              <a:t> </a:t>
            </a:r>
            <a:r>
              <a:rPr lang="nb-NO" sz="1200" baseline="0" dirty="0" err="1" smtClean="0"/>
              <a:t>the</a:t>
            </a:r>
            <a:r>
              <a:rPr lang="nb-NO" sz="1200" baseline="0" dirty="0" smtClean="0"/>
              <a:t> Norwegian </a:t>
            </a:r>
            <a:r>
              <a:rPr lang="nb-NO" sz="1200" baseline="0" dirty="0" err="1" smtClean="0"/>
              <a:t>University</a:t>
            </a:r>
            <a:r>
              <a:rPr lang="nb-NO" sz="1200" baseline="0" dirty="0" smtClean="0"/>
              <a:t> </a:t>
            </a:r>
            <a:r>
              <a:rPr lang="nb-NO" sz="1200" baseline="0" dirty="0" err="1" smtClean="0"/>
              <a:t>of</a:t>
            </a:r>
            <a:r>
              <a:rPr lang="nb-NO" sz="1200" baseline="0" dirty="0" smtClean="0"/>
              <a:t> </a:t>
            </a:r>
            <a:r>
              <a:rPr lang="nb-NO" sz="1200" baseline="0" dirty="0" err="1" smtClean="0"/>
              <a:t>Science</a:t>
            </a:r>
            <a:r>
              <a:rPr lang="nb-NO" sz="1200" baseline="0" dirty="0" smtClean="0"/>
              <a:t> and Technology (NTNU)</a:t>
            </a:r>
            <a:r>
              <a:rPr lang="nb-NO" sz="1200" dirty="0" smtClean="0"/>
              <a:t>:</a:t>
            </a:r>
          </a:p>
          <a:p>
            <a:pPr marL="228600" indent="-228600">
              <a:buAutoNum type="arabicPeriod"/>
            </a:pPr>
            <a:r>
              <a:rPr lang="nb-NO" sz="1200" b="1" dirty="0" err="1" smtClean="0"/>
              <a:t>Introduction</a:t>
            </a:r>
            <a:endParaRPr lang="nb-NO" sz="1200" b="1" dirty="0" smtClean="0"/>
          </a:p>
          <a:p>
            <a:pPr marL="228600" indent="-228600">
              <a:buAutoNum type="arabicPeriod"/>
            </a:pPr>
            <a:r>
              <a:rPr lang="nb-NO" sz="1200" dirty="0" err="1" smtClean="0"/>
              <a:t>Education</a:t>
            </a:r>
            <a:r>
              <a:rPr lang="nb-NO" sz="1200" dirty="0" smtClean="0"/>
              <a:t> and </a:t>
            </a:r>
            <a:r>
              <a:rPr lang="nb-NO" sz="1200" dirty="0" err="1" smtClean="0"/>
              <a:t>learning</a:t>
            </a:r>
            <a:r>
              <a:rPr lang="nb-NO" sz="1200" dirty="0" smtClean="0"/>
              <a:t> </a:t>
            </a:r>
            <a:r>
              <a:rPr lang="nb-NO" sz="1200" dirty="0" err="1" smtClean="0"/>
              <a:t>environment</a:t>
            </a:r>
            <a:endParaRPr lang="nb-NO" sz="1200" dirty="0" smtClean="0"/>
          </a:p>
          <a:p>
            <a:pPr marL="228600" indent="-228600">
              <a:buAutoNum type="arabicPeriod"/>
            </a:pPr>
            <a:r>
              <a:rPr lang="nb-NO" sz="1200" dirty="0" smtClean="0"/>
              <a:t>Research and </a:t>
            </a:r>
            <a:r>
              <a:rPr lang="nb-NO" sz="1200" dirty="0" err="1" smtClean="0"/>
              <a:t>artistic</a:t>
            </a:r>
            <a:r>
              <a:rPr lang="nb-NO" sz="1200" dirty="0" smtClean="0"/>
              <a:t> </a:t>
            </a:r>
            <a:r>
              <a:rPr lang="nb-NO" sz="1200" dirty="0" err="1" smtClean="0"/>
              <a:t>activities</a:t>
            </a:r>
            <a:endParaRPr lang="nb-NO" sz="1200" dirty="0" smtClean="0"/>
          </a:p>
          <a:p>
            <a:pPr marL="228600" indent="-228600">
              <a:buAutoNum type="arabicPeriod"/>
            </a:pPr>
            <a:r>
              <a:rPr lang="nb-NO" sz="1200" dirty="0" err="1" smtClean="0"/>
              <a:t>Innovation</a:t>
            </a:r>
            <a:r>
              <a:rPr lang="nb-NO" sz="1200" dirty="0" smtClean="0"/>
              <a:t> and </a:t>
            </a:r>
            <a:r>
              <a:rPr lang="nb-NO" sz="1200" dirty="0" err="1" smtClean="0"/>
              <a:t>creativity</a:t>
            </a:r>
            <a:endParaRPr lang="nb-NO" sz="1200" dirty="0" smtClean="0"/>
          </a:p>
          <a:p>
            <a:pPr marL="228600" indent="-228600">
              <a:buAutoNum type="arabicPeriod"/>
            </a:pPr>
            <a:r>
              <a:rPr lang="nb-NO" sz="1200" dirty="0" err="1" smtClean="0"/>
              <a:t>Outreach</a:t>
            </a:r>
            <a:r>
              <a:rPr lang="nb-NO" sz="1200" dirty="0" smtClean="0"/>
              <a:t> and </a:t>
            </a:r>
            <a:r>
              <a:rPr lang="nb-NO" sz="1200" dirty="0" err="1" smtClean="0"/>
              <a:t>communication</a:t>
            </a:r>
            <a:endParaRPr lang="nb-NO" sz="1200" dirty="0" smtClean="0"/>
          </a:p>
          <a:p>
            <a:pPr marL="228600" indent="-228600">
              <a:buAutoNum type="arabicPeriod"/>
            </a:pPr>
            <a:r>
              <a:rPr lang="nb-NO" sz="1200" dirty="0" err="1" smtClean="0"/>
              <a:t>Internationalization</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731604BD-7934-4FD3-9746-A24B1C170A75}" type="slidenum">
              <a:rPr lang="nn-NO" smtClean="0"/>
              <a:pPr/>
              <a:t>1</a:t>
            </a:fld>
            <a:endParaRPr lang="nn-NO"/>
          </a:p>
        </p:txBody>
      </p:sp>
    </p:spTree>
    <p:extLst>
      <p:ext uri="{BB962C8B-B14F-4D97-AF65-F5344CB8AC3E}">
        <p14:creationId xmlns:p14="http://schemas.microsoft.com/office/powerpoint/2010/main" val="3939873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latin typeface="Arial" pitchFamily="34" charset="0"/>
              </a:rPr>
              <a:t>From </a:t>
            </a:r>
            <a:r>
              <a:rPr lang="nb-NO" dirty="0" err="1" smtClean="0">
                <a:latin typeface="Arial" pitchFamily="34" charset="0"/>
              </a:rPr>
              <a:t>NTNU</a:t>
            </a:r>
            <a:r>
              <a:rPr lang="nb-NO" altLang="en-US" dirty="0" err="1" smtClean="0">
                <a:latin typeface="Arial" pitchFamily="34" charset="0"/>
              </a:rPr>
              <a:t>’</a:t>
            </a:r>
            <a:r>
              <a:rPr lang="nb-NO" dirty="0" err="1" smtClean="0">
                <a:latin typeface="Arial" pitchFamily="34" charset="0"/>
              </a:rPr>
              <a:t>s</a:t>
            </a:r>
            <a:r>
              <a:rPr lang="nb-NO" dirty="0" smtClean="0">
                <a:latin typeface="Arial" pitchFamily="34" charset="0"/>
              </a:rPr>
              <a:t> </a:t>
            </a:r>
            <a:r>
              <a:rPr lang="nb-NO" dirty="0" err="1" smtClean="0">
                <a:latin typeface="Arial" pitchFamily="34" charset="0"/>
              </a:rPr>
              <a:t>strategy</a:t>
            </a:r>
            <a:r>
              <a:rPr lang="nb-NO" dirty="0" smtClean="0">
                <a:latin typeface="Arial" pitchFamily="34" charset="0"/>
              </a:rPr>
              <a:t>, </a:t>
            </a:r>
            <a:r>
              <a:rPr lang="nb-NO" altLang="en-US" dirty="0" smtClean="0">
                <a:latin typeface="Arial" pitchFamily="34" charset="0"/>
              </a:rPr>
              <a:t>”Knowledge</a:t>
            </a:r>
            <a:r>
              <a:rPr lang="nb-NO" dirty="0" smtClean="0">
                <a:latin typeface="Arial" pitchFamily="34" charset="0"/>
              </a:rPr>
              <a:t> for a </a:t>
            </a:r>
            <a:r>
              <a:rPr lang="nb-NO" dirty="0" err="1" smtClean="0">
                <a:latin typeface="Arial" pitchFamily="34" charset="0"/>
              </a:rPr>
              <a:t>better</a:t>
            </a:r>
            <a:r>
              <a:rPr lang="nb-NO" dirty="0" smtClean="0">
                <a:latin typeface="Arial" pitchFamily="34" charset="0"/>
              </a:rPr>
              <a:t> </a:t>
            </a:r>
            <a:r>
              <a:rPr lang="nb-NO" dirty="0" err="1" smtClean="0">
                <a:latin typeface="Arial" pitchFamily="34" charset="0"/>
              </a:rPr>
              <a:t>world</a:t>
            </a:r>
            <a:r>
              <a:rPr lang="nb-NO" dirty="0" smtClean="0">
                <a:latin typeface="Arial" pitchFamily="34" charset="0"/>
              </a:rPr>
              <a:t>″, </a:t>
            </a:r>
            <a:r>
              <a:rPr lang="nb-NO" dirty="0" err="1" smtClean="0">
                <a:latin typeface="Arial" pitchFamily="34" charset="0"/>
              </a:rPr>
              <a:t>approved</a:t>
            </a:r>
            <a:r>
              <a:rPr lang="nb-NO" dirty="0" smtClean="0">
                <a:latin typeface="Arial" pitchFamily="34" charset="0"/>
              </a:rPr>
              <a:t> by </a:t>
            </a:r>
            <a:r>
              <a:rPr lang="nb-NO" dirty="0" err="1" smtClean="0">
                <a:latin typeface="Arial" pitchFamily="34" charset="0"/>
              </a:rPr>
              <a:t>the</a:t>
            </a:r>
            <a:r>
              <a:rPr lang="nb-NO" dirty="0" smtClean="0">
                <a:latin typeface="Arial" pitchFamily="34" charset="0"/>
              </a:rPr>
              <a:t> NTNU Board </a:t>
            </a:r>
            <a:r>
              <a:rPr lang="nb-NO" dirty="0" err="1" smtClean="0">
                <a:latin typeface="Arial" pitchFamily="34" charset="0"/>
              </a:rPr>
              <a:t>March</a:t>
            </a:r>
            <a:r>
              <a:rPr lang="nb-NO" dirty="0" smtClean="0">
                <a:latin typeface="Arial" pitchFamily="34" charset="0"/>
              </a:rPr>
              <a:t> 30 2011</a:t>
            </a:r>
          </a:p>
          <a:p>
            <a:r>
              <a:rPr lang="nb-NO" dirty="0" smtClean="0">
                <a:latin typeface="Arial" pitchFamily="34" charset="0"/>
              </a:rPr>
              <a:t>See www.ntnu.edu/strategy</a:t>
            </a:r>
          </a:p>
          <a:p>
            <a:endParaRPr lang="nb-NO" dirty="0" smtClean="0"/>
          </a:p>
          <a:p>
            <a:r>
              <a:rPr lang="nb-NO" dirty="0" err="1" smtClean="0"/>
              <a:t>Illustration</a:t>
            </a:r>
            <a:r>
              <a:rPr lang="nb-NO" dirty="0" smtClean="0"/>
              <a:t>: NTNU Info</a:t>
            </a:r>
            <a:endParaRPr lang="nb-NO" dirty="0"/>
          </a:p>
        </p:txBody>
      </p:sp>
      <p:sp>
        <p:nvSpPr>
          <p:cNvPr id="4" name="Plassholder for lysbildenummer 3"/>
          <p:cNvSpPr>
            <a:spLocks noGrp="1"/>
          </p:cNvSpPr>
          <p:nvPr>
            <p:ph type="sldNum" sz="quarter" idx="10"/>
          </p:nvPr>
        </p:nvSpPr>
        <p:spPr/>
        <p:txBody>
          <a:bodyPr/>
          <a:lstStyle/>
          <a:p>
            <a:fld id="{731604BD-7934-4FD3-9746-A24B1C170A75}" type="slidenum">
              <a:rPr lang="nn-NO" smtClean="0"/>
              <a:pPr/>
              <a:t>10</a:t>
            </a:fld>
            <a:endParaRPr lang="nn-NO"/>
          </a:p>
        </p:txBody>
      </p:sp>
    </p:spTree>
    <p:extLst>
      <p:ext uri="{BB962C8B-B14F-4D97-AF65-F5344CB8AC3E}">
        <p14:creationId xmlns:p14="http://schemas.microsoft.com/office/powerpoint/2010/main" val="424266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latin typeface="Arial" pitchFamily="34" charset="0"/>
              </a:rPr>
              <a:t>From </a:t>
            </a:r>
            <a:r>
              <a:rPr lang="nb-NO" dirty="0" err="1" smtClean="0">
                <a:latin typeface="Arial" pitchFamily="34" charset="0"/>
              </a:rPr>
              <a:t>NTNU</a:t>
            </a:r>
            <a:r>
              <a:rPr lang="nb-NO" altLang="en-US" dirty="0" err="1" smtClean="0">
                <a:latin typeface="Arial" pitchFamily="34" charset="0"/>
              </a:rPr>
              <a:t>’</a:t>
            </a:r>
            <a:r>
              <a:rPr lang="nb-NO" dirty="0" err="1" smtClean="0">
                <a:latin typeface="Arial" pitchFamily="34" charset="0"/>
              </a:rPr>
              <a:t>s</a:t>
            </a:r>
            <a:r>
              <a:rPr lang="nb-NO" dirty="0" smtClean="0">
                <a:latin typeface="Arial" pitchFamily="34" charset="0"/>
              </a:rPr>
              <a:t> </a:t>
            </a:r>
            <a:r>
              <a:rPr lang="nb-NO" dirty="0" err="1" smtClean="0">
                <a:latin typeface="Arial" pitchFamily="34" charset="0"/>
              </a:rPr>
              <a:t>strategy</a:t>
            </a:r>
            <a:r>
              <a:rPr lang="nb-NO" dirty="0" smtClean="0">
                <a:latin typeface="Arial" pitchFamily="34" charset="0"/>
              </a:rPr>
              <a:t>, </a:t>
            </a:r>
            <a:r>
              <a:rPr lang="nb-NO" altLang="en-US" dirty="0" smtClean="0">
                <a:latin typeface="Arial" pitchFamily="34" charset="0"/>
              </a:rPr>
              <a:t>”Knowledge</a:t>
            </a:r>
            <a:r>
              <a:rPr lang="nb-NO" dirty="0" smtClean="0">
                <a:latin typeface="Arial" pitchFamily="34" charset="0"/>
              </a:rPr>
              <a:t> for a </a:t>
            </a:r>
            <a:r>
              <a:rPr lang="nb-NO" dirty="0" err="1" smtClean="0">
                <a:latin typeface="Arial" pitchFamily="34" charset="0"/>
              </a:rPr>
              <a:t>better</a:t>
            </a:r>
            <a:r>
              <a:rPr lang="nb-NO" dirty="0" smtClean="0">
                <a:latin typeface="Arial" pitchFamily="34" charset="0"/>
              </a:rPr>
              <a:t> </a:t>
            </a:r>
            <a:r>
              <a:rPr lang="nb-NO" dirty="0" err="1" smtClean="0">
                <a:latin typeface="Arial" pitchFamily="34" charset="0"/>
              </a:rPr>
              <a:t>world</a:t>
            </a:r>
            <a:r>
              <a:rPr lang="nb-NO" dirty="0" smtClean="0">
                <a:latin typeface="Arial" pitchFamily="34" charset="0"/>
              </a:rPr>
              <a:t>″, </a:t>
            </a:r>
            <a:r>
              <a:rPr lang="nb-NO" dirty="0" err="1" smtClean="0">
                <a:latin typeface="Arial" pitchFamily="34" charset="0"/>
              </a:rPr>
              <a:t>approved</a:t>
            </a:r>
            <a:r>
              <a:rPr lang="nb-NO" dirty="0" smtClean="0">
                <a:latin typeface="Arial" pitchFamily="34" charset="0"/>
              </a:rPr>
              <a:t> by </a:t>
            </a:r>
            <a:r>
              <a:rPr lang="nb-NO" dirty="0" err="1" smtClean="0">
                <a:latin typeface="Arial" pitchFamily="34" charset="0"/>
              </a:rPr>
              <a:t>the</a:t>
            </a:r>
            <a:r>
              <a:rPr lang="nb-NO" dirty="0" smtClean="0">
                <a:latin typeface="Arial" pitchFamily="34" charset="0"/>
              </a:rPr>
              <a:t> NTNU Board </a:t>
            </a:r>
            <a:r>
              <a:rPr lang="nb-NO" dirty="0" err="1" smtClean="0">
                <a:latin typeface="Arial" pitchFamily="34" charset="0"/>
              </a:rPr>
              <a:t>March</a:t>
            </a:r>
            <a:r>
              <a:rPr lang="nb-NO" dirty="0" smtClean="0">
                <a:latin typeface="Arial" pitchFamily="34" charset="0"/>
              </a:rPr>
              <a:t> 30 2011</a:t>
            </a:r>
          </a:p>
          <a:p>
            <a:r>
              <a:rPr lang="nb-NO" dirty="0" smtClean="0">
                <a:latin typeface="Arial" pitchFamily="34" charset="0"/>
              </a:rPr>
              <a:t>See www.ntnu.edu/strategy</a:t>
            </a:r>
          </a:p>
          <a:p>
            <a:pPr eaLnBrk="1" hangingPunct="1"/>
            <a:endParaRPr lang="nb-NO" dirty="0" smtClean="0"/>
          </a:p>
          <a:p>
            <a:r>
              <a:rPr lang="nb-NO" dirty="0" smtClean="0">
                <a:latin typeface="Arial" pitchFamily="34" charset="0"/>
              </a:rPr>
              <a:t>Picture: New students at </a:t>
            </a:r>
            <a:r>
              <a:rPr lang="nb-NO" dirty="0" err="1" smtClean="0">
                <a:latin typeface="Arial" pitchFamily="34" charset="0"/>
              </a:rPr>
              <a:t>matriculation</a:t>
            </a:r>
            <a:r>
              <a:rPr lang="nb-NO" dirty="0" smtClean="0">
                <a:latin typeface="Arial" pitchFamily="34" charset="0"/>
              </a:rPr>
              <a:t> </a:t>
            </a:r>
            <a:r>
              <a:rPr lang="nb-NO" dirty="0" err="1" smtClean="0">
                <a:latin typeface="Arial" pitchFamily="34" charset="0"/>
              </a:rPr>
              <a:t>day</a:t>
            </a:r>
            <a:r>
              <a:rPr lang="nb-NO" dirty="0" smtClean="0">
                <a:latin typeface="Arial" pitchFamily="34" charset="0"/>
              </a:rPr>
              <a:t>, August 2010. Photo: Mentz </a:t>
            </a:r>
            <a:r>
              <a:rPr lang="nb-NO" dirty="0" err="1" smtClean="0">
                <a:latin typeface="Arial" pitchFamily="34" charset="0"/>
              </a:rPr>
              <a:t>Indergaard</a:t>
            </a:r>
            <a:r>
              <a:rPr lang="nb-NO" dirty="0" smtClean="0">
                <a:latin typeface="Arial" pitchFamily="34" charset="0"/>
              </a:rPr>
              <a:t>/NTNU Info.</a:t>
            </a:r>
          </a:p>
        </p:txBody>
      </p:sp>
      <p:sp>
        <p:nvSpPr>
          <p:cNvPr id="4" name="Plassholder for lysbildenummer 3"/>
          <p:cNvSpPr>
            <a:spLocks noGrp="1"/>
          </p:cNvSpPr>
          <p:nvPr>
            <p:ph type="sldNum" sz="quarter" idx="10"/>
          </p:nvPr>
        </p:nvSpPr>
        <p:spPr/>
        <p:txBody>
          <a:bodyPr/>
          <a:lstStyle/>
          <a:p>
            <a:fld id="{731604BD-7934-4FD3-9746-A24B1C170A75}" type="slidenum">
              <a:rPr lang="nn-NO" smtClean="0"/>
              <a:pPr/>
              <a:t>11</a:t>
            </a:fld>
            <a:endParaRPr lang="nn-NO"/>
          </a:p>
        </p:txBody>
      </p:sp>
    </p:spTree>
    <p:extLst>
      <p:ext uri="{BB962C8B-B14F-4D97-AF65-F5344CB8AC3E}">
        <p14:creationId xmlns:p14="http://schemas.microsoft.com/office/powerpoint/2010/main" val="1849885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latin typeface="Arial" pitchFamily="34" charset="0"/>
              </a:rPr>
              <a:t>From </a:t>
            </a:r>
            <a:r>
              <a:rPr lang="nb-NO" dirty="0" err="1" smtClean="0">
                <a:latin typeface="Arial" pitchFamily="34" charset="0"/>
              </a:rPr>
              <a:t>NTNU</a:t>
            </a:r>
            <a:r>
              <a:rPr lang="nb-NO" altLang="en-US" dirty="0" err="1" smtClean="0">
                <a:latin typeface="Arial" pitchFamily="34" charset="0"/>
              </a:rPr>
              <a:t>’</a:t>
            </a:r>
            <a:r>
              <a:rPr lang="nb-NO" dirty="0" err="1" smtClean="0">
                <a:latin typeface="Arial" pitchFamily="34" charset="0"/>
              </a:rPr>
              <a:t>s</a:t>
            </a:r>
            <a:r>
              <a:rPr lang="nb-NO" dirty="0" smtClean="0">
                <a:latin typeface="Arial" pitchFamily="34" charset="0"/>
              </a:rPr>
              <a:t> </a:t>
            </a:r>
            <a:r>
              <a:rPr lang="nb-NO" dirty="0" err="1" smtClean="0">
                <a:latin typeface="Arial" pitchFamily="34" charset="0"/>
              </a:rPr>
              <a:t>strategy</a:t>
            </a:r>
            <a:r>
              <a:rPr lang="nb-NO" dirty="0" smtClean="0">
                <a:latin typeface="Arial" pitchFamily="34" charset="0"/>
              </a:rPr>
              <a:t>, </a:t>
            </a:r>
            <a:r>
              <a:rPr lang="nb-NO" altLang="en-US" dirty="0" smtClean="0">
                <a:latin typeface="Arial" pitchFamily="34" charset="0"/>
              </a:rPr>
              <a:t>”Knowledge</a:t>
            </a:r>
            <a:r>
              <a:rPr lang="nb-NO" dirty="0" smtClean="0">
                <a:latin typeface="Arial" pitchFamily="34" charset="0"/>
              </a:rPr>
              <a:t> for a </a:t>
            </a:r>
            <a:r>
              <a:rPr lang="nb-NO" dirty="0" err="1" smtClean="0">
                <a:latin typeface="Arial" pitchFamily="34" charset="0"/>
              </a:rPr>
              <a:t>better</a:t>
            </a:r>
            <a:r>
              <a:rPr lang="nb-NO" dirty="0" smtClean="0">
                <a:latin typeface="Arial" pitchFamily="34" charset="0"/>
              </a:rPr>
              <a:t> </a:t>
            </a:r>
            <a:r>
              <a:rPr lang="nb-NO" dirty="0" err="1" smtClean="0">
                <a:latin typeface="Arial" pitchFamily="34" charset="0"/>
              </a:rPr>
              <a:t>world</a:t>
            </a:r>
            <a:r>
              <a:rPr lang="nb-NO" dirty="0" smtClean="0">
                <a:latin typeface="Arial" pitchFamily="34" charset="0"/>
              </a:rPr>
              <a:t>″, </a:t>
            </a:r>
            <a:r>
              <a:rPr lang="nb-NO" dirty="0" err="1" smtClean="0">
                <a:latin typeface="Arial" pitchFamily="34" charset="0"/>
              </a:rPr>
              <a:t>approved</a:t>
            </a:r>
            <a:r>
              <a:rPr lang="nb-NO" dirty="0" smtClean="0">
                <a:latin typeface="Arial" pitchFamily="34" charset="0"/>
              </a:rPr>
              <a:t> by </a:t>
            </a:r>
            <a:r>
              <a:rPr lang="nb-NO" dirty="0" err="1" smtClean="0">
                <a:latin typeface="Arial" pitchFamily="34" charset="0"/>
              </a:rPr>
              <a:t>the</a:t>
            </a:r>
            <a:r>
              <a:rPr lang="nb-NO" dirty="0" smtClean="0">
                <a:latin typeface="Arial" pitchFamily="34" charset="0"/>
              </a:rPr>
              <a:t> NTNU Board </a:t>
            </a:r>
            <a:r>
              <a:rPr lang="nb-NO" dirty="0" err="1" smtClean="0">
                <a:latin typeface="Arial" pitchFamily="34" charset="0"/>
              </a:rPr>
              <a:t>March</a:t>
            </a:r>
            <a:r>
              <a:rPr lang="nb-NO" dirty="0" smtClean="0">
                <a:latin typeface="Arial" pitchFamily="34" charset="0"/>
              </a:rPr>
              <a:t> 30 2011</a:t>
            </a:r>
          </a:p>
          <a:p>
            <a:r>
              <a:rPr lang="nb-NO" dirty="0" smtClean="0">
                <a:latin typeface="Arial" pitchFamily="34" charset="0"/>
              </a:rPr>
              <a:t>See www.ntnu.edu/strategy</a:t>
            </a:r>
          </a:p>
          <a:p>
            <a:endParaRPr lang="nb-NO" dirty="0" smtClean="0">
              <a:latin typeface="Arial" pitchFamily="34" charset="0"/>
            </a:endParaRPr>
          </a:p>
          <a:p>
            <a:r>
              <a:rPr lang="nb-NO" dirty="0" smtClean="0">
                <a:latin typeface="Arial" pitchFamily="34" charset="0"/>
              </a:rPr>
              <a:t>Picture: From </a:t>
            </a:r>
            <a:r>
              <a:rPr lang="nb-NO" dirty="0" err="1" smtClean="0">
                <a:latin typeface="Arial" pitchFamily="34" charset="0"/>
              </a:rPr>
              <a:t>the</a:t>
            </a:r>
            <a:r>
              <a:rPr lang="nb-NO" dirty="0" smtClean="0">
                <a:latin typeface="Arial" pitchFamily="34" charset="0"/>
              </a:rPr>
              <a:t> 2010 </a:t>
            </a:r>
            <a:r>
              <a:rPr lang="nb-NO" dirty="0" err="1" smtClean="0">
                <a:latin typeface="Arial" pitchFamily="34" charset="0"/>
              </a:rPr>
              <a:t>Doctoral</a:t>
            </a:r>
            <a:r>
              <a:rPr lang="nb-NO" dirty="0" smtClean="0">
                <a:latin typeface="Arial" pitchFamily="34" charset="0"/>
              </a:rPr>
              <a:t> </a:t>
            </a:r>
            <a:r>
              <a:rPr lang="nb-NO" dirty="0" err="1" smtClean="0">
                <a:latin typeface="Arial" pitchFamily="34" charset="0"/>
              </a:rPr>
              <a:t>Degree</a:t>
            </a:r>
            <a:r>
              <a:rPr lang="nb-NO" dirty="0" smtClean="0">
                <a:latin typeface="Arial" pitchFamily="34" charset="0"/>
              </a:rPr>
              <a:t> </a:t>
            </a:r>
            <a:r>
              <a:rPr lang="nb-NO" dirty="0" err="1" smtClean="0">
                <a:latin typeface="Arial" pitchFamily="34" charset="0"/>
              </a:rPr>
              <a:t>Awards</a:t>
            </a:r>
            <a:r>
              <a:rPr lang="nb-NO" dirty="0" smtClean="0">
                <a:latin typeface="Arial" pitchFamily="34" charset="0"/>
              </a:rPr>
              <a:t> </a:t>
            </a:r>
            <a:r>
              <a:rPr lang="nb-NO" dirty="0" err="1" smtClean="0">
                <a:latin typeface="Arial" pitchFamily="34" charset="0"/>
              </a:rPr>
              <a:t>Ceremony</a:t>
            </a:r>
            <a:r>
              <a:rPr lang="nb-NO" dirty="0" smtClean="0">
                <a:latin typeface="Arial" pitchFamily="34" charset="0"/>
              </a:rPr>
              <a:t>,</a:t>
            </a:r>
            <a:r>
              <a:rPr lang="nb-NO" baseline="0" dirty="0" smtClean="0">
                <a:latin typeface="Arial" pitchFamily="34" charset="0"/>
              </a:rPr>
              <a:t> </a:t>
            </a:r>
            <a:r>
              <a:rPr lang="nb-NO" dirty="0" smtClean="0">
                <a:latin typeface="Arial" pitchFamily="34" charset="0"/>
              </a:rPr>
              <a:t> </a:t>
            </a:r>
            <a:r>
              <a:rPr lang="nb-NO" dirty="0" err="1" smtClean="0">
                <a:latin typeface="Arial" pitchFamily="34" charset="0"/>
              </a:rPr>
              <a:t>with</a:t>
            </a:r>
            <a:r>
              <a:rPr lang="nb-NO" dirty="0" smtClean="0">
                <a:latin typeface="Arial" pitchFamily="34" charset="0"/>
              </a:rPr>
              <a:t> </a:t>
            </a:r>
            <a:r>
              <a:rPr lang="nb-NO" dirty="0" err="1" smtClean="0">
                <a:latin typeface="Arial" pitchFamily="34" charset="0"/>
              </a:rPr>
              <a:t>NTNU’s</a:t>
            </a:r>
            <a:r>
              <a:rPr lang="nb-NO" dirty="0" smtClean="0">
                <a:latin typeface="Arial" pitchFamily="34" charset="0"/>
              </a:rPr>
              <a:t> </a:t>
            </a:r>
            <a:r>
              <a:rPr lang="nb-NO" dirty="0" err="1" smtClean="0">
                <a:latin typeface="Arial" pitchFamily="34" charset="0"/>
              </a:rPr>
              <a:t>rector</a:t>
            </a:r>
            <a:r>
              <a:rPr lang="nb-NO" dirty="0" smtClean="0">
                <a:latin typeface="Arial" pitchFamily="34" charset="0"/>
              </a:rPr>
              <a:t> in </a:t>
            </a:r>
            <a:r>
              <a:rPr lang="nb-NO" dirty="0" err="1" smtClean="0">
                <a:latin typeface="Arial" pitchFamily="34" charset="0"/>
              </a:rPr>
              <a:t>the</a:t>
            </a:r>
            <a:r>
              <a:rPr lang="nb-NO" dirty="0" smtClean="0">
                <a:latin typeface="Arial" pitchFamily="34" charset="0"/>
              </a:rPr>
              <a:t> </a:t>
            </a:r>
            <a:r>
              <a:rPr lang="nb-NO" dirty="0" err="1" smtClean="0">
                <a:latin typeface="Arial" pitchFamily="34" charset="0"/>
              </a:rPr>
              <a:t>centre</a:t>
            </a:r>
            <a:r>
              <a:rPr lang="nb-NO" dirty="0" smtClean="0">
                <a:latin typeface="Arial" pitchFamily="34" charset="0"/>
              </a:rPr>
              <a:t>. Foto: Thor Nielsen/NTNU Info.</a:t>
            </a:r>
          </a:p>
          <a:p>
            <a:endParaRPr lang="nb-NO" dirty="0"/>
          </a:p>
        </p:txBody>
      </p:sp>
      <p:sp>
        <p:nvSpPr>
          <p:cNvPr id="4" name="Plassholder for lysbildenummer 3"/>
          <p:cNvSpPr>
            <a:spLocks noGrp="1"/>
          </p:cNvSpPr>
          <p:nvPr>
            <p:ph type="sldNum" sz="quarter" idx="10"/>
          </p:nvPr>
        </p:nvSpPr>
        <p:spPr/>
        <p:txBody>
          <a:bodyPr/>
          <a:lstStyle/>
          <a:p>
            <a:fld id="{731604BD-7934-4FD3-9746-A24B1C170A75}" type="slidenum">
              <a:rPr lang="nn-NO" smtClean="0"/>
              <a:pPr/>
              <a:t>12</a:t>
            </a:fld>
            <a:endParaRPr lang="nn-NO"/>
          </a:p>
        </p:txBody>
      </p:sp>
    </p:spTree>
    <p:extLst>
      <p:ext uri="{BB962C8B-B14F-4D97-AF65-F5344CB8AC3E}">
        <p14:creationId xmlns:p14="http://schemas.microsoft.com/office/powerpoint/2010/main" val="1520590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smtClean="0">
                <a:latin typeface="Times New Roman" pitchFamily="18" charset="0"/>
              </a:rPr>
              <a:t>Numbers are generated from Note 1 to the NTNU accounts, an appendix in the university</a:t>
            </a:r>
            <a:r>
              <a:rPr lang="en-GB" altLang="en-US" dirty="0" smtClean="0">
                <a:latin typeface="Times New Roman" pitchFamily="18" charset="0"/>
              </a:rPr>
              <a:t>’</a:t>
            </a:r>
            <a:r>
              <a:rPr lang="en-GB" dirty="0" smtClean="0">
                <a:latin typeface="Times New Roman" pitchFamily="18" charset="0"/>
              </a:rPr>
              <a:t>s </a:t>
            </a:r>
            <a:r>
              <a:rPr lang="en-GB" dirty="0" smtClean="0">
                <a:latin typeface="Times New Roman" pitchFamily="18" charset="0"/>
                <a:cs typeface="Times New Roman" pitchFamily="18" charset="0"/>
              </a:rPr>
              <a:t>Annual Report (2011-2012) to the Ministry of Education and Research,</a:t>
            </a:r>
            <a:r>
              <a:rPr lang="en-GB" baseline="0" dirty="0" smtClean="0">
                <a:latin typeface="Times New Roman" pitchFamily="18" charset="0"/>
                <a:cs typeface="Times New Roman" pitchFamily="18" charset="0"/>
              </a:rPr>
              <a:t> and (for 2012) </a:t>
            </a:r>
            <a:r>
              <a:rPr lang="en-GB" baseline="0" dirty="0" err="1" smtClean="0">
                <a:latin typeface="Times New Roman" pitchFamily="18" charset="0"/>
                <a:cs typeface="Times New Roman" pitchFamily="18" charset="0"/>
              </a:rPr>
              <a:t>Økonomi</a:t>
            </a:r>
            <a:r>
              <a:rPr lang="en-GB" baseline="0" dirty="0" smtClean="0">
                <a:latin typeface="Times New Roman" pitchFamily="18" charset="0"/>
                <a:cs typeface="Times New Roman" pitchFamily="18" charset="0"/>
              </a:rPr>
              <a:t> at http://dbh.nsd.uib.no/</a:t>
            </a:r>
            <a:endParaRPr lang="en-GB" dirty="0" smtClean="0">
              <a:latin typeface="Times New Roman" pitchFamily="18" charset="0"/>
            </a:endParaRPr>
          </a:p>
          <a:p>
            <a:endParaRPr lang="en-GB" dirty="0" smtClean="0">
              <a:latin typeface="Times New Roman" pitchFamily="18" charset="0"/>
            </a:endParaRPr>
          </a:p>
          <a:p>
            <a:r>
              <a:rPr lang="en-GB" dirty="0" smtClean="0">
                <a:latin typeface="Times New Roman" pitchFamily="18" charset="0"/>
              </a:rPr>
              <a:t>(Blue column) Ministry of Education &amp; Research and other ministries.</a:t>
            </a:r>
          </a:p>
          <a:p>
            <a:r>
              <a:rPr lang="en-GB" dirty="0" smtClean="0">
                <a:latin typeface="Times New Roman" pitchFamily="18" charset="0"/>
              </a:rPr>
              <a:t>(Red column) The Research Council of Norway. </a:t>
            </a:r>
          </a:p>
          <a:p>
            <a:r>
              <a:rPr lang="en-GB" dirty="0" smtClean="0">
                <a:latin typeface="Times New Roman" pitchFamily="18" charset="0"/>
              </a:rPr>
              <a:t>(Yellow column) Business. </a:t>
            </a:r>
          </a:p>
          <a:p>
            <a:r>
              <a:rPr lang="en-GB" dirty="0" smtClean="0">
                <a:latin typeface="Times New Roman" pitchFamily="18" charset="0"/>
              </a:rPr>
              <a:t>(Green column) State/municipal: Sum of </a:t>
            </a:r>
            <a:r>
              <a:rPr lang="en-GB" altLang="en-US" dirty="0" smtClean="0">
                <a:latin typeface="Times New Roman" pitchFamily="18" charset="0"/>
              </a:rPr>
              <a:t>“</a:t>
            </a:r>
            <a:r>
              <a:rPr lang="en-GB" dirty="0" smtClean="0">
                <a:latin typeface="Times New Roman" pitchFamily="18" charset="0"/>
              </a:rPr>
              <a:t>State institutions</a:t>
            </a:r>
            <a:r>
              <a:rPr lang="en-GB" altLang="en-US" dirty="0" smtClean="0">
                <a:latin typeface="Times New Roman" pitchFamily="18" charset="0"/>
              </a:rPr>
              <a:t>”</a:t>
            </a:r>
            <a:r>
              <a:rPr lang="en-GB" dirty="0" smtClean="0">
                <a:latin typeface="Times New Roman" pitchFamily="18" charset="0"/>
              </a:rPr>
              <a:t> + </a:t>
            </a:r>
            <a:r>
              <a:rPr lang="en-GB" altLang="en-US" dirty="0" smtClean="0">
                <a:latin typeface="Times New Roman" pitchFamily="18" charset="0"/>
              </a:rPr>
              <a:t>“</a:t>
            </a:r>
            <a:r>
              <a:rPr lang="en-GB" dirty="0" smtClean="0">
                <a:latin typeface="Times New Roman" pitchFamily="18" charset="0"/>
              </a:rPr>
              <a:t>Counties/Municipalities</a:t>
            </a:r>
            <a:r>
              <a:rPr lang="en-GB" altLang="en-US" dirty="0" smtClean="0">
                <a:latin typeface="Times New Roman" pitchFamily="18" charset="0"/>
              </a:rPr>
              <a:t>”</a:t>
            </a:r>
            <a:r>
              <a:rPr lang="en-GB" dirty="0" smtClean="0">
                <a:latin typeface="Times New Roman" pitchFamily="18" charset="0"/>
              </a:rPr>
              <a:t>.</a:t>
            </a:r>
          </a:p>
          <a:p>
            <a:r>
              <a:rPr lang="en-GB" dirty="0" smtClean="0">
                <a:latin typeface="Times New Roman" pitchFamily="18" charset="0"/>
              </a:rPr>
              <a:t>(Light blue column) European Union (EU). </a:t>
            </a:r>
          </a:p>
          <a:p>
            <a:r>
              <a:rPr lang="en-GB" dirty="0" smtClean="0">
                <a:latin typeface="Times New Roman" pitchFamily="18" charset="0"/>
              </a:rPr>
              <a:t>(Grey column) Other: </a:t>
            </a:r>
            <a:r>
              <a:rPr lang="nb-NO" dirty="0" smtClean="0">
                <a:latin typeface="Arial" pitchFamily="34" charset="0"/>
              </a:rPr>
              <a:t> </a:t>
            </a:r>
            <a:r>
              <a:rPr lang="en-GB" altLang="en-US" dirty="0" smtClean="0">
                <a:latin typeface="Times New Roman" pitchFamily="18" charset="0"/>
              </a:rPr>
              <a:t>“</a:t>
            </a:r>
            <a:r>
              <a:rPr lang="en-GB" dirty="0" smtClean="0">
                <a:latin typeface="Times New Roman" pitchFamily="18" charset="0"/>
              </a:rPr>
              <a:t>Organizations</a:t>
            </a:r>
            <a:r>
              <a:rPr lang="en-GB" altLang="en-US" dirty="0" smtClean="0">
                <a:latin typeface="Times New Roman" pitchFamily="18" charset="0"/>
              </a:rPr>
              <a:t>”</a:t>
            </a:r>
            <a:r>
              <a:rPr lang="en-GB" dirty="0" smtClean="0">
                <a:latin typeface="Times New Roman" pitchFamily="18" charset="0"/>
              </a:rPr>
              <a:t> + </a:t>
            </a:r>
            <a:r>
              <a:rPr lang="en-GB" altLang="en-US" dirty="0" smtClean="0">
                <a:latin typeface="Times New Roman" pitchFamily="18" charset="0"/>
              </a:rPr>
              <a:t>“</a:t>
            </a:r>
            <a:r>
              <a:rPr lang="en-GB" dirty="0" smtClean="0">
                <a:latin typeface="Times New Roman" pitchFamily="18" charset="0"/>
              </a:rPr>
              <a:t>Foundations</a:t>
            </a:r>
            <a:r>
              <a:rPr lang="en-GB" altLang="en-US" dirty="0" smtClean="0">
                <a:latin typeface="Times New Roman" pitchFamily="18" charset="0"/>
              </a:rPr>
              <a:t>”</a:t>
            </a:r>
            <a:r>
              <a:rPr lang="en-GB" dirty="0" smtClean="0">
                <a:latin typeface="Times New Roman" pitchFamily="18" charset="0"/>
              </a:rPr>
              <a:t> + </a:t>
            </a:r>
            <a:r>
              <a:rPr lang="en-GB" altLang="en-US" dirty="0" smtClean="0">
                <a:latin typeface="Times New Roman" pitchFamily="18" charset="0"/>
              </a:rPr>
              <a:t>“</a:t>
            </a:r>
            <a:r>
              <a:rPr lang="en-GB" dirty="0" smtClean="0">
                <a:latin typeface="Times New Roman" pitchFamily="18" charset="0"/>
              </a:rPr>
              <a:t>Other + </a:t>
            </a:r>
            <a:r>
              <a:rPr lang="en-GB" altLang="en-US" dirty="0" smtClean="0">
                <a:latin typeface="Times New Roman" pitchFamily="18" charset="0"/>
              </a:rPr>
              <a:t>“</a:t>
            </a:r>
            <a:r>
              <a:rPr lang="en-GB" dirty="0" smtClean="0">
                <a:latin typeface="Times New Roman" pitchFamily="18" charset="0"/>
              </a:rPr>
              <a:t>Sale of real estate, equipment, etc.</a:t>
            </a:r>
            <a:r>
              <a:rPr lang="en-GB" altLang="en-US" dirty="0" smtClean="0">
                <a:latin typeface="Times New Roman" pitchFamily="18" charset="0"/>
              </a:rPr>
              <a:t>”</a:t>
            </a:r>
            <a:r>
              <a:rPr lang="en-GB" dirty="0" smtClean="0">
                <a:latin typeface="Times New Roman" pitchFamily="18" charset="0"/>
              </a:rPr>
              <a:t> + </a:t>
            </a:r>
            <a:r>
              <a:rPr lang="en-GB" altLang="en-US" dirty="0" smtClean="0">
                <a:latin typeface="Times New Roman" pitchFamily="18" charset="0"/>
              </a:rPr>
              <a:t>“</a:t>
            </a:r>
            <a:r>
              <a:rPr lang="en-GB" dirty="0" smtClean="0">
                <a:latin typeface="Times New Roman" pitchFamily="18" charset="0"/>
              </a:rPr>
              <a:t>Sum other income</a:t>
            </a:r>
            <a:r>
              <a:rPr lang="en-GB" altLang="en-US" dirty="0" smtClean="0">
                <a:latin typeface="Times New Roman" pitchFamily="18" charset="0"/>
              </a:rPr>
              <a:t>”</a:t>
            </a:r>
            <a:r>
              <a:rPr lang="en-GB" dirty="0" smtClean="0">
                <a:latin typeface="Times New Roman" pitchFamily="18" charset="0"/>
              </a:rPr>
              <a:t>. </a:t>
            </a:r>
            <a:endParaRPr lang="nb-NO" dirty="0" smtClean="0">
              <a:latin typeface="Times New Roman" pitchFamily="18" charset="0"/>
            </a:endParaRPr>
          </a:p>
          <a:p>
            <a:endParaRPr lang="nb-NO" dirty="0" smtClean="0">
              <a:latin typeface="Times New Roman" pitchFamily="18" charset="0"/>
            </a:endParaRPr>
          </a:p>
          <a:p>
            <a:r>
              <a:rPr lang="nb-NO" dirty="0" smtClean="0">
                <a:latin typeface="Times New Roman" pitchFamily="18" charset="0"/>
              </a:rPr>
              <a:t>The </a:t>
            </a:r>
            <a:r>
              <a:rPr lang="nb-NO" dirty="0" err="1" smtClean="0">
                <a:latin typeface="Times New Roman" pitchFamily="18" charset="0"/>
              </a:rPr>
              <a:t>year</a:t>
            </a:r>
            <a:r>
              <a:rPr lang="nb-NO" dirty="0" smtClean="0">
                <a:latin typeface="Times New Roman" pitchFamily="18" charset="0"/>
              </a:rPr>
              <a:t>-by-</a:t>
            </a:r>
            <a:r>
              <a:rPr lang="nb-NO" dirty="0" err="1" smtClean="0">
                <a:latin typeface="Times New Roman" pitchFamily="18" charset="0"/>
              </a:rPr>
              <a:t>year</a:t>
            </a:r>
            <a:r>
              <a:rPr lang="nb-NO" dirty="0" smtClean="0">
                <a:latin typeface="Times New Roman" pitchFamily="18" charset="0"/>
              </a:rPr>
              <a:t> total for NTNU is in mill. Euro (</a:t>
            </a:r>
            <a:r>
              <a:rPr lang="nb-NO" dirty="0" err="1" smtClean="0">
                <a:latin typeface="Times New Roman" pitchFamily="18" charset="0"/>
              </a:rPr>
              <a:t>here</a:t>
            </a:r>
            <a:r>
              <a:rPr lang="nb-NO" dirty="0" smtClean="0">
                <a:latin typeface="Times New Roman" pitchFamily="18" charset="0"/>
              </a:rPr>
              <a:t> 1 Euro = 7.5 NOK): </a:t>
            </a:r>
            <a:r>
              <a:rPr lang="nb-NO" baseline="0" dirty="0" smtClean="0">
                <a:latin typeface="Times New Roman" pitchFamily="18" charset="0"/>
              </a:rPr>
              <a:t> </a:t>
            </a:r>
            <a:r>
              <a:rPr lang="nb-NO" dirty="0" smtClean="0">
                <a:latin typeface="Times New Roman" pitchFamily="18" charset="0"/>
              </a:rPr>
              <a:t>385 (2002); 419 (2003); 467 (2004); 481.6 (2005); 501.6 </a:t>
            </a:r>
            <a:r>
              <a:rPr lang="nb-NO" dirty="0" smtClean="0">
                <a:latin typeface="Times New Roman" pitchFamily="18" charset="0"/>
                <a:cs typeface="Times New Roman" pitchFamily="18" charset="0"/>
              </a:rPr>
              <a:t>(2006);</a:t>
            </a:r>
            <a:r>
              <a:rPr lang="nb-NO" baseline="0" dirty="0" smtClean="0">
                <a:latin typeface="Times New Roman" pitchFamily="18" charset="0"/>
                <a:cs typeface="Times New Roman" pitchFamily="18" charset="0"/>
              </a:rPr>
              <a:t>  </a:t>
            </a:r>
            <a:r>
              <a:rPr lang="nb-NO" dirty="0" smtClean="0">
                <a:latin typeface="Times New Roman" pitchFamily="18" charset="0"/>
                <a:cs typeface="Times New Roman" pitchFamily="18" charset="0"/>
              </a:rPr>
              <a:t>561 (2007); 589 (2008);  636.4 (2009); 679.7 (2010); </a:t>
            </a:r>
            <a:r>
              <a:rPr lang="nb-NO" baseline="0" dirty="0" smtClean="0">
                <a:latin typeface="Times New Roman" pitchFamily="18" charset="0"/>
                <a:cs typeface="Times New Roman" pitchFamily="18" charset="0"/>
              </a:rPr>
              <a:t> 698.8 </a:t>
            </a:r>
            <a:r>
              <a:rPr lang="nb-NO" dirty="0" smtClean="0">
                <a:latin typeface="Times New Roman" pitchFamily="18" charset="0"/>
                <a:cs typeface="Times New Roman" pitchFamily="18" charset="0"/>
              </a:rPr>
              <a:t>(2011); </a:t>
            </a:r>
            <a:r>
              <a:rPr lang="nb-NO" baseline="0" dirty="0" smtClean="0">
                <a:latin typeface="Times New Roman" pitchFamily="18" charset="0"/>
                <a:cs typeface="Times New Roman" pitchFamily="18" charset="0"/>
              </a:rPr>
              <a:t> 714.1 </a:t>
            </a:r>
            <a:r>
              <a:rPr lang="nb-NO" dirty="0" smtClean="0">
                <a:latin typeface="Times New Roman" pitchFamily="18" charset="0"/>
                <a:cs typeface="Times New Roman" pitchFamily="18" charset="0"/>
              </a:rPr>
              <a:t>(2012)</a:t>
            </a:r>
          </a:p>
        </p:txBody>
      </p:sp>
      <p:sp>
        <p:nvSpPr>
          <p:cNvPr id="4" name="Plassholder for lysbildenummer 3"/>
          <p:cNvSpPr>
            <a:spLocks noGrp="1"/>
          </p:cNvSpPr>
          <p:nvPr>
            <p:ph type="sldNum" sz="quarter" idx="10"/>
          </p:nvPr>
        </p:nvSpPr>
        <p:spPr/>
        <p:txBody>
          <a:bodyPr/>
          <a:lstStyle/>
          <a:p>
            <a:fld id="{731604BD-7934-4FD3-9746-A24B1C170A75}" type="slidenum">
              <a:rPr lang="nn-NO" smtClean="0"/>
              <a:pPr/>
              <a:t>13</a:t>
            </a:fld>
            <a:endParaRPr lang="nn-NO"/>
          </a:p>
        </p:txBody>
      </p:sp>
    </p:spTree>
    <p:extLst>
      <p:ext uri="{BB962C8B-B14F-4D97-AF65-F5344CB8AC3E}">
        <p14:creationId xmlns:p14="http://schemas.microsoft.com/office/powerpoint/2010/main" val="2091401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Aerial</a:t>
            </a:r>
            <a:r>
              <a:rPr lang="nb-NO" dirty="0" smtClean="0"/>
              <a:t> </a:t>
            </a:r>
            <a:r>
              <a:rPr lang="nb-NO" dirty="0" err="1" smtClean="0"/>
              <a:t>photo</a:t>
            </a:r>
            <a:r>
              <a:rPr lang="nb-NO" dirty="0" smtClean="0"/>
              <a:t> </a:t>
            </a:r>
            <a:r>
              <a:rPr lang="nb-NO" dirty="0" err="1" smtClean="0"/>
              <a:t>of</a:t>
            </a:r>
            <a:r>
              <a:rPr lang="nb-NO" dirty="0" smtClean="0"/>
              <a:t> NTNU (Gløshaugen campus </a:t>
            </a:r>
            <a:r>
              <a:rPr lang="nb-NO" baseline="0" dirty="0" smtClean="0"/>
              <a:t>in </a:t>
            </a:r>
            <a:r>
              <a:rPr lang="nb-NO" baseline="0" dirty="0" err="1" smtClean="0"/>
              <a:t>foreground</a:t>
            </a:r>
            <a:r>
              <a:rPr lang="nb-NO" dirty="0" smtClean="0"/>
              <a:t>) and Trondheim from </a:t>
            </a:r>
            <a:r>
              <a:rPr lang="nb-NO" dirty="0" err="1" smtClean="0"/>
              <a:t>southeast</a:t>
            </a:r>
            <a:r>
              <a:rPr lang="nb-NO" dirty="0" smtClean="0"/>
              <a:t>, 15 September 2009.</a:t>
            </a:r>
          </a:p>
          <a:p>
            <a:r>
              <a:rPr lang="nb-NO" dirty="0" smtClean="0"/>
              <a:t>Foto: Erik Børseth, Synlig design og foto as/NTNU Info.</a:t>
            </a:r>
          </a:p>
          <a:p>
            <a:endParaRPr lang="nb-NO" dirty="0"/>
          </a:p>
        </p:txBody>
      </p:sp>
      <p:sp>
        <p:nvSpPr>
          <p:cNvPr id="4" name="Plassholder for lysbildenummer 3"/>
          <p:cNvSpPr>
            <a:spLocks noGrp="1"/>
          </p:cNvSpPr>
          <p:nvPr>
            <p:ph type="sldNum" sz="quarter" idx="10"/>
          </p:nvPr>
        </p:nvSpPr>
        <p:spPr/>
        <p:txBody>
          <a:bodyPr/>
          <a:lstStyle/>
          <a:p>
            <a:fld id="{731604BD-7934-4FD3-9746-A24B1C170A75}" type="slidenum">
              <a:rPr lang="nn-NO" smtClean="0"/>
              <a:pPr/>
              <a:t>14</a:t>
            </a:fld>
            <a:endParaRPr lang="nn-NO"/>
          </a:p>
        </p:txBody>
      </p:sp>
    </p:spTree>
    <p:extLst>
      <p:ext uri="{BB962C8B-B14F-4D97-AF65-F5344CB8AC3E}">
        <p14:creationId xmlns:p14="http://schemas.microsoft.com/office/powerpoint/2010/main" val="687222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r>
              <a:rPr lang="nb-NO" dirty="0" smtClean="0"/>
              <a:t>Pictures:</a:t>
            </a:r>
          </a:p>
          <a:p>
            <a:pPr eaLnBrk="1" hangingPunct="1"/>
            <a:r>
              <a:rPr lang="nb-NO" dirty="0" err="1" smtClean="0"/>
              <a:t>Top</a:t>
            </a:r>
            <a:r>
              <a:rPr lang="nb-NO" dirty="0" smtClean="0"/>
              <a:t>: Student </a:t>
            </a:r>
            <a:r>
              <a:rPr lang="nb-NO" dirty="0" err="1" smtClean="0"/>
              <a:t>Society</a:t>
            </a:r>
            <a:r>
              <a:rPr lang="nb-NO" dirty="0" smtClean="0"/>
              <a:t> </a:t>
            </a:r>
            <a:r>
              <a:rPr lang="nb-NO" dirty="0" err="1" smtClean="0"/>
              <a:t>Building</a:t>
            </a:r>
            <a:r>
              <a:rPr lang="nb-NO" dirty="0" smtClean="0"/>
              <a:t> in front</a:t>
            </a:r>
            <a:r>
              <a:rPr lang="nb-NO" baseline="0" dirty="0" smtClean="0"/>
              <a:t> </a:t>
            </a:r>
            <a:r>
              <a:rPr lang="nb-NO" baseline="0" dirty="0" err="1" smtClean="0"/>
              <a:t>of</a:t>
            </a:r>
            <a:r>
              <a:rPr lang="nb-NO" baseline="0" dirty="0" smtClean="0"/>
              <a:t> </a:t>
            </a:r>
            <a:r>
              <a:rPr lang="nb-NO" baseline="0" dirty="0" err="1" smtClean="0"/>
              <a:t>the</a:t>
            </a:r>
            <a:r>
              <a:rPr lang="nb-NO" baseline="0" dirty="0" smtClean="0"/>
              <a:t> Main Administrative </a:t>
            </a:r>
            <a:r>
              <a:rPr lang="nb-NO" baseline="0" dirty="0" err="1" smtClean="0"/>
              <a:t>Building</a:t>
            </a:r>
            <a:r>
              <a:rPr lang="nb-NO" baseline="0" dirty="0" smtClean="0"/>
              <a:t> at NTNU (Gløshaugen campus), summer </a:t>
            </a:r>
            <a:r>
              <a:rPr lang="nb-NO" dirty="0" smtClean="0"/>
              <a:t>2005. Photo: Mentz </a:t>
            </a:r>
            <a:r>
              <a:rPr lang="nb-NO" dirty="0" err="1" smtClean="0"/>
              <a:t>Indergaard</a:t>
            </a:r>
            <a:r>
              <a:rPr lang="nb-NO" dirty="0" smtClean="0"/>
              <a:t>/NTNU Info.</a:t>
            </a:r>
          </a:p>
          <a:p>
            <a:pPr eaLnBrk="1" hangingPunct="1"/>
            <a:r>
              <a:rPr lang="nb-NO" dirty="0" smtClean="0"/>
              <a:t>At </a:t>
            </a:r>
            <a:r>
              <a:rPr lang="nb-NO" dirty="0" err="1" smtClean="0"/>
              <a:t>left</a:t>
            </a:r>
            <a:r>
              <a:rPr lang="nb-NO" dirty="0" smtClean="0"/>
              <a:t>: First</a:t>
            </a:r>
            <a:r>
              <a:rPr lang="nb-NO" baseline="0" dirty="0" smtClean="0"/>
              <a:t>-</a:t>
            </a:r>
            <a:r>
              <a:rPr lang="nb-NO" baseline="0" dirty="0" err="1" smtClean="0"/>
              <a:t>year</a:t>
            </a:r>
            <a:r>
              <a:rPr lang="nb-NO" baseline="0" dirty="0" smtClean="0"/>
              <a:t> </a:t>
            </a:r>
            <a:r>
              <a:rPr lang="nb-NO" baseline="0" dirty="0" err="1" smtClean="0"/>
              <a:t>technology</a:t>
            </a:r>
            <a:r>
              <a:rPr lang="nb-NO" baseline="0" dirty="0" smtClean="0"/>
              <a:t> students </a:t>
            </a:r>
            <a:r>
              <a:rPr lang="nb-NO" baseline="0" dirty="0" err="1" smtClean="0"/>
              <a:t>studying</a:t>
            </a:r>
            <a:r>
              <a:rPr lang="nb-NO" baseline="0" dirty="0" smtClean="0"/>
              <a:t> for </a:t>
            </a:r>
            <a:r>
              <a:rPr lang="nb-NO" baseline="0" dirty="0" err="1" smtClean="0"/>
              <a:t>their</a:t>
            </a:r>
            <a:r>
              <a:rPr lang="nb-NO" baseline="0" dirty="0" smtClean="0"/>
              <a:t> </a:t>
            </a:r>
            <a:r>
              <a:rPr lang="nb-NO" baseline="0" dirty="0" err="1" smtClean="0"/>
              <a:t>mathematics</a:t>
            </a:r>
            <a:r>
              <a:rPr lang="nb-NO" baseline="0" dirty="0" smtClean="0"/>
              <a:t> </a:t>
            </a:r>
            <a:r>
              <a:rPr lang="nb-NO" baseline="0" dirty="0" err="1" smtClean="0"/>
              <a:t>course</a:t>
            </a:r>
            <a:r>
              <a:rPr lang="nb-NO" baseline="0" dirty="0" smtClean="0"/>
              <a:t> in </a:t>
            </a:r>
            <a:r>
              <a:rPr lang="nb-NO" baseline="0" dirty="0" err="1" smtClean="0"/>
              <a:t>the</a:t>
            </a:r>
            <a:r>
              <a:rPr lang="nb-NO" baseline="0" dirty="0" smtClean="0"/>
              <a:t> </a:t>
            </a:r>
            <a:r>
              <a:rPr lang="nb-NO" baseline="0" dirty="0" err="1" smtClean="0"/>
              <a:t>cafeteria</a:t>
            </a:r>
            <a:r>
              <a:rPr lang="nb-NO" baseline="0" dirty="0" smtClean="0"/>
              <a:t> </a:t>
            </a:r>
            <a:r>
              <a:rPr lang="nb-NO" baseline="0" dirty="0" err="1" smtClean="0"/>
              <a:t>of</a:t>
            </a:r>
            <a:r>
              <a:rPr lang="nb-NO" baseline="0" dirty="0" smtClean="0"/>
              <a:t> </a:t>
            </a:r>
            <a:r>
              <a:rPr lang="nb-NO" baseline="0" dirty="0" err="1" smtClean="0"/>
              <a:t>the</a:t>
            </a:r>
            <a:r>
              <a:rPr lang="nb-NO" baseline="0" dirty="0" smtClean="0"/>
              <a:t> Natural Sciences</a:t>
            </a:r>
            <a:r>
              <a:rPr lang="nb-NO" dirty="0" smtClean="0"/>
              <a:t> </a:t>
            </a:r>
            <a:r>
              <a:rPr lang="nb-NO" dirty="0" err="1" smtClean="0"/>
              <a:t>Building</a:t>
            </a:r>
            <a:r>
              <a:rPr lang="nb-NO" dirty="0" smtClean="0"/>
              <a:t>,  17</a:t>
            </a:r>
            <a:r>
              <a:rPr lang="nb-NO" baseline="0" dirty="0" smtClean="0"/>
              <a:t> Sept. </a:t>
            </a:r>
            <a:r>
              <a:rPr lang="nb-NO" dirty="0" smtClean="0"/>
              <a:t>2009,</a:t>
            </a:r>
            <a:r>
              <a:rPr lang="nb-NO" baseline="0" dirty="0" smtClean="0"/>
              <a:t> </a:t>
            </a:r>
            <a:r>
              <a:rPr lang="nb-NO" dirty="0" smtClean="0"/>
              <a:t>Gløshaugen campus, NTNU. Photo: Johan Røed. IVT,</a:t>
            </a:r>
            <a:r>
              <a:rPr lang="nb-NO" baseline="0" dirty="0" smtClean="0"/>
              <a:t> NTNU.</a:t>
            </a:r>
            <a:endParaRPr lang="nb-NO" dirty="0" smtClean="0"/>
          </a:p>
          <a:p>
            <a:pPr eaLnBrk="1" hangingPunct="1"/>
            <a:r>
              <a:rPr lang="nb-NO" dirty="0" smtClean="0"/>
              <a:t>In </a:t>
            </a:r>
            <a:r>
              <a:rPr lang="nb-NO" dirty="0" err="1" smtClean="0"/>
              <a:t>the</a:t>
            </a:r>
            <a:r>
              <a:rPr lang="nb-NO" dirty="0" smtClean="0"/>
              <a:t> </a:t>
            </a:r>
            <a:r>
              <a:rPr lang="nb-NO" dirty="0" err="1" smtClean="0"/>
              <a:t>middle</a:t>
            </a:r>
            <a:r>
              <a:rPr lang="nb-NO" dirty="0" smtClean="0"/>
              <a:t> student </a:t>
            </a:r>
            <a:r>
              <a:rPr lang="nb-NO" dirty="0" err="1" smtClean="0"/>
              <a:t>assistants</a:t>
            </a:r>
            <a:r>
              <a:rPr lang="nb-NO" dirty="0" smtClean="0"/>
              <a:t> </a:t>
            </a:r>
            <a:r>
              <a:rPr lang="nb-NO" dirty="0" err="1" smtClean="0"/>
              <a:t>help</a:t>
            </a:r>
            <a:r>
              <a:rPr lang="nb-NO" dirty="0" smtClean="0"/>
              <a:t> </a:t>
            </a:r>
            <a:r>
              <a:rPr lang="nb-NO" dirty="0" err="1" smtClean="0"/>
              <a:t>with</a:t>
            </a:r>
            <a:r>
              <a:rPr lang="nb-NO" dirty="0" smtClean="0"/>
              <a:t> a</a:t>
            </a:r>
            <a:r>
              <a:rPr lang="nb-NO" baseline="0" dirty="0" smtClean="0"/>
              <a:t> </a:t>
            </a:r>
            <a:r>
              <a:rPr lang="nb-NO" baseline="0" dirty="0" err="1" smtClean="0"/>
              <a:t>physics</a:t>
            </a:r>
            <a:r>
              <a:rPr lang="nb-NO" baseline="0" dirty="0" smtClean="0"/>
              <a:t> </a:t>
            </a:r>
            <a:r>
              <a:rPr lang="nb-NO" baseline="0" dirty="0" err="1" smtClean="0"/>
              <a:t>laboratory</a:t>
            </a:r>
            <a:r>
              <a:rPr lang="nb-NO" dirty="0" smtClean="0"/>
              <a:t> </a:t>
            </a:r>
            <a:r>
              <a:rPr lang="nb-NO" dirty="0" err="1" smtClean="0"/>
              <a:t>exercise</a:t>
            </a:r>
            <a:r>
              <a:rPr lang="nb-NO" dirty="0" smtClean="0"/>
              <a:t> (</a:t>
            </a:r>
            <a:r>
              <a:rPr lang="nb-NO" dirty="0" err="1" smtClean="0"/>
              <a:t>course</a:t>
            </a:r>
            <a:r>
              <a:rPr lang="nb-NO" dirty="0" smtClean="0"/>
              <a:t> TFY4102), </a:t>
            </a:r>
            <a:r>
              <a:rPr lang="nb-NO" dirty="0" err="1" smtClean="0"/>
              <a:t>Mechanical</a:t>
            </a:r>
            <a:r>
              <a:rPr lang="nb-NO" baseline="0" dirty="0" smtClean="0"/>
              <a:t> </a:t>
            </a:r>
            <a:r>
              <a:rPr lang="nb-NO" baseline="0" dirty="0" err="1" smtClean="0"/>
              <a:t>oscillating</a:t>
            </a:r>
            <a:r>
              <a:rPr lang="nb-NO" baseline="0" dirty="0" smtClean="0"/>
              <a:t> systems.</a:t>
            </a:r>
            <a:r>
              <a:rPr lang="nb-NO" dirty="0" smtClean="0"/>
              <a:t> C4, </a:t>
            </a:r>
            <a:r>
              <a:rPr lang="nb-NO" dirty="0" err="1" smtClean="0"/>
              <a:t>the</a:t>
            </a:r>
            <a:r>
              <a:rPr lang="nb-NO" dirty="0" smtClean="0"/>
              <a:t> Natural Sciences </a:t>
            </a:r>
            <a:r>
              <a:rPr lang="nb-NO" dirty="0" err="1" smtClean="0"/>
              <a:t>Building</a:t>
            </a:r>
            <a:r>
              <a:rPr lang="nb-NO" dirty="0" smtClean="0"/>
              <a:t>, Gløshaugen Campus, NTNU. </a:t>
            </a:r>
            <a:r>
              <a:rPr lang="nb-NO" dirty="0" err="1" smtClean="0"/>
              <a:t>Feb</a:t>
            </a:r>
            <a:r>
              <a:rPr lang="nb-NO" dirty="0" smtClean="0"/>
              <a:t> 22</a:t>
            </a:r>
            <a:r>
              <a:rPr lang="nb-NO" baseline="0" dirty="0" smtClean="0"/>
              <a:t> </a:t>
            </a:r>
            <a:r>
              <a:rPr lang="nb-NO" dirty="0" smtClean="0"/>
              <a:t>2010.   Photo: Johan Røed, IVT, NTNU. </a:t>
            </a:r>
          </a:p>
          <a:p>
            <a:pPr eaLnBrk="1" hangingPunct="1"/>
            <a:r>
              <a:rPr lang="nb-NO" dirty="0" smtClean="0"/>
              <a:t>At right: “Open house” at </a:t>
            </a:r>
            <a:r>
              <a:rPr lang="nb-NO" dirty="0" err="1" smtClean="0"/>
              <a:t>Dragvoll</a:t>
            </a:r>
            <a:r>
              <a:rPr lang="nb-NO" dirty="0" smtClean="0"/>
              <a:t> campus 1 Sept. 2010 in </a:t>
            </a:r>
            <a:r>
              <a:rPr lang="nb-NO" dirty="0" err="1" smtClean="0"/>
              <a:t>connection</a:t>
            </a:r>
            <a:r>
              <a:rPr lang="nb-NO" dirty="0" smtClean="0"/>
              <a:t> </a:t>
            </a:r>
            <a:r>
              <a:rPr lang="nb-NO" dirty="0" err="1" smtClean="0"/>
              <a:t>with</a:t>
            </a:r>
            <a:r>
              <a:rPr lang="nb-NO" baseline="0" dirty="0" smtClean="0"/>
              <a:t> </a:t>
            </a:r>
            <a:r>
              <a:rPr lang="nb-NO" baseline="0" dirty="0" err="1" smtClean="0"/>
              <a:t>NTNU’s</a:t>
            </a:r>
            <a:r>
              <a:rPr lang="nb-NO" dirty="0" smtClean="0"/>
              <a:t> </a:t>
            </a:r>
            <a:r>
              <a:rPr lang="nb-NO" dirty="0" err="1" smtClean="0"/>
              <a:t>centennial</a:t>
            </a:r>
            <a:r>
              <a:rPr lang="nb-NO" dirty="0" smtClean="0"/>
              <a:t> </a:t>
            </a:r>
            <a:r>
              <a:rPr lang="nb-NO" dirty="0" err="1" smtClean="0"/>
              <a:t>celebration</a:t>
            </a:r>
            <a:r>
              <a:rPr lang="nb-NO" dirty="0" smtClean="0"/>
              <a:t>.  Photo: Mentz </a:t>
            </a:r>
            <a:r>
              <a:rPr lang="nb-NO" dirty="0" err="1" smtClean="0"/>
              <a:t>Indergaard</a:t>
            </a:r>
            <a:r>
              <a:rPr lang="nb-NO" dirty="0" smtClean="0"/>
              <a:t>/NTNU Info.</a:t>
            </a:r>
          </a:p>
          <a:p>
            <a:endParaRPr lang="nb-NO" dirty="0"/>
          </a:p>
        </p:txBody>
      </p:sp>
      <p:sp>
        <p:nvSpPr>
          <p:cNvPr id="4" name="Plassholder for lysbildenummer 3"/>
          <p:cNvSpPr>
            <a:spLocks noGrp="1"/>
          </p:cNvSpPr>
          <p:nvPr>
            <p:ph type="sldNum" sz="quarter" idx="10"/>
          </p:nvPr>
        </p:nvSpPr>
        <p:spPr/>
        <p:txBody>
          <a:bodyPr/>
          <a:lstStyle/>
          <a:p>
            <a:fld id="{731604BD-7934-4FD3-9746-A24B1C170A75}" type="slidenum">
              <a:rPr lang="nn-NO" smtClean="0"/>
              <a:pPr/>
              <a:t>15</a:t>
            </a:fld>
            <a:endParaRPr lang="nn-NO"/>
          </a:p>
        </p:txBody>
      </p:sp>
    </p:spTree>
    <p:extLst>
      <p:ext uri="{BB962C8B-B14F-4D97-AF65-F5344CB8AC3E}">
        <p14:creationId xmlns:p14="http://schemas.microsoft.com/office/powerpoint/2010/main" val="2935304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latin typeface="Arial" pitchFamily="34" charset="0"/>
              </a:rPr>
              <a:t>Life in Trondheim:</a:t>
            </a:r>
          </a:p>
          <a:p>
            <a:r>
              <a:rPr lang="nb-NO" dirty="0" err="1" smtClean="0">
                <a:latin typeface="Arial" pitchFamily="34" charset="0"/>
              </a:rPr>
              <a:t>Left</a:t>
            </a:r>
            <a:r>
              <a:rPr lang="nb-NO" dirty="0" smtClean="0">
                <a:latin typeface="Arial" pitchFamily="34" charset="0"/>
              </a:rPr>
              <a:t>: </a:t>
            </a:r>
            <a:r>
              <a:rPr lang="nb-NO" dirty="0" err="1" smtClean="0">
                <a:latin typeface="Arial" pitchFamily="34" charset="0"/>
              </a:rPr>
              <a:t>Coffee</a:t>
            </a:r>
            <a:r>
              <a:rPr lang="nb-NO" dirty="0" smtClean="0">
                <a:latin typeface="Arial" pitchFamily="34" charset="0"/>
              </a:rPr>
              <a:t> bar in Bakklandet. Photo: Norsk Bildebyrå/NTNU Info.</a:t>
            </a:r>
            <a:endParaRPr lang="en-GB" dirty="0" smtClean="0">
              <a:latin typeface="Arial" pitchFamily="34" charset="0"/>
            </a:endParaRPr>
          </a:p>
          <a:p>
            <a:r>
              <a:rPr lang="en-GB" dirty="0" smtClean="0">
                <a:latin typeface="Arial" pitchFamily="34" charset="0"/>
              </a:rPr>
              <a:t>Winter photo: Skiing in </a:t>
            </a:r>
            <a:r>
              <a:rPr lang="en-GB" dirty="0" err="1" smtClean="0">
                <a:latin typeface="Arial" pitchFamily="34" charset="0"/>
              </a:rPr>
              <a:t>Bymarka</a:t>
            </a:r>
            <a:r>
              <a:rPr lang="en-GB" dirty="0" smtClean="0">
                <a:latin typeface="Arial" pitchFamily="34" charset="0"/>
              </a:rPr>
              <a:t> (across </a:t>
            </a:r>
            <a:r>
              <a:rPr lang="en-GB" dirty="0" err="1" smtClean="0">
                <a:latin typeface="Arial" pitchFamily="34" charset="0"/>
              </a:rPr>
              <a:t>Vintervannet</a:t>
            </a:r>
            <a:r>
              <a:rPr lang="en-GB" dirty="0" smtClean="0">
                <a:latin typeface="Arial" pitchFamily="34" charset="0"/>
              </a:rPr>
              <a:t> lake). Photo: </a:t>
            </a:r>
            <a:r>
              <a:rPr lang="en-GB" dirty="0" err="1" smtClean="0">
                <a:latin typeface="Arial" pitchFamily="34" charset="0"/>
              </a:rPr>
              <a:t>Norsk</a:t>
            </a:r>
            <a:r>
              <a:rPr lang="en-GB" dirty="0" smtClean="0">
                <a:latin typeface="Arial" pitchFamily="34" charset="0"/>
              </a:rPr>
              <a:t> </a:t>
            </a:r>
            <a:r>
              <a:rPr lang="en-GB" dirty="0" err="1" smtClean="0">
                <a:latin typeface="Arial" pitchFamily="34" charset="0"/>
              </a:rPr>
              <a:t>Bildebyrå</a:t>
            </a:r>
            <a:r>
              <a:rPr lang="en-GB" dirty="0" smtClean="0">
                <a:latin typeface="Arial" pitchFamily="34" charset="0"/>
              </a:rPr>
              <a:t>/NTNU Info.</a:t>
            </a:r>
          </a:p>
          <a:p>
            <a:r>
              <a:rPr lang="en-GB" dirty="0" smtClean="0">
                <a:latin typeface="Arial" pitchFamily="34" charset="0"/>
              </a:rPr>
              <a:t>Rainbow over </a:t>
            </a:r>
            <a:r>
              <a:rPr lang="en-GB" dirty="0" err="1" smtClean="0">
                <a:latin typeface="Arial" pitchFamily="34" charset="0"/>
              </a:rPr>
              <a:t>Nidaros</a:t>
            </a:r>
            <a:r>
              <a:rPr lang="en-GB" dirty="0" smtClean="0">
                <a:latin typeface="Arial" pitchFamily="34" charset="0"/>
              </a:rPr>
              <a:t> Cathedral, autumn 1999. </a:t>
            </a:r>
            <a:r>
              <a:rPr lang="de-DE" dirty="0" err="1" smtClean="0">
                <a:latin typeface="Arial" pitchFamily="34" charset="0"/>
              </a:rPr>
              <a:t>Photo</a:t>
            </a:r>
            <a:r>
              <a:rPr lang="de-DE" dirty="0" smtClean="0">
                <a:latin typeface="Arial" pitchFamily="34" charset="0"/>
              </a:rPr>
              <a:t>: Kenneth Aar/NTNU Info.</a:t>
            </a:r>
            <a:endParaRPr lang="en-GB" dirty="0" smtClean="0">
              <a:latin typeface="Arial" pitchFamily="34" charset="0"/>
            </a:endParaRPr>
          </a:p>
          <a:p>
            <a:r>
              <a:rPr lang="en-GB" dirty="0" smtClean="0">
                <a:latin typeface="Arial" pitchFamily="34" charset="0"/>
              </a:rPr>
              <a:t>Bottom: </a:t>
            </a:r>
            <a:r>
              <a:rPr lang="en-GB" dirty="0" err="1" smtClean="0">
                <a:latin typeface="Arial" pitchFamily="34" charset="0"/>
              </a:rPr>
              <a:t>Gamle</a:t>
            </a:r>
            <a:r>
              <a:rPr lang="en-GB" dirty="0" smtClean="0">
                <a:latin typeface="Arial" pitchFamily="34" charset="0"/>
              </a:rPr>
              <a:t> </a:t>
            </a:r>
            <a:r>
              <a:rPr lang="en-GB" dirty="0" err="1" smtClean="0">
                <a:latin typeface="Arial" pitchFamily="34" charset="0"/>
              </a:rPr>
              <a:t>Bybro</a:t>
            </a:r>
            <a:r>
              <a:rPr lang="en-GB" dirty="0" smtClean="0">
                <a:latin typeface="Arial" pitchFamily="34" charset="0"/>
              </a:rPr>
              <a:t> bridge, </a:t>
            </a:r>
            <a:r>
              <a:rPr lang="en-GB" dirty="0" err="1" smtClean="0">
                <a:latin typeface="Arial" pitchFamily="34" charset="0"/>
              </a:rPr>
              <a:t>Bakklandet</a:t>
            </a:r>
            <a:r>
              <a:rPr lang="en-GB" dirty="0" smtClean="0">
                <a:latin typeface="Arial" pitchFamily="34" charset="0"/>
              </a:rPr>
              <a:t>, October 2001. Photo: </a:t>
            </a:r>
            <a:r>
              <a:rPr lang="en-GB" dirty="0" err="1" smtClean="0">
                <a:latin typeface="Arial" pitchFamily="34" charset="0"/>
              </a:rPr>
              <a:t>Mentz</a:t>
            </a:r>
            <a:r>
              <a:rPr lang="en-GB" dirty="0" smtClean="0">
                <a:latin typeface="Arial" pitchFamily="34" charset="0"/>
              </a:rPr>
              <a:t> </a:t>
            </a:r>
            <a:r>
              <a:rPr lang="en-GB" dirty="0" err="1" smtClean="0">
                <a:latin typeface="Arial" pitchFamily="34" charset="0"/>
              </a:rPr>
              <a:t>Indergaard</a:t>
            </a:r>
            <a:r>
              <a:rPr lang="en-GB" dirty="0" smtClean="0">
                <a:latin typeface="Arial" pitchFamily="34" charset="0"/>
              </a:rPr>
              <a:t>/NTNU Info.</a:t>
            </a:r>
            <a:endParaRPr lang="nb-NO" dirty="0" smtClean="0">
              <a:latin typeface="Arial" pitchFamily="34" charset="0"/>
            </a:endParaRPr>
          </a:p>
        </p:txBody>
      </p:sp>
      <p:sp>
        <p:nvSpPr>
          <p:cNvPr id="4" name="Plassholder for lysbildenummer 3"/>
          <p:cNvSpPr>
            <a:spLocks noGrp="1"/>
          </p:cNvSpPr>
          <p:nvPr>
            <p:ph type="sldNum" sz="quarter" idx="10"/>
          </p:nvPr>
        </p:nvSpPr>
        <p:spPr/>
        <p:txBody>
          <a:bodyPr/>
          <a:lstStyle/>
          <a:p>
            <a:fld id="{731604BD-7934-4FD3-9746-A24B1C170A75}" type="slidenum">
              <a:rPr lang="nn-NO" smtClean="0"/>
              <a:pPr/>
              <a:t>16</a:t>
            </a:fld>
            <a:endParaRPr lang="nn-NO"/>
          </a:p>
        </p:txBody>
      </p:sp>
    </p:spTree>
    <p:extLst>
      <p:ext uri="{BB962C8B-B14F-4D97-AF65-F5344CB8AC3E}">
        <p14:creationId xmlns:p14="http://schemas.microsoft.com/office/powerpoint/2010/main" val="1259450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000" dirty="0" smtClean="0">
                <a:latin typeface="Times New Roman" pitchFamily="18" charset="0"/>
              </a:rPr>
              <a:t>In 2012 the </a:t>
            </a:r>
            <a:r>
              <a:rPr lang="en-GB" sz="1000" b="1" dirty="0" smtClean="0">
                <a:latin typeface="Times New Roman" pitchFamily="18" charset="0"/>
              </a:rPr>
              <a:t>total number of students</a:t>
            </a:r>
            <a:r>
              <a:rPr lang="en-GB" sz="1000" dirty="0" smtClean="0">
                <a:latin typeface="Times New Roman" pitchFamily="18" charset="0"/>
              </a:rPr>
              <a:t> in Trondheim studying at NTNU, </a:t>
            </a:r>
            <a:r>
              <a:rPr lang="en-GB" sz="1000" dirty="0" err="1" smtClean="0">
                <a:latin typeface="Times New Roman" pitchFamily="18" charset="0"/>
              </a:rPr>
              <a:t>Sør</a:t>
            </a:r>
            <a:r>
              <a:rPr lang="en-GB" sz="1000" dirty="0" smtClean="0">
                <a:latin typeface="Times New Roman" pitchFamily="18" charset="0"/>
              </a:rPr>
              <a:t>-Trøndelag University College and other local institutions of higher learning was:</a:t>
            </a:r>
            <a:r>
              <a:rPr lang="nb-NO" sz="1000" b="0" i="0" dirty="0" smtClean="0">
                <a:latin typeface="Times New Roman" pitchFamily="18" charset="0"/>
                <a:cs typeface="Times New Roman" pitchFamily="18" charset="0"/>
              </a:rPr>
              <a:t> NTNU 22349, Høgskolen i Sør-Trøndelag (</a:t>
            </a:r>
            <a:r>
              <a:rPr lang="nb-NO" sz="1000" b="0" i="0" dirty="0" err="1" smtClean="0">
                <a:latin typeface="Times New Roman" pitchFamily="18" charset="0"/>
                <a:cs typeface="Times New Roman" pitchFamily="18" charset="0"/>
              </a:rPr>
              <a:t>HiST</a:t>
            </a:r>
            <a:r>
              <a:rPr lang="nb-NO" sz="1000" b="0" i="0" dirty="0" smtClean="0">
                <a:latin typeface="Times New Roman" pitchFamily="18" charset="0"/>
                <a:cs typeface="Times New Roman" pitchFamily="18" charset="0"/>
              </a:rPr>
              <a:t>) 8159,  Høgskolen Dronning Mauds Minne 1155, Luftkrigsskolen ca. 100, Folkeuniversitetet ca. 400 and Trondheim BI 1485. Total ca. 33 700. </a:t>
            </a:r>
            <a:br>
              <a:rPr lang="nb-NO" sz="1000" b="0" i="0" dirty="0" smtClean="0">
                <a:latin typeface="Times New Roman" pitchFamily="18" charset="0"/>
                <a:cs typeface="Times New Roman" pitchFamily="18" charset="0"/>
              </a:rPr>
            </a:br>
            <a:r>
              <a:rPr lang="nb-NO" sz="1000" b="0" i="0" dirty="0" smtClean="0">
                <a:latin typeface="Times New Roman" pitchFamily="18" charset="0"/>
                <a:cs typeface="Times New Roman" pitchFamily="18" charset="0"/>
              </a:rPr>
              <a:t>(</a:t>
            </a:r>
            <a:r>
              <a:rPr lang="nb-NO" sz="1000" b="0" i="0" dirty="0" err="1" smtClean="0">
                <a:latin typeface="Times New Roman" pitchFamily="18" charset="0"/>
                <a:cs typeface="Times New Roman" pitchFamily="18" charset="0"/>
              </a:rPr>
              <a:t>Sourvces</a:t>
            </a:r>
            <a:r>
              <a:rPr lang="nb-NO" sz="1000" b="0" i="0" dirty="0" smtClean="0">
                <a:latin typeface="Times New Roman" pitchFamily="18" charset="0"/>
                <a:cs typeface="Times New Roman" pitchFamily="18" charset="0"/>
              </a:rPr>
              <a:t>:</a:t>
            </a:r>
            <a:r>
              <a:rPr lang="nb-NO" sz="1000" b="0" i="0" baseline="0" dirty="0" smtClean="0">
                <a:latin typeface="Times New Roman" pitchFamily="18" charset="0"/>
                <a:cs typeface="Times New Roman" pitchFamily="18" charset="0"/>
              </a:rPr>
              <a:t> </a:t>
            </a:r>
            <a:r>
              <a:rPr lang="nb-NO" sz="1000" b="0" i="0" dirty="0" smtClean="0">
                <a:latin typeface="Times New Roman" pitchFamily="18" charset="0"/>
                <a:cs typeface="Times New Roman" pitchFamily="18" charset="0"/>
              </a:rPr>
              <a:t>DBH, hogskolene.forsvaret.no/luftkrigsskolen/</a:t>
            </a:r>
            <a:r>
              <a:rPr lang="nb-NO" sz="1000" b="0" i="0" dirty="0" err="1" smtClean="0">
                <a:latin typeface="Times New Roman" pitchFamily="18" charset="0"/>
                <a:cs typeface="Times New Roman" pitchFamily="18" charset="0"/>
              </a:rPr>
              <a:t>omlksk</a:t>
            </a:r>
            <a:r>
              <a:rPr lang="nb-NO" sz="1000" b="0" i="0" dirty="0" smtClean="0">
                <a:latin typeface="Times New Roman" pitchFamily="18" charset="0"/>
                <a:cs typeface="Times New Roman" pitchFamily="18" charset="0"/>
              </a:rPr>
              <a:t>/Sider/default.aspx and www.folkeuniversitetet.no/digiport/software/CuteEditorV66/aspedit/uploads/jussbrosjyre_trondheim.pdf</a:t>
            </a:r>
            <a:r>
              <a:rPr lang="en-GB" sz="1000" dirty="0" err="1" smtClean="0">
                <a:latin typeface="Times New Roman" pitchFamily="18" charset="0"/>
              </a:rPr>
              <a:t>TrTrondheim</a:t>
            </a:r>
            <a:r>
              <a:rPr lang="en-GB" altLang="en-US" sz="1000" dirty="0" err="1" smtClean="0">
                <a:latin typeface="Times New Roman" pitchFamily="18" charset="0"/>
              </a:rPr>
              <a:t>’</a:t>
            </a:r>
            <a:r>
              <a:rPr lang="en-GB" sz="1000" dirty="0" err="1" smtClean="0">
                <a:latin typeface="Times New Roman" pitchFamily="18" charset="0"/>
              </a:rPr>
              <a:t>s</a:t>
            </a:r>
            <a:r>
              <a:rPr lang="en-GB" sz="1000" dirty="0" smtClean="0">
                <a:latin typeface="Times New Roman" pitchFamily="18" charset="0"/>
              </a:rPr>
              <a:t> </a:t>
            </a:r>
            <a:r>
              <a:rPr lang="en-GB" sz="1000" b="1" dirty="0" smtClean="0">
                <a:latin typeface="Times New Roman" pitchFamily="18" charset="0"/>
              </a:rPr>
              <a:t>population </a:t>
            </a:r>
            <a:r>
              <a:rPr lang="en-GB" sz="1000" dirty="0" smtClean="0">
                <a:latin typeface="Times New Roman" pitchFamily="18" charset="0"/>
              </a:rPr>
              <a:t> as</a:t>
            </a:r>
            <a:r>
              <a:rPr lang="en-GB" sz="1000" baseline="0" dirty="0" smtClean="0">
                <a:latin typeface="Times New Roman" pitchFamily="18" charset="0"/>
              </a:rPr>
              <a:t> of </a:t>
            </a:r>
            <a:r>
              <a:rPr lang="en-GB" sz="1000" dirty="0" smtClean="0">
                <a:latin typeface="Times New Roman" pitchFamily="18" charset="0"/>
              </a:rPr>
              <a:t>01.01.2012</a:t>
            </a:r>
            <a:r>
              <a:rPr lang="en-GB" sz="1000" baseline="0" dirty="0" smtClean="0">
                <a:latin typeface="Times New Roman" pitchFamily="18" charset="0"/>
              </a:rPr>
              <a:t> was 176 340</a:t>
            </a:r>
            <a:r>
              <a:rPr lang="en-GB" sz="1000" dirty="0" smtClean="0">
                <a:latin typeface="Times New Roman" pitchFamily="18" charset="0"/>
              </a:rPr>
              <a:t>; </a:t>
            </a:r>
            <a:r>
              <a:rPr lang="nb-NO" sz="1000" b="0" i="0" dirty="0" smtClean="0">
                <a:latin typeface="Times New Roman" pitchFamily="18" charset="0"/>
                <a:cs typeface="Times New Roman" pitchFamily="18" charset="0"/>
              </a:rPr>
              <a:t>www.ssb.no/beftett/tab-2011-06-17-02.html</a:t>
            </a:r>
            <a:r>
              <a:rPr lang="en-GB" sz="1000" dirty="0" smtClean="0">
                <a:latin typeface="Times New Roman" pitchFamily="18" charset="0"/>
              </a:rPr>
              <a:t>, with approximately 70,000 households. In addition to residents, about 23,000 students live in the city, but formally reside in their respective home counties. To estimate the actual population for Trondheim, we must also subtract about 2,000 students whose registered address is Trondheim, but who live and study elsewhere. The actual resident population is thus probably higher than 180,000. See </a:t>
            </a:r>
            <a:r>
              <a:rPr lang="nb-NO" sz="1000" dirty="0" smtClean="0">
                <a:latin typeface="Times New Roman" pitchFamily="18" charset="0"/>
              </a:rPr>
              <a:t>www.trondheim.kommune.no -&gt; om kommunen/fakta og tall/befolkningsstatistikk and www.trondheim.com -&gt;om Trondheim/Trondheim i dag.</a:t>
            </a:r>
          </a:p>
          <a:p>
            <a:r>
              <a:rPr lang="en-GB" sz="1000" b="1" dirty="0" smtClean="0">
                <a:latin typeface="Times New Roman" pitchFamily="18" charset="0"/>
              </a:rPr>
              <a:t>NTNUI = The Student Sports Association at NTNU</a:t>
            </a:r>
            <a:r>
              <a:rPr lang="en-GB" sz="1000" b="1" baseline="0" dirty="0" smtClean="0">
                <a:latin typeface="Times New Roman" pitchFamily="18" charset="0"/>
              </a:rPr>
              <a:t> - </a:t>
            </a:r>
            <a:r>
              <a:rPr lang="en-GB" sz="1000" dirty="0" smtClean="0">
                <a:latin typeface="Times New Roman" pitchFamily="18" charset="0"/>
              </a:rPr>
              <a:t> </a:t>
            </a:r>
            <a:r>
              <a:rPr lang="nb-NO" sz="1000" dirty="0" smtClean="0">
                <a:latin typeface="Times New Roman" pitchFamily="18" charset="0"/>
              </a:rPr>
              <a:t>www.ntnui.no/main/Page/43.xhtml?lang=en</a:t>
            </a:r>
          </a:p>
          <a:p>
            <a:r>
              <a:rPr lang="nb-NO" sz="1000" b="1" dirty="0" smtClean="0">
                <a:latin typeface="Times New Roman" pitchFamily="18" charset="0"/>
              </a:rPr>
              <a:t>Pictures from </a:t>
            </a:r>
            <a:r>
              <a:rPr lang="nb-NO" sz="1000" b="1" dirty="0" err="1" smtClean="0">
                <a:latin typeface="Times New Roman" pitchFamily="18" charset="0"/>
              </a:rPr>
              <a:t>left</a:t>
            </a:r>
            <a:r>
              <a:rPr lang="nb-NO" sz="1000" b="1" dirty="0" smtClean="0">
                <a:latin typeface="Times New Roman" pitchFamily="18" charset="0"/>
              </a:rPr>
              <a:t>:</a:t>
            </a:r>
            <a:r>
              <a:rPr lang="nb-NO" sz="1000" dirty="0" smtClean="0">
                <a:latin typeface="Times New Roman" pitchFamily="18" charset="0"/>
              </a:rPr>
              <a:t> </a:t>
            </a:r>
          </a:p>
          <a:p>
            <a:pPr eaLnBrk="1" hangingPunct="1"/>
            <a:r>
              <a:rPr lang="nb-NO" sz="1000" b="0" i="0" dirty="0" smtClean="0">
                <a:latin typeface="Times New Roman" pitchFamily="18" charset="0"/>
                <a:cs typeface="Times New Roman" pitchFamily="18" charset="0"/>
              </a:rPr>
              <a:t>1) </a:t>
            </a:r>
            <a:r>
              <a:rPr lang="nb-NO" sz="1000" b="0" i="0" dirty="0" err="1" smtClean="0">
                <a:latin typeface="Times New Roman" pitchFamily="18" charset="0"/>
                <a:cs typeface="Times New Roman" pitchFamily="18" charset="0"/>
              </a:rPr>
              <a:t>Enrolment</a:t>
            </a:r>
            <a:r>
              <a:rPr lang="nb-NO" sz="1000" b="0" i="0" dirty="0" smtClean="0">
                <a:latin typeface="Times New Roman" pitchFamily="18" charset="0"/>
                <a:cs typeface="Times New Roman" pitchFamily="18" charset="0"/>
              </a:rPr>
              <a:t> Day at NTNU </a:t>
            </a:r>
            <a:r>
              <a:rPr lang="nb-NO" sz="1000" b="0" i="0" dirty="0" err="1" smtClean="0">
                <a:latin typeface="Times New Roman" pitchFamily="18" charset="0"/>
                <a:cs typeface="Times New Roman" pitchFamily="18" charset="0"/>
              </a:rPr>
              <a:t>Tuesday</a:t>
            </a:r>
            <a:r>
              <a:rPr lang="nb-NO" sz="1000" b="0" i="0" dirty="0" smtClean="0">
                <a:latin typeface="Times New Roman" pitchFamily="18" charset="0"/>
                <a:cs typeface="Times New Roman" pitchFamily="18" charset="0"/>
              </a:rPr>
              <a:t> 16 </a:t>
            </a:r>
            <a:r>
              <a:rPr lang="nb-NO" sz="1000" b="0" i="0" dirty="0" err="1" smtClean="0">
                <a:latin typeface="Times New Roman" pitchFamily="18" charset="0"/>
                <a:cs typeface="Times New Roman" pitchFamily="18" charset="0"/>
              </a:rPr>
              <a:t>Aug</a:t>
            </a:r>
            <a:r>
              <a:rPr lang="nb-NO" sz="1000" b="0" i="0" dirty="0" smtClean="0">
                <a:latin typeface="Times New Roman" pitchFamily="18" charset="0"/>
                <a:cs typeface="Times New Roman" pitchFamily="18" charset="0"/>
              </a:rPr>
              <a:t> 2011. </a:t>
            </a:r>
            <a:r>
              <a:rPr lang="nb-NO" sz="1000" b="0" i="0" baseline="0" dirty="0" smtClean="0">
                <a:latin typeface="Times New Roman" pitchFamily="18" charset="0"/>
                <a:cs typeface="Times New Roman" pitchFamily="18" charset="0"/>
              </a:rPr>
              <a:t> </a:t>
            </a:r>
            <a:r>
              <a:rPr lang="nb-NO" sz="1000" b="0" i="0" baseline="0" dirty="0" err="1" smtClean="0">
                <a:latin typeface="Times New Roman" pitchFamily="18" charset="0"/>
                <a:cs typeface="Times New Roman" pitchFamily="18" charset="0"/>
              </a:rPr>
              <a:t>Volunteers</a:t>
            </a:r>
            <a:r>
              <a:rPr lang="nb-NO" sz="1000" b="0" i="0" baseline="0" dirty="0" smtClean="0">
                <a:latin typeface="Times New Roman" pitchFamily="18" charset="0"/>
                <a:cs typeface="Times New Roman" pitchFamily="18" charset="0"/>
              </a:rPr>
              <a:t> from </a:t>
            </a:r>
            <a:r>
              <a:rPr lang="nb-NO" sz="1000" b="0" i="0" baseline="0" dirty="0" err="1" smtClean="0">
                <a:latin typeface="Times New Roman" pitchFamily="18" charset="0"/>
                <a:cs typeface="Times New Roman" pitchFamily="18" charset="0"/>
              </a:rPr>
              <a:t>the</a:t>
            </a:r>
            <a:r>
              <a:rPr lang="nb-NO" sz="1000" b="0" i="0" baseline="0" dirty="0" smtClean="0">
                <a:latin typeface="Times New Roman" pitchFamily="18" charset="0"/>
                <a:cs typeface="Times New Roman" pitchFamily="18" charset="0"/>
              </a:rPr>
              <a:t> Student festival “</a:t>
            </a:r>
            <a:r>
              <a:rPr lang="nb-NO" sz="1000" b="0" i="0" dirty="0" smtClean="0">
                <a:latin typeface="Times New Roman" pitchFamily="18" charset="0"/>
                <a:cs typeface="Times New Roman" pitchFamily="18" charset="0"/>
              </a:rPr>
              <a:t>UKA-11”. Photo: Mentz </a:t>
            </a:r>
            <a:r>
              <a:rPr lang="nb-NO" sz="1000" b="0" i="0" dirty="0" err="1" smtClean="0">
                <a:latin typeface="Times New Roman" pitchFamily="18" charset="0"/>
                <a:cs typeface="Times New Roman" pitchFamily="18" charset="0"/>
              </a:rPr>
              <a:t>Indergaard</a:t>
            </a:r>
            <a:r>
              <a:rPr lang="nb-NO" sz="1000" b="0" i="0" dirty="0" smtClean="0">
                <a:latin typeface="Times New Roman" pitchFamily="18" charset="0"/>
                <a:cs typeface="Times New Roman" pitchFamily="18" charset="0"/>
              </a:rPr>
              <a:t>/NTNU Info.</a:t>
            </a:r>
          </a:p>
          <a:p>
            <a:pPr eaLnBrk="1" hangingPunct="1"/>
            <a:r>
              <a:rPr lang="nb-NO" sz="1000" b="0" i="0" dirty="0" smtClean="0">
                <a:latin typeface="Times New Roman" pitchFamily="18" charset="0"/>
                <a:cs typeface="Times New Roman" pitchFamily="18" charset="0"/>
              </a:rPr>
              <a:t>2) </a:t>
            </a:r>
            <a:r>
              <a:rPr lang="nb-NO" sz="1000" b="0" i="0" dirty="0" err="1" smtClean="0">
                <a:latin typeface="Times New Roman" pitchFamily="18" charset="0"/>
                <a:cs typeface="Times New Roman" pitchFamily="18" charset="0"/>
              </a:rPr>
              <a:t>Enrolment</a:t>
            </a:r>
            <a:r>
              <a:rPr lang="nb-NO" sz="1000" b="0" i="0" dirty="0" smtClean="0">
                <a:latin typeface="Times New Roman" pitchFamily="18" charset="0"/>
                <a:cs typeface="Times New Roman" pitchFamily="18" charset="0"/>
              </a:rPr>
              <a:t> Day at NTNU </a:t>
            </a:r>
            <a:r>
              <a:rPr lang="nb-NO" sz="1000" b="0" i="0" dirty="0" err="1" smtClean="0">
                <a:latin typeface="Times New Roman" pitchFamily="18" charset="0"/>
                <a:cs typeface="Times New Roman" pitchFamily="18" charset="0"/>
              </a:rPr>
              <a:t>Tuesday</a:t>
            </a:r>
            <a:r>
              <a:rPr lang="nb-NO" sz="1000" b="0" i="0" dirty="0" smtClean="0">
                <a:latin typeface="Times New Roman" pitchFamily="18" charset="0"/>
                <a:cs typeface="Times New Roman" pitchFamily="18" charset="0"/>
              </a:rPr>
              <a:t> 16 </a:t>
            </a:r>
            <a:r>
              <a:rPr lang="nb-NO" sz="1000" b="0" i="0" dirty="0" err="1" smtClean="0">
                <a:latin typeface="Times New Roman" pitchFamily="18" charset="0"/>
                <a:cs typeface="Times New Roman" pitchFamily="18" charset="0"/>
              </a:rPr>
              <a:t>Aug</a:t>
            </a:r>
            <a:r>
              <a:rPr lang="nb-NO" sz="1000" b="0" i="0" dirty="0" smtClean="0">
                <a:latin typeface="Times New Roman" pitchFamily="18" charset="0"/>
                <a:cs typeface="Times New Roman" pitchFamily="18" charset="0"/>
              </a:rPr>
              <a:t> 2011. The Student </a:t>
            </a:r>
            <a:r>
              <a:rPr lang="nb-NO" sz="1000" b="0" i="0" dirty="0" err="1" smtClean="0">
                <a:latin typeface="Times New Roman" pitchFamily="18" charset="0"/>
                <a:cs typeface="Times New Roman" pitchFamily="18" charset="0"/>
              </a:rPr>
              <a:t>Orchestra</a:t>
            </a:r>
            <a:r>
              <a:rPr lang="nb-NO" sz="1000" b="0" i="0" dirty="0" smtClean="0">
                <a:latin typeface="Times New Roman" pitchFamily="18" charset="0"/>
                <a:cs typeface="Times New Roman" pitchFamily="18" charset="0"/>
              </a:rPr>
              <a:t> "Dei taktlause" </a:t>
            </a:r>
            <a:r>
              <a:rPr lang="nb-NO" sz="1000" b="0" i="0" dirty="0" err="1" smtClean="0">
                <a:latin typeface="Times New Roman" pitchFamily="18" charset="0"/>
                <a:cs typeface="Times New Roman" pitchFamily="18" charset="0"/>
              </a:rPr>
              <a:t>of</a:t>
            </a:r>
            <a:r>
              <a:rPr lang="nb-NO" sz="1000" b="0" i="0" dirty="0" smtClean="0">
                <a:latin typeface="Times New Roman" pitchFamily="18" charset="0"/>
                <a:cs typeface="Times New Roman" pitchFamily="18" charset="0"/>
              </a:rPr>
              <a:t> </a:t>
            </a:r>
            <a:r>
              <a:rPr lang="nb-NO" sz="1000" b="0" i="0" dirty="0" err="1" smtClean="0">
                <a:latin typeface="Times New Roman" pitchFamily="18" charset="0"/>
                <a:cs typeface="Times New Roman" pitchFamily="18" charset="0"/>
              </a:rPr>
              <a:t>the</a:t>
            </a:r>
            <a:r>
              <a:rPr lang="nb-NO" sz="1000" b="0" i="0" dirty="0" smtClean="0">
                <a:latin typeface="Times New Roman" pitchFamily="18" charset="0"/>
                <a:cs typeface="Times New Roman" pitchFamily="18" charset="0"/>
              </a:rPr>
              <a:t> union </a:t>
            </a:r>
            <a:r>
              <a:rPr lang="nb-NO" sz="1000" b="0" i="0" dirty="0" err="1" smtClean="0">
                <a:latin typeface="Times New Roman" pitchFamily="18" charset="0"/>
                <a:cs typeface="Times New Roman" pitchFamily="18" charset="0"/>
              </a:rPr>
              <a:t>of</a:t>
            </a:r>
            <a:r>
              <a:rPr lang="nb-NO" sz="1000" b="0" i="0" dirty="0" smtClean="0">
                <a:latin typeface="Times New Roman" pitchFamily="18" charset="0"/>
                <a:cs typeface="Times New Roman" pitchFamily="18" charset="0"/>
              </a:rPr>
              <a:t> </a:t>
            </a:r>
            <a:r>
              <a:rPr lang="nb-NO" sz="1000" b="0" i="0" dirty="0" err="1" smtClean="0">
                <a:latin typeface="Times New Roman" pitchFamily="18" charset="0"/>
                <a:cs typeface="Times New Roman" pitchFamily="18" charset="0"/>
              </a:rPr>
              <a:t>electronics</a:t>
            </a:r>
            <a:r>
              <a:rPr lang="nb-NO" sz="1000" b="0" i="0" dirty="0" smtClean="0">
                <a:latin typeface="Times New Roman" pitchFamily="18" charset="0"/>
                <a:cs typeface="Times New Roman" pitchFamily="18" charset="0"/>
              </a:rPr>
              <a:t> students. Photo: Mentz </a:t>
            </a:r>
            <a:r>
              <a:rPr lang="nb-NO" sz="1000" b="0" i="0" dirty="0" err="1" smtClean="0">
                <a:latin typeface="Times New Roman" pitchFamily="18" charset="0"/>
                <a:cs typeface="Times New Roman" pitchFamily="18" charset="0"/>
              </a:rPr>
              <a:t>Indergaard</a:t>
            </a:r>
            <a:r>
              <a:rPr lang="nb-NO" sz="1000" b="0" i="0" dirty="0" smtClean="0">
                <a:latin typeface="Times New Roman" pitchFamily="18" charset="0"/>
                <a:cs typeface="Times New Roman" pitchFamily="18" charset="0"/>
              </a:rPr>
              <a:t>/NTNU Info</a:t>
            </a:r>
          </a:p>
          <a:p>
            <a:pPr eaLnBrk="1" hangingPunct="1"/>
            <a:r>
              <a:rPr lang="nb-NO" sz="1000" b="0" i="0" dirty="0" smtClean="0">
                <a:latin typeface="Times New Roman" pitchFamily="18" charset="0"/>
                <a:cs typeface="Times New Roman" pitchFamily="18" charset="0"/>
              </a:rPr>
              <a:t>3) </a:t>
            </a:r>
            <a:r>
              <a:rPr lang="nb-NO" sz="1000" b="0" i="0" dirty="0" err="1" smtClean="0">
                <a:latin typeface="Times New Roman" pitchFamily="18" charset="0"/>
                <a:cs typeface="Times New Roman" pitchFamily="18" charset="0"/>
              </a:rPr>
              <a:t>Enrolment</a:t>
            </a:r>
            <a:r>
              <a:rPr lang="nb-NO" sz="1000" b="0" i="0" dirty="0" smtClean="0">
                <a:latin typeface="Times New Roman" pitchFamily="18" charset="0"/>
                <a:cs typeface="Times New Roman" pitchFamily="18" charset="0"/>
              </a:rPr>
              <a:t> Day at NTNU 2012. NTNUI Dance </a:t>
            </a:r>
            <a:r>
              <a:rPr lang="nb-NO" sz="1000" b="0" i="0" dirty="0" err="1" smtClean="0">
                <a:latin typeface="Times New Roman" pitchFamily="18" charset="0"/>
                <a:cs typeface="Times New Roman" pitchFamily="18" charset="0"/>
              </a:rPr>
              <a:t>group</a:t>
            </a:r>
            <a:r>
              <a:rPr lang="nb-NO" sz="1000" b="0" i="0" dirty="0" smtClean="0">
                <a:latin typeface="Times New Roman" pitchFamily="18" charset="0"/>
                <a:cs typeface="Times New Roman" pitchFamily="18" charset="0"/>
              </a:rPr>
              <a:t>.  Photo: Mentz </a:t>
            </a:r>
            <a:r>
              <a:rPr lang="nb-NO" sz="1000" b="0" i="0" dirty="0" err="1" smtClean="0">
                <a:latin typeface="Times New Roman" pitchFamily="18" charset="0"/>
                <a:cs typeface="Times New Roman" pitchFamily="18" charset="0"/>
              </a:rPr>
              <a:t>Indergaard</a:t>
            </a:r>
            <a:r>
              <a:rPr lang="nb-NO" sz="1000" b="0" i="0" dirty="0" smtClean="0">
                <a:latin typeface="Times New Roman" pitchFamily="18" charset="0"/>
                <a:cs typeface="Times New Roman" pitchFamily="18" charset="0"/>
              </a:rPr>
              <a:t>/NTNU Info</a:t>
            </a:r>
          </a:p>
          <a:p>
            <a:endParaRPr lang="nb-NO" sz="1000" dirty="0">
              <a:latin typeface="Times New Roman" pitchFamily="18" charset="0"/>
            </a:endParaRPr>
          </a:p>
        </p:txBody>
      </p:sp>
      <p:sp>
        <p:nvSpPr>
          <p:cNvPr id="4" name="Plassholder for lysbildenummer 3"/>
          <p:cNvSpPr>
            <a:spLocks noGrp="1"/>
          </p:cNvSpPr>
          <p:nvPr>
            <p:ph type="sldNum" sz="quarter" idx="10"/>
          </p:nvPr>
        </p:nvSpPr>
        <p:spPr/>
        <p:txBody>
          <a:bodyPr/>
          <a:lstStyle/>
          <a:p>
            <a:fld id="{731604BD-7934-4FD3-9746-A24B1C170A75}" type="slidenum">
              <a:rPr lang="nn-NO" smtClean="0"/>
              <a:pPr/>
              <a:t>17</a:t>
            </a:fld>
            <a:endParaRPr lang="nn-NO"/>
          </a:p>
        </p:txBody>
      </p:sp>
    </p:spTree>
    <p:extLst>
      <p:ext uri="{BB962C8B-B14F-4D97-AF65-F5344CB8AC3E}">
        <p14:creationId xmlns:p14="http://schemas.microsoft.com/office/powerpoint/2010/main" val="837996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r>
              <a:rPr lang="nb-NO" sz="1000" dirty="0" smtClean="0">
                <a:latin typeface="Times New Roman" pitchFamily="18" charset="0"/>
              </a:rPr>
              <a:t>See more </a:t>
            </a:r>
            <a:r>
              <a:rPr lang="nb-NO" sz="1000" dirty="0" err="1" smtClean="0">
                <a:latin typeface="Times New Roman" pitchFamily="18" charset="0"/>
              </a:rPr>
              <a:t>on</a:t>
            </a:r>
            <a:r>
              <a:rPr lang="nb-NO" sz="1000" dirty="0" smtClean="0">
                <a:latin typeface="Times New Roman" pitchFamily="18" charset="0"/>
              </a:rPr>
              <a:t> </a:t>
            </a:r>
            <a:r>
              <a:rPr lang="nb-NO" sz="1000" dirty="0" err="1" smtClean="0">
                <a:latin typeface="Times New Roman" pitchFamily="18" charset="0"/>
              </a:rPr>
              <a:t>research</a:t>
            </a:r>
            <a:r>
              <a:rPr lang="nb-NO" sz="1000" dirty="0" smtClean="0">
                <a:latin typeface="Times New Roman" pitchFamily="18" charset="0"/>
              </a:rPr>
              <a:t> in </a:t>
            </a:r>
            <a:r>
              <a:rPr lang="nb-NO" sz="1000" dirty="0" err="1" smtClean="0">
                <a:latin typeface="Times New Roman" pitchFamily="18" charset="0"/>
              </a:rPr>
              <a:t>the</a:t>
            </a:r>
            <a:r>
              <a:rPr lang="nb-NO" sz="1000" dirty="0" smtClean="0">
                <a:latin typeface="Times New Roman" pitchFamily="18" charset="0"/>
              </a:rPr>
              <a:t> series </a:t>
            </a:r>
            <a:r>
              <a:rPr lang="nb-NO" sz="1000" dirty="0" err="1" smtClean="0">
                <a:latin typeface="Times New Roman" pitchFamily="18" charset="0"/>
              </a:rPr>
              <a:t>on</a:t>
            </a:r>
            <a:r>
              <a:rPr lang="nb-NO" sz="1000" dirty="0" smtClean="0">
                <a:latin typeface="Times New Roman" pitchFamily="18" charset="0"/>
              </a:rPr>
              <a:t> Research and </a:t>
            </a:r>
            <a:r>
              <a:rPr lang="nb-NO" sz="1000" dirty="0" err="1" smtClean="0">
                <a:latin typeface="Times New Roman" pitchFamily="18" charset="0"/>
              </a:rPr>
              <a:t>artistic</a:t>
            </a:r>
            <a:r>
              <a:rPr lang="nb-NO" sz="1000" baseline="0" dirty="0" smtClean="0">
                <a:latin typeface="Times New Roman" pitchFamily="18" charset="0"/>
              </a:rPr>
              <a:t> </a:t>
            </a:r>
            <a:r>
              <a:rPr lang="nb-NO" sz="1000" baseline="0" dirty="0" err="1" smtClean="0">
                <a:latin typeface="Times New Roman" pitchFamily="18" charset="0"/>
              </a:rPr>
              <a:t>activities</a:t>
            </a:r>
            <a:r>
              <a:rPr lang="nb-NO" sz="1000" baseline="0" dirty="0" smtClean="0">
                <a:latin typeface="Times New Roman" pitchFamily="18" charset="0"/>
              </a:rPr>
              <a:t>.</a:t>
            </a:r>
          </a:p>
          <a:p>
            <a:pPr eaLnBrk="1" hangingPunct="1"/>
            <a:endParaRPr lang="nb-NO" sz="1000" baseline="0" dirty="0" smtClean="0">
              <a:latin typeface="Times New Roman" pitchFamily="18" charset="0"/>
            </a:endParaRPr>
          </a:p>
          <a:p>
            <a:pPr eaLnBrk="1" hangingPunct="1"/>
            <a:r>
              <a:rPr lang="nb-NO" sz="1000" baseline="0" dirty="0" smtClean="0">
                <a:latin typeface="Times New Roman" pitchFamily="18" charset="0"/>
              </a:rPr>
              <a:t>Picture: From </a:t>
            </a:r>
            <a:r>
              <a:rPr lang="nb-NO" sz="1000" baseline="0" dirty="0" err="1" smtClean="0">
                <a:latin typeface="Times New Roman" pitchFamily="18" charset="0"/>
              </a:rPr>
              <a:t>the</a:t>
            </a:r>
            <a:r>
              <a:rPr lang="nb-NO" sz="1000" baseline="0" dirty="0" smtClean="0">
                <a:latin typeface="Times New Roman" pitchFamily="18" charset="0"/>
              </a:rPr>
              <a:t> butterfly </a:t>
            </a:r>
            <a:r>
              <a:rPr lang="nb-NO" sz="1000" baseline="0" dirty="0" err="1" smtClean="0">
                <a:latin typeface="Times New Roman" pitchFamily="18" charset="0"/>
              </a:rPr>
              <a:t>collection</a:t>
            </a:r>
            <a:r>
              <a:rPr lang="nb-NO" sz="1000" baseline="0" dirty="0" smtClean="0">
                <a:latin typeface="Times New Roman" pitchFamily="18" charset="0"/>
              </a:rPr>
              <a:t> at NTNU </a:t>
            </a:r>
            <a:r>
              <a:rPr lang="nb-NO" sz="1000" baseline="0" dirty="0" err="1" smtClean="0">
                <a:latin typeface="Times New Roman" pitchFamily="18" charset="0"/>
              </a:rPr>
              <a:t>University</a:t>
            </a:r>
            <a:r>
              <a:rPr lang="nb-NO" sz="1000" baseline="0" dirty="0" smtClean="0">
                <a:latin typeface="Times New Roman" pitchFamily="18" charset="0"/>
              </a:rPr>
              <a:t> Museum. Photo: Åge Hojem/NTNU VM.</a:t>
            </a:r>
            <a:endParaRPr lang="nb-NO" sz="1000" dirty="0" smtClean="0">
              <a:latin typeface="Times New Roman" pitchFamily="18" charset="0"/>
            </a:endParaRPr>
          </a:p>
        </p:txBody>
      </p:sp>
      <p:sp>
        <p:nvSpPr>
          <p:cNvPr id="4" name="Plassholder for lysbildenummer 3"/>
          <p:cNvSpPr>
            <a:spLocks noGrp="1"/>
          </p:cNvSpPr>
          <p:nvPr>
            <p:ph type="sldNum" sz="quarter" idx="10"/>
          </p:nvPr>
        </p:nvSpPr>
        <p:spPr/>
        <p:txBody>
          <a:bodyPr/>
          <a:lstStyle/>
          <a:p>
            <a:fld id="{2901C0C7-B46E-4867-9191-35CDEDB800C5}" type="slidenum">
              <a:rPr lang="nn-NO" smtClean="0"/>
              <a:pPr/>
              <a:t>18</a:t>
            </a:fld>
            <a:endParaRPr lang="nn-NO"/>
          </a:p>
        </p:txBody>
      </p:sp>
    </p:spTree>
    <p:extLst>
      <p:ext uri="{BB962C8B-B14F-4D97-AF65-F5344CB8AC3E}">
        <p14:creationId xmlns:p14="http://schemas.microsoft.com/office/powerpoint/2010/main" val="2785401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80000"/>
              </a:lnSpc>
            </a:pPr>
            <a:r>
              <a:rPr lang="nb-NO" sz="900" dirty="0" smtClean="0">
                <a:latin typeface="Times New Roman" pitchFamily="18" charset="0"/>
              </a:rPr>
              <a:t>The Board is </a:t>
            </a:r>
            <a:r>
              <a:rPr lang="nb-NO" sz="900" dirty="0" err="1" smtClean="0">
                <a:latin typeface="Times New Roman" pitchFamily="18" charset="0"/>
              </a:rPr>
              <a:t>the</a:t>
            </a:r>
            <a:r>
              <a:rPr lang="nb-NO" sz="900" dirty="0" smtClean="0">
                <a:latin typeface="Times New Roman" pitchFamily="18" charset="0"/>
              </a:rPr>
              <a:t> </a:t>
            </a:r>
            <a:r>
              <a:rPr lang="nb-NO" sz="900" dirty="0" err="1" smtClean="0">
                <a:latin typeface="Times New Roman" pitchFamily="18" charset="0"/>
              </a:rPr>
              <a:t>highest</a:t>
            </a:r>
            <a:r>
              <a:rPr lang="nb-NO" sz="900" dirty="0" smtClean="0">
                <a:latin typeface="Times New Roman" pitchFamily="18" charset="0"/>
              </a:rPr>
              <a:t> </a:t>
            </a:r>
            <a:r>
              <a:rPr lang="nb-NO" sz="900" dirty="0" err="1" smtClean="0">
                <a:latin typeface="Times New Roman" pitchFamily="18" charset="0"/>
              </a:rPr>
              <a:t>governing</a:t>
            </a:r>
            <a:r>
              <a:rPr lang="nb-NO" sz="900" dirty="0" smtClean="0">
                <a:latin typeface="Times New Roman" pitchFamily="18" charset="0"/>
              </a:rPr>
              <a:t> body at NTNU.</a:t>
            </a:r>
          </a:p>
          <a:p>
            <a:pPr>
              <a:lnSpc>
                <a:spcPct val="80000"/>
              </a:lnSpc>
            </a:pPr>
            <a:r>
              <a:rPr lang="en-GB" sz="900" dirty="0" smtClean="0">
                <a:latin typeface="Times New Roman" pitchFamily="18" charset="0"/>
              </a:rPr>
              <a:t>The Board makes decisions on issues of principal importance. The Board is responsible for activities at the university and for ensuring that the university operates within the framework and guidelines stipulated by the Ministry of Education and Research, and the </a:t>
            </a:r>
            <a:r>
              <a:rPr lang="en-GB" sz="900" dirty="0" err="1" smtClean="0">
                <a:latin typeface="Times New Roman" pitchFamily="18" charset="0"/>
              </a:rPr>
              <a:t>Storting</a:t>
            </a:r>
            <a:r>
              <a:rPr lang="en-GB" sz="900" dirty="0" smtClean="0">
                <a:latin typeface="Times New Roman" pitchFamily="18" charset="0"/>
              </a:rPr>
              <a:t>. The Board decides the strategies, objectives and the expected results from NTNU. It also presents the accounts, financial statements and budget proposals. The Board appoints the Rector. </a:t>
            </a:r>
            <a:r>
              <a:rPr lang="nb-NO" sz="900" dirty="0" smtClean="0">
                <a:latin typeface="Times New Roman" pitchFamily="18" charset="0"/>
              </a:rPr>
              <a:t>[</a:t>
            </a:r>
            <a:r>
              <a:rPr lang="nb-NO" sz="900" dirty="0" err="1" smtClean="0">
                <a:latin typeface="Times New Roman" pitchFamily="18" charset="0"/>
              </a:rPr>
              <a:t>Rector</a:t>
            </a:r>
            <a:r>
              <a:rPr lang="nb-NO" sz="900" dirty="0" smtClean="0">
                <a:latin typeface="Times New Roman" pitchFamily="18" charset="0"/>
              </a:rPr>
              <a:t> = Vice-</a:t>
            </a:r>
            <a:r>
              <a:rPr lang="nb-NO" sz="900" dirty="0" err="1" smtClean="0">
                <a:latin typeface="Times New Roman" pitchFamily="18" charset="0"/>
              </a:rPr>
              <a:t>Chancellor</a:t>
            </a:r>
            <a:r>
              <a:rPr lang="nb-NO" sz="900" dirty="0" smtClean="0">
                <a:latin typeface="Times New Roman" pitchFamily="18" charset="0"/>
              </a:rPr>
              <a:t> (UK) = President (USA)]</a:t>
            </a:r>
          </a:p>
          <a:p>
            <a:pPr>
              <a:lnSpc>
                <a:spcPct val="80000"/>
              </a:lnSpc>
            </a:pPr>
            <a:r>
              <a:rPr lang="en-GB" sz="900" dirty="0" smtClean="0">
                <a:latin typeface="Times New Roman" pitchFamily="18" charset="0"/>
              </a:rPr>
              <a:t>The Rector</a:t>
            </a:r>
            <a:r>
              <a:rPr lang="en-GB" sz="900" baseline="0" dirty="0" smtClean="0">
                <a:latin typeface="Times New Roman" pitchFamily="18" charset="0"/>
              </a:rPr>
              <a:t> i</a:t>
            </a:r>
            <a:r>
              <a:rPr lang="en-GB" sz="900" dirty="0" smtClean="0">
                <a:latin typeface="Times New Roman" pitchFamily="18" charset="0"/>
              </a:rPr>
              <a:t>s the Secretary to the Board and the head of academic and administrative affairs at NTNU. </a:t>
            </a:r>
          </a:p>
          <a:p>
            <a:pPr>
              <a:lnSpc>
                <a:spcPct val="80000"/>
              </a:lnSpc>
            </a:pPr>
            <a:r>
              <a:rPr lang="en-GB" sz="900" dirty="0" smtClean="0">
                <a:latin typeface="Times New Roman" pitchFamily="18" charset="0"/>
              </a:rPr>
              <a:t>The Rector reports to the Board and represents NTNU on a day-to-day basis. The Rector is responsible for communications between the Board and the outside world regarding decisions passed by the Board. </a:t>
            </a:r>
          </a:p>
          <a:p>
            <a:pPr>
              <a:lnSpc>
                <a:spcPct val="80000"/>
              </a:lnSpc>
            </a:pPr>
            <a:r>
              <a:rPr lang="en-GB" sz="900" dirty="0" smtClean="0">
                <a:latin typeface="Times New Roman" pitchFamily="18" charset="0"/>
              </a:rPr>
              <a:t>There are 11 members of the Board. Three are from the academic staff at NTNU, one represents academic or research staff without tenure, one represents the technical and administrative staff. There are also two student members of the Board and four external representatives (all from outside the university). All members are elected for a four-year term, except for the two student representatives and the representative for academic or research staff without tenure who are elected for one year. </a:t>
            </a:r>
          </a:p>
          <a:p>
            <a:pPr>
              <a:lnSpc>
                <a:spcPct val="80000"/>
              </a:lnSpc>
            </a:pPr>
            <a:r>
              <a:rPr lang="en-GB" sz="900" dirty="0" smtClean="0">
                <a:latin typeface="Times New Roman" pitchFamily="18" charset="0"/>
              </a:rPr>
              <a:t>Members of the Board as of 1 August 2013 are:</a:t>
            </a:r>
          </a:p>
          <a:p>
            <a:pPr marL="0" marR="0" indent="0" algn="l" defTabSz="914400" rtl="0" eaLnBrk="0" fontAlgn="base" latinLnBrk="0" hangingPunct="0">
              <a:lnSpc>
                <a:spcPct val="80000"/>
              </a:lnSpc>
              <a:spcBef>
                <a:spcPct val="30000"/>
              </a:spcBef>
              <a:spcAft>
                <a:spcPct val="0"/>
              </a:spcAft>
              <a:buClrTx/>
              <a:buSzTx/>
              <a:buFontTx/>
              <a:buNone/>
              <a:tabLst/>
              <a:defRPr/>
            </a:pPr>
            <a:r>
              <a:rPr lang="en-GB" sz="900" dirty="0" smtClean="0">
                <a:latin typeface="Times New Roman" pitchFamily="18" charset="0"/>
              </a:rPr>
              <a:t>External </a:t>
            </a:r>
            <a:r>
              <a:rPr lang="en-GB" sz="900" dirty="0" err="1" smtClean="0">
                <a:latin typeface="Times New Roman" pitchFamily="18" charset="0"/>
              </a:rPr>
              <a:t>repr</a:t>
            </a:r>
            <a:r>
              <a:rPr lang="en-GB" sz="900" dirty="0" smtClean="0">
                <a:latin typeface="Times New Roman" pitchFamily="18" charset="0"/>
              </a:rPr>
              <a:t>.: </a:t>
            </a:r>
            <a:r>
              <a:rPr lang="en-GB" sz="900" b="1" dirty="0" smtClean="0">
                <a:latin typeface="Times New Roman" pitchFamily="18" charset="0"/>
              </a:rPr>
              <a:t>Per</a:t>
            </a:r>
            <a:r>
              <a:rPr lang="en-GB" sz="900" b="1" baseline="0" dirty="0" smtClean="0">
                <a:latin typeface="Times New Roman" pitchFamily="18" charset="0"/>
              </a:rPr>
              <a:t> Kristian Foss</a:t>
            </a:r>
            <a:r>
              <a:rPr lang="en-GB" sz="900" b="1" dirty="0" smtClean="0">
                <a:latin typeface="Times New Roman" pitchFamily="18" charset="0"/>
              </a:rPr>
              <a:t> (</a:t>
            </a:r>
            <a:r>
              <a:rPr lang="en-GB" sz="900" b="0" dirty="0" smtClean="0">
                <a:latin typeface="Times New Roman" pitchFamily="18" charset="0"/>
              </a:rPr>
              <a:t>Chair, member of Norwegian Parliament)</a:t>
            </a:r>
            <a:r>
              <a:rPr lang="en-GB" sz="900" b="1" dirty="0" smtClean="0">
                <a:latin typeface="Times New Roman" pitchFamily="18" charset="0"/>
              </a:rPr>
              <a:t>, Karin </a:t>
            </a:r>
            <a:r>
              <a:rPr lang="en-GB" sz="900" b="1" dirty="0" err="1" smtClean="0">
                <a:latin typeface="Times New Roman" pitchFamily="18" charset="0"/>
              </a:rPr>
              <a:t>Röding</a:t>
            </a:r>
            <a:r>
              <a:rPr lang="en-GB" sz="900" b="1" dirty="0" smtClean="0">
                <a:latin typeface="Times New Roman" pitchFamily="18" charset="0"/>
              </a:rPr>
              <a:t> </a:t>
            </a:r>
            <a:r>
              <a:rPr lang="en-GB" sz="900" b="0" dirty="0" smtClean="0">
                <a:latin typeface="Times New Roman" pitchFamily="18" charset="0"/>
              </a:rPr>
              <a:t>(rector at </a:t>
            </a:r>
            <a:r>
              <a:rPr lang="nb-NO" sz="900" kern="1200" dirty="0" err="1" smtClean="0">
                <a:solidFill>
                  <a:schemeClr val="tx1"/>
                </a:solidFill>
                <a:effectLst/>
                <a:latin typeface="Arial" pitchFamily="34" charset="0"/>
                <a:ea typeface="ＭＳ Ｐゴシック" charset="0"/>
                <a:cs typeface="ＭＳ Ｐゴシック" charset="0"/>
              </a:rPr>
              <a:t>Mälardalens</a:t>
            </a:r>
            <a:r>
              <a:rPr lang="nb-NO" sz="900" kern="1200" dirty="0" smtClean="0">
                <a:solidFill>
                  <a:schemeClr val="tx1"/>
                </a:solidFill>
                <a:effectLst/>
                <a:latin typeface="Arial" pitchFamily="34" charset="0"/>
                <a:ea typeface="ＭＳ Ｐゴシック" charset="0"/>
                <a:cs typeface="ＭＳ Ｐゴシック" charset="0"/>
              </a:rPr>
              <a:t> College, Eskilstuna, </a:t>
            </a:r>
            <a:r>
              <a:rPr lang="nb-NO" sz="900" kern="1200" dirty="0" err="1" smtClean="0">
                <a:solidFill>
                  <a:schemeClr val="tx1"/>
                </a:solidFill>
                <a:effectLst/>
                <a:latin typeface="Arial" pitchFamily="34" charset="0"/>
                <a:ea typeface="ＭＳ Ｐゴシック" charset="0"/>
                <a:cs typeface="ＭＳ Ｐゴシック" charset="0"/>
              </a:rPr>
              <a:t>Sweden</a:t>
            </a:r>
            <a:r>
              <a:rPr lang="nb-NO" sz="900" kern="1200" dirty="0" smtClean="0">
                <a:solidFill>
                  <a:schemeClr val="tx1"/>
                </a:solidFill>
                <a:effectLst/>
                <a:latin typeface="Arial" pitchFamily="34" charset="0"/>
                <a:ea typeface="ＭＳ Ｐゴシック" charset="0"/>
                <a:cs typeface="ＭＳ Ｐゴシック" charset="0"/>
              </a:rPr>
              <a:t>)</a:t>
            </a:r>
            <a:r>
              <a:rPr lang="en-GB" sz="900" b="1" dirty="0" smtClean="0">
                <a:latin typeface="Times New Roman" pitchFamily="18" charset="0"/>
              </a:rPr>
              <a:t>,</a:t>
            </a:r>
            <a:r>
              <a:rPr lang="en-GB" sz="900" dirty="0" smtClean="0">
                <a:latin typeface="Times New Roman" pitchFamily="18" charset="0"/>
              </a:rPr>
              <a:t> </a:t>
            </a:r>
            <a:r>
              <a:rPr lang="nb-NO" sz="900" b="1" dirty="0" smtClean="0"/>
              <a:t>Randi Wenche Haugen </a:t>
            </a:r>
            <a:r>
              <a:rPr lang="nb-NO" sz="900" b="0" dirty="0" smtClean="0"/>
              <a:t>(CEO,</a:t>
            </a:r>
            <a:r>
              <a:rPr lang="nb-NO" sz="900" b="0" baseline="0" dirty="0" smtClean="0"/>
              <a:t> Olavsfestdagene</a:t>
            </a:r>
            <a:r>
              <a:rPr lang="nb-NO" sz="900" b="0" dirty="0" smtClean="0"/>
              <a:t>), </a:t>
            </a:r>
            <a:r>
              <a:rPr lang="nb-NO" sz="900" b="1" dirty="0" smtClean="0"/>
              <a:t>Nils Kristian </a:t>
            </a:r>
            <a:r>
              <a:rPr lang="nb-NO" sz="900" b="1" dirty="0" err="1" smtClean="0"/>
              <a:t>Nakstad</a:t>
            </a:r>
            <a:r>
              <a:rPr lang="nb-NO" sz="900" b="1" dirty="0" smtClean="0"/>
              <a:t> </a:t>
            </a:r>
            <a:r>
              <a:rPr lang="nb-NO" sz="900" b="0" dirty="0" smtClean="0"/>
              <a:t>(CEO, </a:t>
            </a:r>
            <a:r>
              <a:rPr lang="nb-NO" sz="900" b="0" dirty="0" err="1" smtClean="0"/>
              <a:t>Enova</a:t>
            </a:r>
            <a:r>
              <a:rPr lang="nb-NO" sz="900" b="0" dirty="0" smtClean="0"/>
              <a:t>)</a:t>
            </a:r>
            <a:r>
              <a:rPr lang="en-GB" sz="900" dirty="0" smtClean="0">
                <a:latin typeface="Times New Roman" pitchFamily="18" charset="0"/>
              </a:rPr>
              <a:t>. </a:t>
            </a:r>
          </a:p>
          <a:p>
            <a:pPr>
              <a:lnSpc>
                <a:spcPct val="80000"/>
              </a:lnSpc>
            </a:pPr>
            <a:r>
              <a:rPr lang="en-GB" sz="900" dirty="0" smtClean="0">
                <a:latin typeface="Times New Roman" pitchFamily="18" charset="0"/>
              </a:rPr>
              <a:t>Academic</a:t>
            </a:r>
            <a:r>
              <a:rPr lang="en-GB" sz="900" baseline="0" dirty="0" smtClean="0">
                <a:latin typeface="Times New Roman" pitchFamily="18" charset="0"/>
              </a:rPr>
              <a:t> staff</a:t>
            </a:r>
            <a:r>
              <a:rPr lang="en-GB" sz="900" dirty="0" smtClean="0">
                <a:latin typeface="Times New Roman" pitchFamily="18" charset="0"/>
              </a:rPr>
              <a:t>: Professor </a:t>
            </a:r>
            <a:r>
              <a:rPr lang="en-GB" sz="900" b="1" dirty="0" err="1" smtClean="0">
                <a:latin typeface="Times New Roman" pitchFamily="18" charset="0"/>
              </a:rPr>
              <a:t>Bjarne</a:t>
            </a:r>
            <a:r>
              <a:rPr lang="en-GB" sz="900" b="1" dirty="0" smtClean="0">
                <a:latin typeface="Times New Roman" pitchFamily="18" charset="0"/>
              </a:rPr>
              <a:t> Foss</a:t>
            </a:r>
            <a:r>
              <a:rPr lang="en-GB" sz="900" dirty="0" smtClean="0">
                <a:latin typeface="Times New Roman" pitchFamily="18" charset="0"/>
              </a:rPr>
              <a:t>, Dept. of Engineering Cybernetics; professor </a:t>
            </a:r>
            <a:r>
              <a:rPr lang="en-GB" sz="900" b="1" dirty="0" smtClean="0">
                <a:latin typeface="Times New Roman" pitchFamily="18" charset="0"/>
              </a:rPr>
              <a:t>Kristin</a:t>
            </a:r>
            <a:r>
              <a:rPr lang="en-GB" sz="900" b="1" baseline="0" dirty="0" smtClean="0">
                <a:latin typeface="Times New Roman" pitchFamily="18" charset="0"/>
              </a:rPr>
              <a:t> Melum Eide</a:t>
            </a:r>
            <a:r>
              <a:rPr lang="en-GB" sz="900" dirty="0" smtClean="0">
                <a:latin typeface="Times New Roman" pitchFamily="18" charset="0"/>
              </a:rPr>
              <a:t>, Dept. of Language and Literature; professor </a:t>
            </a:r>
            <a:r>
              <a:rPr lang="en-GB" sz="900" b="1" dirty="0" smtClean="0">
                <a:latin typeface="Times New Roman" pitchFamily="18" charset="0"/>
              </a:rPr>
              <a:t>Helge Holden,</a:t>
            </a:r>
            <a:r>
              <a:rPr lang="en-GB" sz="900" dirty="0" smtClean="0">
                <a:latin typeface="Times New Roman" pitchFamily="18" charset="0"/>
              </a:rPr>
              <a:t> Dept. of Mathematical Sciences. </a:t>
            </a:r>
          </a:p>
          <a:p>
            <a:pPr>
              <a:lnSpc>
                <a:spcPct val="80000"/>
              </a:lnSpc>
            </a:pPr>
            <a:r>
              <a:rPr lang="en-GB" sz="900" dirty="0" smtClean="0">
                <a:latin typeface="Times New Roman" pitchFamily="18" charset="0"/>
              </a:rPr>
              <a:t>Non-tenured faculty: </a:t>
            </a:r>
            <a:r>
              <a:rPr lang="en-GB" sz="900" b="1" dirty="0" smtClean="0">
                <a:latin typeface="Times New Roman" pitchFamily="18" charset="0"/>
              </a:rPr>
              <a:t>Magnus Steigedal</a:t>
            </a:r>
            <a:r>
              <a:rPr lang="en-GB" sz="900" dirty="0" smtClean="0">
                <a:latin typeface="Times New Roman" pitchFamily="18" charset="0"/>
              </a:rPr>
              <a:t>, Faculty of Medicine</a:t>
            </a:r>
            <a:r>
              <a:rPr lang="nb-NO" sz="900" b="0" dirty="0" smtClean="0">
                <a:latin typeface="Times New Roman" pitchFamily="18" charset="0"/>
              </a:rPr>
              <a:t>.</a:t>
            </a:r>
            <a:r>
              <a:rPr lang="nb-NO" sz="900" dirty="0" smtClean="0">
                <a:latin typeface="Times New Roman" pitchFamily="18" charset="0"/>
              </a:rPr>
              <a:t> </a:t>
            </a:r>
            <a:endParaRPr lang="en-GB" sz="900" dirty="0" smtClean="0">
              <a:latin typeface="Times New Roman" pitchFamily="18" charset="0"/>
            </a:endParaRPr>
          </a:p>
          <a:p>
            <a:pPr>
              <a:lnSpc>
                <a:spcPct val="80000"/>
              </a:lnSpc>
            </a:pPr>
            <a:r>
              <a:rPr lang="en-GB" sz="900" dirty="0" smtClean="0">
                <a:latin typeface="Times New Roman" pitchFamily="18" charset="0"/>
              </a:rPr>
              <a:t>Technical/administrative staff: </a:t>
            </a:r>
            <a:r>
              <a:rPr lang="en-GB" sz="900" b="1" dirty="0" smtClean="0">
                <a:latin typeface="Times New Roman" pitchFamily="18" charset="0"/>
              </a:rPr>
              <a:t>Marit</a:t>
            </a:r>
            <a:r>
              <a:rPr lang="en-GB" sz="900" b="1" baseline="0" dirty="0" smtClean="0">
                <a:latin typeface="Times New Roman" pitchFamily="18" charset="0"/>
              </a:rPr>
              <a:t> </a:t>
            </a:r>
            <a:r>
              <a:rPr lang="en-GB" sz="900" b="1" baseline="0" dirty="0" err="1" smtClean="0">
                <a:latin typeface="Times New Roman" pitchFamily="18" charset="0"/>
              </a:rPr>
              <a:t>Grønning</a:t>
            </a:r>
            <a:r>
              <a:rPr lang="en-GB" sz="900" b="1" baseline="0" dirty="0" smtClean="0">
                <a:latin typeface="Times New Roman" pitchFamily="18" charset="0"/>
              </a:rPr>
              <a:t>-Moe</a:t>
            </a:r>
            <a:r>
              <a:rPr lang="en-GB" sz="900" dirty="0" smtClean="0">
                <a:latin typeface="Times New Roman" pitchFamily="18" charset="0"/>
              </a:rPr>
              <a:t>, Technical</a:t>
            </a:r>
            <a:r>
              <a:rPr lang="en-GB" sz="900" baseline="0" dirty="0" smtClean="0">
                <a:latin typeface="Times New Roman" pitchFamily="18" charset="0"/>
              </a:rPr>
              <a:t> Division</a:t>
            </a:r>
            <a:r>
              <a:rPr lang="en-GB" sz="900" dirty="0" smtClean="0">
                <a:latin typeface="Times New Roman" pitchFamily="18" charset="0"/>
              </a:rPr>
              <a:t>.</a:t>
            </a:r>
          </a:p>
          <a:p>
            <a:pPr>
              <a:lnSpc>
                <a:spcPct val="80000"/>
              </a:lnSpc>
            </a:pPr>
            <a:r>
              <a:rPr lang="en-GB" sz="900" dirty="0" smtClean="0">
                <a:latin typeface="Times New Roman" pitchFamily="18" charset="0"/>
              </a:rPr>
              <a:t>Students: </a:t>
            </a:r>
            <a:r>
              <a:rPr lang="nb-NO" sz="900" b="1" dirty="0" smtClean="0">
                <a:latin typeface="Times New Roman" pitchFamily="18" charset="0"/>
              </a:rPr>
              <a:t>Merete</a:t>
            </a:r>
            <a:r>
              <a:rPr lang="nb-NO" sz="900" b="1" baseline="0" dirty="0" smtClean="0">
                <a:latin typeface="Times New Roman" pitchFamily="18" charset="0"/>
              </a:rPr>
              <a:t> Falck </a:t>
            </a:r>
            <a:r>
              <a:rPr lang="nb-NO" sz="900" b="0" baseline="0" dirty="0" smtClean="0">
                <a:latin typeface="Times New Roman" pitchFamily="18" charset="0"/>
              </a:rPr>
              <a:t>and</a:t>
            </a:r>
            <a:r>
              <a:rPr lang="nb-NO" sz="900" b="1" baseline="0" dirty="0" smtClean="0">
                <a:latin typeface="Times New Roman" pitchFamily="18" charset="0"/>
              </a:rPr>
              <a:t> Haakon Utby </a:t>
            </a:r>
            <a:r>
              <a:rPr lang="en-GB" sz="900" dirty="0" smtClean="0">
                <a:latin typeface="Times New Roman" pitchFamily="18" charset="0"/>
              </a:rPr>
              <a:t>(</a:t>
            </a:r>
            <a:r>
              <a:rPr lang="nb-NO" sz="900" dirty="0" smtClean="0">
                <a:latin typeface="Times New Roman" pitchFamily="18" charset="0"/>
              </a:rPr>
              <a:t>1 Aug. 2012– 31 </a:t>
            </a:r>
            <a:r>
              <a:rPr lang="nb-NO" sz="900" dirty="0" err="1" smtClean="0">
                <a:latin typeface="Times New Roman" pitchFamily="18" charset="0"/>
              </a:rPr>
              <a:t>July</a:t>
            </a:r>
            <a:r>
              <a:rPr lang="nb-NO" sz="900" dirty="0" smtClean="0">
                <a:latin typeface="Times New Roman" pitchFamily="18" charset="0"/>
              </a:rPr>
              <a:t> 2013)</a:t>
            </a:r>
            <a:r>
              <a:rPr lang="en-GB" sz="900" b="1" dirty="0" smtClean="0">
                <a:latin typeface="Times New Roman" pitchFamily="18" charset="0"/>
              </a:rPr>
              <a:t>.</a:t>
            </a:r>
            <a:r>
              <a:rPr lang="en-GB" sz="900" dirty="0" smtClean="0">
                <a:latin typeface="Times New Roman" pitchFamily="18" charset="0"/>
              </a:rPr>
              <a:t> (see www.ntnu.edu/board)</a:t>
            </a:r>
          </a:p>
          <a:p>
            <a:pPr>
              <a:lnSpc>
                <a:spcPct val="80000"/>
              </a:lnSpc>
            </a:pPr>
            <a:endParaRPr lang="en-GB" sz="900" dirty="0" smtClean="0">
              <a:latin typeface="Times New Roman" pitchFamily="18" charset="0"/>
            </a:endParaRPr>
          </a:p>
          <a:p>
            <a:pPr eaLnBrk="1" hangingPunct="1">
              <a:lnSpc>
                <a:spcPct val="80000"/>
              </a:lnSpc>
            </a:pPr>
            <a:r>
              <a:rPr lang="nb-NO" sz="400" dirty="0" smtClean="0"/>
              <a:t>Photos:</a:t>
            </a:r>
          </a:p>
          <a:p>
            <a:pPr marL="0" marR="0" indent="0" algn="l" defTabSz="914400" rtl="0" eaLnBrk="1" fontAlgn="base" latinLnBrk="0" hangingPunct="1">
              <a:lnSpc>
                <a:spcPct val="80000"/>
              </a:lnSpc>
              <a:spcBef>
                <a:spcPct val="30000"/>
              </a:spcBef>
              <a:spcAft>
                <a:spcPct val="0"/>
              </a:spcAft>
              <a:buClrTx/>
              <a:buSzTx/>
              <a:buFontTx/>
              <a:buNone/>
              <a:tabLst/>
              <a:defRPr/>
            </a:pPr>
            <a:r>
              <a:rPr lang="nb-NO" sz="400" dirty="0" smtClean="0"/>
              <a:t>Foss: Stortinget.no - </a:t>
            </a:r>
            <a:r>
              <a:rPr lang="nb-NO" sz="900" u="sng" kern="1200" dirty="0" smtClean="0">
                <a:solidFill>
                  <a:schemeClr val="tx1"/>
                </a:solidFill>
                <a:effectLst/>
                <a:latin typeface="Arial" pitchFamily="34" charset="0"/>
                <a:ea typeface="ＭＳ Ｐゴシック" charset="0"/>
                <a:cs typeface="ＭＳ Ｐゴシック" charset="0"/>
              </a:rPr>
              <a:t>http://www.stortinget.no/no/Stortinget-og-demokratiet/Galleri/Stortingsrepresentantene/?acrid=F</a:t>
            </a:r>
            <a:endParaRPr lang="nb-NO" sz="900" kern="1200" dirty="0" smtClean="0">
              <a:solidFill>
                <a:schemeClr val="tx1"/>
              </a:solidFill>
              <a:effectLst/>
              <a:latin typeface="Arial" pitchFamily="34" charset="0"/>
              <a:ea typeface="ＭＳ Ｐゴシック" charset="0"/>
              <a:cs typeface="ＭＳ Ｐゴシック" charset="0"/>
            </a:endParaRPr>
          </a:p>
          <a:p>
            <a:pPr eaLnBrk="1" hangingPunct="1">
              <a:lnSpc>
                <a:spcPct val="80000"/>
              </a:lnSpc>
            </a:pPr>
            <a:r>
              <a:rPr lang="nb-NO" sz="400" dirty="0" smtClean="0"/>
              <a:t>Røding: </a:t>
            </a:r>
            <a:r>
              <a:rPr lang="nb-NO" sz="400" dirty="0" err="1" smtClean="0"/>
              <a:t>Jerker</a:t>
            </a:r>
            <a:r>
              <a:rPr lang="nb-NO" sz="400" dirty="0" smtClean="0"/>
              <a:t> </a:t>
            </a:r>
            <a:r>
              <a:rPr lang="nb-NO" sz="400" dirty="0" err="1" smtClean="0"/>
              <a:t>Berglin</a:t>
            </a:r>
            <a:r>
              <a:rPr lang="nb-NO" sz="400" dirty="0" smtClean="0"/>
              <a:t>, </a:t>
            </a:r>
            <a:r>
              <a:rPr lang="nb-NO" sz="900" u="sng" kern="1200" dirty="0" smtClean="0">
                <a:solidFill>
                  <a:schemeClr val="tx1"/>
                </a:solidFill>
                <a:effectLst/>
                <a:latin typeface="Arial" pitchFamily="34" charset="0"/>
                <a:ea typeface="ＭＳ Ｐゴシック" charset="0"/>
                <a:cs typeface="ＭＳ Ｐゴシック" charset="0"/>
              </a:rPr>
              <a:t>http://www.mdh.se/hogskolan/pressinfo/pressbilder-1.1534</a:t>
            </a:r>
          </a:p>
          <a:p>
            <a:pPr eaLnBrk="1" hangingPunct="1">
              <a:lnSpc>
                <a:spcPct val="80000"/>
              </a:lnSpc>
            </a:pPr>
            <a:r>
              <a:rPr lang="nb-NO" sz="900" u="none" kern="1200" baseline="0" dirty="0" smtClean="0">
                <a:solidFill>
                  <a:schemeClr val="tx1"/>
                </a:solidFill>
                <a:effectLst/>
                <a:latin typeface="Arial" pitchFamily="34" charset="0"/>
                <a:ea typeface="ＭＳ Ｐゴシック" charset="0"/>
                <a:cs typeface="ＭＳ Ｐゴシック" charset="0"/>
              </a:rPr>
              <a:t>Haugen: </a:t>
            </a:r>
            <a:r>
              <a:rPr lang="nb-NO" sz="900" kern="1200" dirty="0" smtClean="0">
                <a:solidFill>
                  <a:schemeClr val="tx1"/>
                </a:solidFill>
                <a:effectLst/>
                <a:latin typeface="Arial" pitchFamily="34" charset="0"/>
                <a:ea typeface="ＭＳ Ｐゴシック" charset="0"/>
                <a:cs typeface="ＭＳ Ｐゴシック" charset="0"/>
              </a:rPr>
              <a:t>Olavsfestdagene; </a:t>
            </a:r>
            <a:r>
              <a:rPr lang="nb-NO" sz="900" u="sng" kern="1200" dirty="0" smtClean="0">
                <a:solidFill>
                  <a:schemeClr val="tx1"/>
                </a:solidFill>
                <a:effectLst/>
                <a:latin typeface="Arial" pitchFamily="34" charset="0"/>
                <a:ea typeface="ＭＳ Ｐゴシック" charset="0"/>
                <a:cs typeface="ＭＳ Ｐゴシック" charset="0"/>
              </a:rPr>
              <a:t>http://www.olavsfestdagene.no/om-oss/</a:t>
            </a:r>
          </a:p>
          <a:p>
            <a:pPr eaLnBrk="1" hangingPunct="1">
              <a:lnSpc>
                <a:spcPct val="80000"/>
              </a:lnSpc>
            </a:pPr>
            <a:r>
              <a:rPr lang="nb-NO" sz="400" dirty="0" err="1" smtClean="0"/>
              <a:t>Nakstad</a:t>
            </a:r>
            <a:r>
              <a:rPr lang="nb-NO" sz="400" dirty="0" smtClean="0"/>
              <a:t>: </a:t>
            </a:r>
            <a:r>
              <a:rPr lang="nb-NO" sz="400" dirty="0" err="1" smtClean="0"/>
              <a:t>Enova</a:t>
            </a:r>
            <a:r>
              <a:rPr lang="nb-NO" sz="400" baseline="0" dirty="0" smtClean="0"/>
              <a:t> - </a:t>
            </a:r>
            <a:r>
              <a:rPr lang="nb-NO" sz="900" u="sng" kern="1200" dirty="0" smtClean="0">
                <a:solidFill>
                  <a:schemeClr val="tx1"/>
                </a:solidFill>
                <a:effectLst/>
                <a:latin typeface="Arial" pitchFamily="34" charset="0"/>
                <a:ea typeface="ＭＳ Ｐゴシック" charset="0"/>
                <a:cs typeface="ＭＳ Ｐゴシック" charset="0"/>
              </a:rPr>
              <a:t>http://www.enova.no/presse/pressesenter/pressebilder/266/0/</a:t>
            </a:r>
          </a:p>
          <a:p>
            <a:pPr eaLnBrk="1" hangingPunct="1">
              <a:lnSpc>
                <a:spcPct val="80000"/>
              </a:lnSpc>
            </a:pPr>
            <a:r>
              <a:rPr lang="nb-NO" sz="400" dirty="0" err="1" smtClean="0"/>
              <a:t>Bovim</a:t>
            </a:r>
            <a:r>
              <a:rPr lang="nb-NO" sz="400" dirty="0" smtClean="0"/>
              <a:t>:</a:t>
            </a:r>
            <a:r>
              <a:rPr lang="nb-NO" sz="400" baseline="0" dirty="0" smtClean="0"/>
              <a:t> Thor Nielsen, Trondheim/NTNU </a:t>
            </a:r>
            <a:r>
              <a:rPr lang="nb-NO" sz="400" baseline="0" dirty="0" err="1" smtClean="0"/>
              <a:t>Komm.avd</a:t>
            </a:r>
            <a:r>
              <a:rPr lang="nb-NO" sz="400" baseline="0" dirty="0" smtClean="0"/>
              <a:t>.</a:t>
            </a:r>
          </a:p>
          <a:p>
            <a:pPr eaLnBrk="1" hangingPunct="1">
              <a:lnSpc>
                <a:spcPct val="80000"/>
              </a:lnSpc>
            </a:pPr>
            <a:r>
              <a:rPr lang="nb-NO" sz="400" dirty="0" smtClean="0"/>
              <a:t>Foss: Rune Petter Ness, Trondheim/NTNU </a:t>
            </a:r>
            <a:r>
              <a:rPr lang="nb-NO" sz="400" dirty="0" err="1" smtClean="0"/>
              <a:t>Komm.avd</a:t>
            </a:r>
            <a:r>
              <a:rPr lang="nb-NO" sz="400" dirty="0" smtClean="0"/>
              <a:t>.</a:t>
            </a:r>
          </a:p>
          <a:p>
            <a:pPr eaLnBrk="1" hangingPunct="1">
              <a:lnSpc>
                <a:spcPct val="80000"/>
              </a:lnSpc>
            </a:pPr>
            <a:r>
              <a:rPr lang="nb-NO" sz="400" baseline="0" dirty="0" smtClean="0">
                <a:latin typeface="Times New Roman" pitchFamily="18" charset="0"/>
              </a:rPr>
              <a:t>Melum Eide: </a:t>
            </a:r>
            <a:r>
              <a:rPr lang="nb-NO" sz="900" u="sng" kern="1200" dirty="0" smtClean="0">
                <a:solidFill>
                  <a:schemeClr val="tx1"/>
                </a:solidFill>
                <a:effectLst/>
                <a:latin typeface="Arial" pitchFamily="34" charset="0"/>
                <a:ea typeface="ＭＳ Ｐゴシック" charset="0"/>
                <a:cs typeface="ＭＳ Ｐゴシック" charset="0"/>
              </a:rPr>
              <a:t>https://twitter.com/KristinMEide</a:t>
            </a:r>
          </a:p>
          <a:p>
            <a:pPr eaLnBrk="1" hangingPunct="1">
              <a:lnSpc>
                <a:spcPct val="80000"/>
              </a:lnSpc>
            </a:pPr>
            <a:r>
              <a:rPr lang="nb-NO" sz="900" u="none" kern="1200" baseline="0" dirty="0" smtClean="0">
                <a:solidFill>
                  <a:schemeClr val="tx1"/>
                </a:solidFill>
                <a:effectLst/>
                <a:latin typeface="Arial" pitchFamily="34" charset="0"/>
                <a:ea typeface="ＭＳ Ｐゴシック" charset="0"/>
                <a:cs typeface="ＭＳ Ｐゴシック" charset="0"/>
              </a:rPr>
              <a:t>Grønning-Moe: Universitetsavisa, </a:t>
            </a:r>
            <a:r>
              <a:rPr lang="nb-NO" sz="900" u="sng" kern="1200" dirty="0" smtClean="0">
                <a:solidFill>
                  <a:schemeClr val="tx1"/>
                </a:solidFill>
                <a:effectLst/>
                <a:latin typeface="Arial" pitchFamily="34" charset="0"/>
                <a:ea typeface="ＭＳ Ｐゴシック" charset="0"/>
                <a:cs typeface="ＭＳ Ｐゴシック" charset="0"/>
              </a:rPr>
              <a:t>http://www.universitetsavisa.no/politikk/article16866.ece</a:t>
            </a:r>
            <a:endParaRPr lang="nb-NO" sz="400" u="none" baseline="0" dirty="0" smtClean="0">
              <a:latin typeface="Times New Roman" pitchFamily="18" charset="0"/>
            </a:endParaRPr>
          </a:p>
          <a:p>
            <a:pPr eaLnBrk="1" hangingPunct="1">
              <a:lnSpc>
                <a:spcPct val="80000"/>
              </a:lnSpc>
            </a:pPr>
            <a:r>
              <a:rPr lang="nb-NO" sz="400" baseline="0" dirty="0" smtClean="0">
                <a:latin typeface="Times New Roman" pitchFamily="18" charset="0"/>
              </a:rPr>
              <a:t>Steigedal, Holden, Falck, Utby: Mentz Indergaard/NTNU </a:t>
            </a:r>
            <a:r>
              <a:rPr lang="nb-NO" sz="400" baseline="0" dirty="0" err="1" smtClean="0">
                <a:latin typeface="Times New Roman" pitchFamily="18" charset="0"/>
              </a:rPr>
              <a:t>Komm.avd</a:t>
            </a:r>
            <a:r>
              <a:rPr lang="nb-NO" sz="400" baseline="0" dirty="0" smtClean="0">
                <a:latin typeface="Times New Roman" pitchFamily="18" charset="0"/>
              </a:rPr>
              <a:t>.</a:t>
            </a:r>
          </a:p>
        </p:txBody>
      </p:sp>
      <p:sp>
        <p:nvSpPr>
          <p:cNvPr id="4" name="Plassholder for lysbildenummer 3"/>
          <p:cNvSpPr>
            <a:spLocks noGrp="1"/>
          </p:cNvSpPr>
          <p:nvPr>
            <p:ph type="sldNum" sz="quarter" idx="10"/>
          </p:nvPr>
        </p:nvSpPr>
        <p:spPr/>
        <p:txBody>
          <a:bodyPr/>
          <a:lstStyle/>
          <a:p>
            <a:fld id="{731604BD-7934-4FD3-9746-A24B1C170A75}" type="slidenum">
              <a:rPr lang="nn-NO" smtClean="0"/>
              <a:pPr/>
              <a:t>19</a:t>
            </a:fld>
            <a:endParaRPr lang="nn-NO"/>
          </a:p>
        </p:txBody>
      </p:sp>
    </p:spTree>
    <p:extLst>
      <p:ext uri="{BB962C8B-B14F-4D97-AF65-F5344CB8AC3E}">
        <p14:creationId xmlns:p14="http://schemas.microsoft.com/office/powerpoint/2010/main" val="399092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baseline="0" dirty="0" smtClean="0">
                <a:latin typeface="Times New Roman" pitchFamily="18" charset="0"/>
              </a:rPr>
              <a:t>Norway:  Population 5.0 million. Trondheim, at 63º N  7º E. 176 348 inhabitants (01.01.2012; </a:t>
            </a:r>
            <a:r>
              <a:rPr lang="nb-NO" b="0" i="0" dirty="0" smtClean="0">
                <a:latin typeface="Times New Roman" pitchFamily="18" charset="0"/>
                <a:cs typeface="Times New Roman" pitchFamily="18" charset="0"/>
              </a:rPr>
              <a:t>www.ssb.no/</a:t>
            </a:r>
            <a:r>
              <a:rPr lang="nb-NO" b="0" i="0" dirty="0" err="1" smtClean="0">
                <a:latin typeface="Times New Roman" pitchFamily="18" charset="0"/>
                <a:cs typeface="Times New Roman" pitchFamily="18" charset="0"/>
              </a:rPr>
              <a:t>beftett</a:t>
            </a:r>
            <a:r>
              <a:rPr lang="nb-NO" b="0" i="0" dirty="0" smtClean="0">
                <a:latin typeface="Times New Roman" pitchFamily="18" charset="0"/>
                <a:cs typeface="Times New Roman" pitchFamily="18" charset="0"/>
              </a:rPr>
              <a:t>/tab-2011-06-17-02. html</a:t>
            </a:r>
            <a:r>
              <a:rPr lang="nb-NO" b="0" i="0" baseline="0" dirty="0" smtClean="0">
                <a:latin typeface="Times New Roman" pitchFamily="18" charset="0"/>
                <a:cs typeface="Times New Roman" pitchFamily="18" charset="0"/>
              </a:rPr>
              <a:t>)</a:t>
            </a:r>
            <a:endParaRPr lang="en-GB" sz="1200" baseline="0" dirty="0" smtClean="0">
              <a:latin typeface="Times New Roman" pitchFamily="18" charset="0"/>
            </a:endParaRPr>
          </a:p>
          <a:p>
            <a:r>
              <a:rPr lang="en-GB" sz="1200" baseline="0" dirty="0" smtClean="0">
                <a:latin typeface="Times New Roman" pitchFamily="18" charset="0"/>
              </a:rPr>
              <a:t>The Norwegian University of Science and Technology (NTNU) is the second largest university in Norway, with 22 300 students and a staff providing 5000 person-years of work. Norway is part of the Scandinavian peninsula on the northern outskirts of Europe. About two-thirds of Norway is mountainous, just 4 per cent of its land area is arable, and its indented coastline of some 50 000 km is dotted with at least 50 000 islands.</a:t>
            </a:r>
          </a:p>
          <a:p>
            <a:r>
              <a:rPr lang="en-GB" sz="1200" b="1" baseline="0" dirty="0" smtClean="0">
                <a:latin typeface="Times New Roman" pitchFamily="18" charset="0"/>
              </a:rPr>
              <a:t>Modern transport makes far away close at hand: </a:t>
            </a:r>
            <a:r>
              <a:rPr lang="en-GB" sz="1200" baseline="0" dirty="0" err="1" smtClean="0">
                <a:latin typeface="Times New Roman" pitchFamily="18" charset="0"/>
              </a:rPr>
              <a:t>Værnes</a:t>
            </a:r>
            <a:r>
              <a:rPr lang="en-GB" sz="1200" baseline="0" dirty="0" smtClean="0">
                <a:latin typeface="Times New Roman" pitchFamily="18" charset="0"/>
              </a:rPr>
              <a:t>, Trondheim</a:t>
            </a:r>
            <a:r>
              <a:rPr lang="en-GB" altLang="en-US" sz="1200" baseline="0" dirty="0" smtClean="0">
                <a:latin typeface="Times New Roman" pitchFamily="18" charset="0"/>
              </a:rPr>
              <a:t>’</a:t>
            </a:r>
            <a:r>
              <a:rPr lang="en-GB" sz="1200" baseline="0" dirty="0" smtClean="0">
                <a:latin typeface="Times New Roman" pitchFamily="18" charset="0"/>
              </a:rPr>
              <a:t>s airport, has dozens of flights to/from Oslo every day, as well as direct connections with all Norwegian cities, and international direct connections to several European cities on scheduled flights. There are frequent train connections with Oslo and the north. The coastal express liner service (“</a:t>
            </a:r>
            <a:r>
              <a:rPr lang="en-GB" sz="1200" baseline="0" dirty="0" err="1" smtClean="0">
                <a:latin typeface="Times New Roman" pitchFamily="18" charset="0"/>
              </a:rPr>
              <a:t>Hurtigruten</a:t>
            </a:r>
            <a:r>
              <a:rPr lang="en-GB" sz="1200" baseline="0" dirty="0" smtClean="0">
                <a:latin typeface="Times New Roman" pitchFamily="18" charset="0"/>
              </a:rPr>
              <a:t>”) has daily departures for Bergen to the south and </a:t>
            </a:r>
            <a:r>
              <a:rPr lang="en-GB" sz="1200" baseline="0" dirty="0" err="1" smtClean="0">
                <a:latin typeface="Times New Roman" pitchFamily="18" charset="0"/>
              </a:rPr>
              <a:t>Kirkenes</a:t>
            </a:r>
            <a:r>
              <a:rPr lang="en-GB" sz="1200" baseline="0" dirty="0" smtClean="0">
                <a:latin typeface="Times New Roman" pitchFamily="18" charset="0"/>
              </a:rPr>
              <a:t> at the Russian border in the far north. </a:t>
            </a:r>
            <a:endParaRPr lang="en-GB" sz="1200" b="1" baseline="0" dirty="0" smtClean="0">
              <a:latin typeface="Times New Roman" pitchFamily="18" charset="0"/>
            </a:endParaRPr>
          </a:p>
          <a:p>
            <a:r>
              <a:rPr lang="en-GB" sz="1200" b="1" baseline="0" dirty="0" smtClean="0">
                <a:latin typeface="Times New Roman" pitchFamily="18" charset="0"/>
              </a:rPr>
              <a:t>Ocean currents moderate the climate: </a:t>
            </a:r>
            <a:r>
              <a:rPr lang="en-GB" sz="1200" baseline="0" dirty="0" smtClean="0">
                <a:latin typeface="Times New Roman" pitchFamily="18" charset="0"/>
              </a:rPr>
              <a:t>Trondheim has a milder climate in winter than its latitude might suggest, because it is at the receiving end of the North Atlantic Drift, the northern extension of the Gulf Stream. Visitors can expect two to three months of snow in winter, but few really cold spells. In the summer, expect temperate changeable conditions and a few periods of warm weather. </a:t>
            </a:r>
            <a:endParaRPr lang="nb-NO" sz="1200" baseline="0" dirty="0" smtClean="0">
              <a:latin typeface="Times New Roman" pitchFamily="18" charset="0"/>
            </a:endParaRPr>
          </a:p>
        </p:txBody>
      </p:sp>
      <p:sp>
        <p:nvSpPr>
          <p:cNvPr id="4" name="Plassholder for lysbildenummer 3"/>
          <p:cNvSpPr>
            <a:spLocks noGrp="1"/>
          </p:cNvSpPr>
          <p:nvPr>
            <p:ph type="sldNum" sz="quarter" idx="10"/>
          </p:nvPr>
        </p:nvSpPr>
        <p:spPr/>
        <p:txBody>
          <a:bodyPr/>
          <a:lstStyle/>
          <a:p>
            <a:fld id="{731604BD-7934-4FD3-9746-A24B1C170A75}" type="slidenum">
              <a:rPr lang="nn-NO" smtClean="0"/>
              <a:pPr/>
              <a:t>2</a:t>
            </a:fld>
            <a:endParaRPr lang="nn-NO"/>
          </a:p>
        </p:txBody>
      </p:sp>
    </p:spTree>
    <p:extLst>
      <p:ext uri="{BB962C8B-B14F-4D97-AF65-F5344CB8AC3E}">
        <p14:creationId xmlns:p14="http://schemas.microsoft.com/office/powerpoint/2010/main" val="1475750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80000"/>
              </a:lnSpc>
            </a:pPr>
            <a:r>
              <a:rPr lang="nb-NO" sz="900" baseline="0" smtClean="0">
                <a:latin typeface="Times New Roman" pitchFamily="18" charset="0"/>
              </a:rPr>
              <a:t>Source: http://www.ntnu.edu/orgmap</a:t>
            </a:r>
          </a:p>
          <a:p>
            <a:pPr>
              <a:lnSpc>
                <a:spcPct val="80000"/>
              </a:lnSpc>
            </a:pPr>
            <a:r>
              <a:rPr lang="nb-NO" sz="900" baseline="0" dirty="0" smtClean="0">
                <a:latin typeface="Times New Roman" pitchFamily="18" charset="0"/>
              </a:rPr>
              <a:t>[</a:t>
            </a:r>
            <a:r>
              <a:rPr lang="nb-NO" sz="900" baseline="0" dirty="0" err="1" smtClean="0">
                <a:latin typeface="Times New Roman" pitchFamily="18" charset="0"/>
              </a:rPr>
              <a:t>Rector</a:t>
            </a:r>
            <a:r>
              <a:rPr lang="nb-NO" sz="900" baseline="0" dirty="0" smtClean="0">
                <a:latin typeface="Times New Roman" pitchFamily="18" charset="0"/>
              </a:rPr>
              <a:t> = Vice-</a:t>
            </a:r>
            <a:r>
              <a:rPr lang="nb-NO" sz="900" baseline="0" dirty="0" err="1" smtClean="0">
                <a:latin typeface="Times New Roman" pitchFamily="18" charset="0"/>
              </a:rPr>
              <a:t>Chancellor</a:t>
            </a:r>
            <a:r>
              <a:rPr lang="nb-NO" sz="900" baseline="0" dirty="0" smtClean="0">
                <a:latin typeface="Times New Roman" pitchFamily="18" charset="0"/>
              </a:rPr>
              <a:t> (UK) = President (USA)]. </a:t>
            </a:r>
          </a:p>
          <a:p>
            <a:pPr>
              <a:lnSpc>
                <a:spcPct val="80000"/>
              </a:lnSpc>
            </a:pPr>
            <a:r>
              <a:rPr lang="nb-NO" sz="900" baseline="0" dirty="0" smtClean="0">
                <a:latin typeface="Times New Roman" pitchFamily="18" charset="0"/>
              </a:rPr>
              <a:t>The </a:t>
            </a:r>
            <a:r>
              <a:rPr lang="nb-NO" sz="900" baseline="0" dirty="0" err="1" smtClean="0">
                <a:latin typeface="Times New Roman" pitchFamily="18" charset="0"/>
              </a:rPr>
              <a:t>faculties</a:t>
            </a:r>
            <a:r>
              <a:rPr lang="nb-NO" sz="900" baseline="0" dirty="0" smtClean="0">
                <a:latin typeface="Times New Roman" pitchFamily="18" charset="0"/>
              </a:rPr>
              <a:t> and </a:t>
            </a:r>
            <a:r>
              <a:rPr lang="nb-NO" sz="900" baseline="0" dirty="0" err="1" smtClean="0">
                <a:latin typeface="Times New Roman" pitchFamily="18" charset="0"/>
              </a:rPr>
              <a:t>their</a:t>
            </a:r>
            <a:r>
              <a:rPr lang="nb-NO" sz="900" baseline="0" dirty="0" smtClean="0">
                <a:latin typeface="Times New Roman" pitchFamily="18" charset="0"/>
              </a:rPr>
              <a:t> </a:t>
            </a:r>
            <a:r>
              <a:rPr lang="nb-NO" sz="900" baseline="0" dirty="0" err="1" smtClean="0">
                <a:latin typeface="Times New Roman" pitchFamily="18" charset="0"/>
              </a:rPr>
              <a:t>departments</a:t>
            </a:r>
            <a:r>
              <a:rPr lang="nb-NO" sz="900" baseline="0" dirty="0" smtClean="0">
                <a:latin typeface="Times New Roman" pitchFamily="18" charset="0"/>
              </a:rPr>
              <a:t>, </a:t>
            </a:r>
            <a:r>
              <a:rPr lang="nb-NO" sz="900" baseline="0" dirty="0" err="1" smtClean="0">
                <a:latin typeface="Times New Roman" pitchFamily="18" charset="0"/>
              </a:rPr>
              <a:t>see</a:t>
            </a:r>
            <a:r>
              <a:rPr lang="nb-NO" sz="900" baseline="0" dirty="0" smtClean="0">
                <a:latin typeface="Times New Roman" pitchFamily="18" charset="0"/>
              </a:rPr>
              <a:t> http://www.ntnu.edu/faculties</a:t>
            </a:r>
            <a:endParaRPr lang="en-GB" sz="900" baseline="0" dirty="0" smtClean="0">
              <a:latin typeface="Times New Roman" pitchFamily="18" charset="0"/>
            </a:endParaRPr>
          </a:p>
        </p:txBody>
      </p:sp>
      <p:sp>
        <p:nvSpPr>
          <p:cNvPr id="4" name="Plassholder for lysbildenummer 3"/>
          <p:cNvSpPr>
            <a:spLocks noGrp="1"/>
          </p:cNvSpPr>
          <p:nvPr>
            <p:ph type="sldNum" sz="quarter" idx="10"/>
          </p:nvPr>
        </p:nvSpPr>
        <p:spPr/>
        <p:txBody>
          <a:bodyPr/>
          <a:lstStyle/>
          <a:p>
            <a:fld id="{731604BD-7934-4FD3-9746-A24B1C170A75}" type="slidenum">
              <a:rPr lang="nn-NO" smtClean="0"/>
              <a:pPr/>
              <a:t>20</a:t>
            </a:fld>
            <a:endParaRPr lang="nn-NO"/>
          </a:p>
        </p:txBody>
      </p:sp>
    </p:spTree>
    <p:extLst>
      <p:ext uri="{BB962C8B-B14F-4D97-AF65-F5344CB8AC3E}">
        <p14:creationId xmlns:p14="http://schemas.microsoft.com/office/powerpoint/2010/main" val="1062782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900" baseline="0" dirty="0" smtClean="0">
                <a:latin typeface="Times New Roman" pitchFamily="18" charset="0"/>
              </a:rPr>
              <a:t>The Norwegian University of Science and Technology was established on 1 January 1996, as a result of the reorganization of the University of Trondheim. The university has its foundation in three institutions: the Norwegian Institute of Technology (NTH), the College of Arts and Science (previously Norw. Teacher Training College </a:t>
            </a:r>
            <a:r>
              <a:rPr lang="en-GB" sz="900" baseline="0" dirty="0" err="1" smtClean="0">
                <a:latin typeface="Times New Roman" pitchFamily="18" charset="0"/>
              </a:rPr>
              <a:t>establ</a:t>
            </a:r>
            <a:r>
              <a:rPr lang="en-GB" sz="900" baseline="0" dirty="0" smtClean="0">
                <a:latin typeface="Times New Roman" pitchFamily="18" charset="0"/>
              </a:rPr>
              <a:t>. 1922), and the Museum of Natural History and Archaeology (1760).  The Faculty of Medicine, the Trondheim Conservatory of Music and the Trondheim Academy of Fine Art were also included as a part of NTNU in the 1996 reorganization.</a:t>
            </a:r>
          </a:p>
          <a:p>
            <a:r>
              <a:rPr lang="nb-NO" sz="900" baseline="0" dirty="0" smtClean="0">
                <a:latin typeface="Times New Roman" pitchFamily="18" charset="0"/>
              </a:rPr>
              <a:t>See:  www.ntnu.no/2010  and </a:t>
            </a:r>
            <a:r>
              <a:rPr lang="pl-PL" sz="900" baseline="0" dirty="0" smtClean="0">
                <a:latin typeface="Times New Roman" pitchFamily="18" charset="0"/>
              </a:rPr>
              <a:t>www.ntnu.edu/2010/history </a:t>
            </a:r>
            <a:r>
              <a:rPr lang="nb-NO" sz="900" baseline="0" dirty="0" smtClean="0">
                <a:latin typeface="Times New Roman" pitchFamily="18" charset="0"/>
              </a:rPr>
              <a:t>; www.sintef.no/Home/About-us/History/  ; </a:t>
            </a:r>
            <a:r>
              <a:rPr lang="en-US" sz="900" baseline="0" dirty="0" smtClean="0">
                <a:latin typeface="Times New Roman" pitchFamily="18" charset="0"/>
              </a:rPr>
              <a:t>www.ntva.no/index.php?option=com_content&amp;view=article&amp;id=93</a:t>
            </a:r>
            <a:endParaRPr lang="en-GB" sz="900" baseline="0" dirty="0" smtClean="0">
              <a:latin typeface="Times New Roman" pitchFamily="18" charset="0"/>
            </a:endParaRPr>
          </a:p>
          <a:p>
            <a:r>
              <a:rPr lang="en-GB" sz="900" baseline="0" dirty="0" smtClean="0">
                <a:latin typeface="Times New Roman" pitchFamily="18" charset="0"/>
              </a:rPr>
              <a:t>Sources:</a:t>
            </a:r>
          </a:p>
          <a:p>
            <a:pPr marL="0" marR="0" indent="0" algn="l" defTabSz="914400" rtl="0" eaLnBrk="1" fontAlgn="base" latinLnBrk="0" hangingPunct="1">
              <a:lnSpc>
                <a:spcPct val="100000"/>
              </a:lnSpc>
              <a:spcBef>
                <a:spcPct val="30000"/>
              </a:spcBef>
              <a:spcAft>
                <a:spcPct val="0"/>
              </a:spcAft>
              <a:buClrTx/>
              <a:buSzTx/>
              <a:buFontTx/>
              <a:buNone/>
              <a:tabLst/>
              <a:defRPr/>
            </a:pPr>
            <a:r>
              <a:rPr lang="nb-NO" sz="900" baseline="0" dirty="0" smtClean="0">
                <a:latin typeface="Times New Roman" pitchFamily="18" charset="0"/>
              </a:rPr>
              <a:t>Brandt, T. og O. Nordal. 2010. Turbulens og tankekraft. Historien om NTNU. Oslo: Pax.</a:t>
            </a:r>
            <a:br>
              <a:rPr lang="nb-NO" sz="900" baseline="0" dirty="0" smtClean="0">
                <a:latin typeface="Times New Roman" pitchFamily="18" charset="0"/>
              </a:rPr>
            </a:br>
            <a:r>
              <a:rPr lang="nb-NO" sz="900" baseline="0" dirty="0" smtClean="0">
                <a:latin typeface="Times New Roman" pitchFamily="18" charset="0"/>
              </a:rPr>
              <a:t>Stubhaug, Arild. 2009. DKNVS – Norges første vitenskapsselskap 250 år. Trondheim: Tapir Akademisk. (populærutgave)</a:t>
            </a:r>
          </a:p>
          <a:p>
            <a:pPr marL="0" marR="0" indent="0" algn="l" defTabSz="914400" rtl="0" eaLnBrk="1" fontAlgn="base" latinLnBrk="0" hangingPunct="1">
              <a:lnSpc>
                <a:spcPct val="100000"/>
              </a:lnSpc>
              <a:spcBef>
                <a:spcPct val="30000"/>
              </a:spcBef>
              <a:spcAft>
                <a:spcPct val="0"/>
              </a:spcAft>
              <a:buClrTx/>
              <a:buSzTx/>
              <a:buFontTx/>
              <a:buNone/>
              <a:tabLst/>
              <a:defRPr/>
            </a:pPr>
            <a:r>
              <a:rPr lang="nb-NO" sz="900" baseline="0" dirty="0" smtClean="0">
                <a:latin typeface="Times New Roman" pitchFamily="18" charset="0"/>
              </a:rPr>
              <a:t>Stubhaug, Arild. 2010. Den lange linjen: historien om </a:t>
            </a:r>
            <a:r>
              <a:rPr lang="nb-NO" sz="900" baseline="0" dirty="0" err="1" smtClean="0">
                <a:latin typeface="Times New Roman" pitchFamily="18" charset="0"/>
              </a:rPr>
              <a:t>Videnskabsselskabet</a:t>
            </a:r>
            <a:r>
              <a:rPr lang="nb-NO" sz="900" baseline="0" dirty="0" smtClean="0">
                <a:latin typeface="Times New Roman" pitchFamily="18" charset="0"/>
              </a:rPr>
              <a:t> i Trondheim. Trondheim: Tapir akademisk</a:t>
            </a:r>
            <a:br>
              <a:rPr lang="nb-NO" sz="900" baseline="0" dirty="0" smtClean="0">
                <a:latin typeface="Times New Roman" pitchFamily="18" charset="0"/>
              </a:rPr>
            </a:br>
            <a:r>
              <a:rPr lang="nb-NO" sz="900" baseline="0" dirty="0" smtClean="0">
                <a:latin typeface="Times New Roman" pitchFamily="18" charset="0"/>
              </a:rPr>
              <a:t>Devik, Olaf. 1960. N.T.H. Femti år. Oslo: Teknisk Ukeblad.</a:t>
            </a:r>
            <a:br>
              <a:rPr lang="nb-NO" sz="900" baseline="0" dirty="0" smtClean="0">
                <a:latin typeface="Times New Roman" pitchFamily="18" charset="0"/>
              </a:rPr>
            </a:br>
            <a:r>
              <a:rPr lang="nb-NO" sz="900" baseline="0" dirty="0" smtClean="0">
                <a:latin typeface="Times New Roman" pitchFamily="18" charset="0"/>
              </a:rPr>
              <a:t>Kirkhusmo, Anders. 1983. Akademi og seminar. NLHT 1922–1982. Trondheim: UNIT – NLH/Tapir.</a:t>
            </a:r>
            <a:br>
              <a:rPr lang="nb-NO" sz="900" baseline="0" dirty="0" smtClean="0">
                <a:latin typeface="Times New Roman" pitchFamily="18" charset="0"/>
              </a:rPr>
            </a:br>
            <a:r>
              <a:rPr lang="nb-NO" sz="900" baseline="0" dirty="0" smtClean="0">
                <a:latin typeface="Times New Roman" pitchFamily="18" charset="0"/>
              </a:rPr>
              <a:t>Hanisch, T.J. og E. Lange. 1985. Vitenskap for industrien. NTH – En høyskole i utvikling gjennom 75 år. Oslo/Trondheim: Universitetsforlaget. </a:t>
            </a:r>
            <a:br>
              <a:rPr lang="nb-NO" sz="900" baseline="0" dirty="0" smtClean="0">
                <a:latin typeface="Times New Roman" pitchFamily="18" charset="0"/>
              </a:rPr>
            </a:br>
            <a:r>
              <a:rPr lang="nb-NO" sz="900" baseline="0" dirty="0" err="1" smtClean="0">
                <a:latin typeface="Times New Roman" pitchFamily="18" charset="0"/>
              </a:rPr>
              <a:t>Midbøe</a:t>
            </a:r>
            <a:r>
              <a:rPr lang="nb-NO" sz="900" baseline="0" dirty="0" smtClean="0">
                <a:latin typeface="Times New Roman" pitchFamily="18" charset="0"/>
              </a:rPr>
              <a:t>, Hans. 1960. Det Kongelige Norske </a:t>
            </a:r>
            <a:r>
              <a:rPr lang="nb-NO" sz="900" baseline="0" dirty="0" err="1" smtClean="0">
                <a:latin typeface="Times New Roman" pitchFamily="18" charset="0"/>
              </a:rPr>
              <a:t>Videnskabers</a:t>
            </a:r>
            <a:r>
              <a:rPr lang="nb-NO" sz="900" baseline="0" dirty="0" smtClean="0">
                <a:latin typeface="Times New Roman" pitchFamily="18" charset="0"/>
              </a:rPr>
              <a:t> Selskabs historie 1760</a:t>
            </a:r>
            <a:r>
              <a:rPr lang="nn-NO" sz="900" baseline="0" dirty="0" smtClean="0">
                <a:latin typeface="Times New Roman" pitchFamily="18" charset="0"/>
              </a:rPr>
              <a:t>–</a:t>
            </a:r>
            <a:r>
              <a:rPr lang="nb-NO" sz="900" baseline="0" dirty="0" smtClean="0">
                <a:latin typeface="Times New Roman" pitchFamily="18" charset="0"/>
              </a:rPr>
              <a:t>1960. </a:t>
            </a:r>
            <a:r>
              <a:rPr lang="nb-NO" sz="900" baseline="0" dirty="0" err="1" smtClean="0">
                <a:latin typeface="Times New Roman" pitchFamily="18" charset="0"/>
              </a:rPr>
              <a:t>Bd</a:t>
            </a:r>
            <a:r>
              <a:rPr lang="nb-NO" sz="900" baseline="0" dirty="0" smtClean="0">
                <a:latin typeface="Times New Roman" pitchFamily="18" charset="0"/>
              </a:rPr>
              <a:t>. I-II. Trondheim: DKNVS. </a:t>
            </a:r>
          </a:p>
          <a:p>
            <a:pPr eaLnBrk="1" hangingPunct="1"/>
            <a:r>
              <a:rPr lang="nn-NO" sz="900" baseline="0" dirty="0" err="1" smtClean="0">
                <a:latin typeface="Times New Roman" pitchFamily="18" charset="0"/>
              </a:rPr>
              <a:t>Wale</a:t>
            </a:r>
            <a:r>
              <a:rPr lang="nn-NO" sz="900" baseline="0" dirty="0" smtClean="0">
                <a:latin typeface="Times New Roman" pitchFamily="18" charset="0"/>
              </a:rPr>
              <a:t>, Astrid. 1997. Universitet og </a:t>
            </a:r>
            <a:r>
              <a:rPr lang="nn-NO" sz="900" baseline="0" dirty="0" err="1" smtClean="0">
                <a:latin typeface="Times New Roman" pitchFamily="18" charset="0"/>
              </a:rPr>
              <a:t>høgskole</a:t>
            </a:r>
            <a:r>
              <a:rPr lang="nn-NO" sz="900" baseline="0" dirty="0" smtClean="0">
                <a:latin typeface="Times New Roman" pitchFamily="18" charset="0"/>
              </a:rPr>
              <a:t> : Den </a:t>
            </a:r>
            <a:r>
              <a:rPr lang="nn-NO" sz="900" baseline="0" dirty="0" err="1" smtClean="0">
                <a:latin typeface="Times New Roman" pitchFamily="18" charset="0"/>
              </a:rPr>
              <a:t>allmennvitenskapelige</a:t>
            </a:r>
            <a:r>
              <a:rPr lang="nn-NO" sz="900" baseline="0" dirty="0" smtClean="0">
                <a:latin typeface="Times New Roman" pitchFamily="18" charset="0"/>
              </a:rPr>
              <a:t> </a:t>
            </a:r>
            <a:r>
              <a:rPr lang="nn-NO" sz="900" baseline="0" dirty="0" err="1" smtClean="0">
                <a:latin typeface="Times New Roman" pitchFamily="18" charset="0"/>
              </a:rPr>
              <a:t>høgskolen</a:t>
            </a:r>
            <a:r>
              <a:rPr lang="nn-NO" sz="900" baseline="0" dirty="0" smtClean="0">
                <a:latin typeface="Times New Roman" pitchFamily="18" charset="0"/>
              </a:rPr>
              <a:t> 1984-1996. Trondheim : Strindheim trykkeris forlag.</a:t>
            </a:r>
            <a:r>
              <a:rPr lang="nb-NO" sz="900" baseline="0" dirty="0" smtClean="0">
                <a:latin typeface="Times New Roman" pitchFamily="18" charset="0"/>
              </a:rPr>
              <a:t/>
            </a:r>
            <a:br>
              <a:rPr lang="nb-NO" sz="900" baseline="0" dirty="0" smtClean="0">
                <a:latin typeface="Times New Roman" pitchFamily="18" charset="0"/>
              </a:rPr>
            </a:br>
            <a:r>
              <a:rPr lang="nb-NO" sz="900" baseline="0" dirty="0" smtClean="0">
                <a:latin typeface="Times New Roman" pitchFamily="18" charset="0"/>
              </a:rPr>
              <a:t>With Andersen, H. et al. 2009. </a:t>
            </a:r>
            <a:r>
              <a:rPr lang="en-US" sz="900" baseline="0" dirty="0" err="1" smtClean="0">
                <a:latin typeface="Times New Roman" pitchFamily="18" charset="0"/>
              </a:rPr>
              <a:t>Aemula</a:t>
            </a:r>
            <a:r>
              <a:rPr lang="en-US" sz="900" baseline="0" dirty="0" smtClean="0">
                <a:latin typeface="Times New Roman" pitchFamily="18" charset="0"/>
              </a:rPr>
              <a:t> </a:t>
            </a:r>
            <a:r>
              <a:rPr lang="en-US" sz="900" baseline="0" dirty="0" err="1" smtClean="0">
                <a:latin typeface="Times New Roman" pitchFamily="18" charset="0"/>
              </a:rPr>
              <a:t>Lauri</a:t>
            </a:r>
            <a:r>
              <a:rPr lang="en-US" sz="900" baseline="0" dirty="0" smtClean="0">
                <a:latin typeface="Times New Roman" pitchFamily="18" charset="0"/>
              </a:rPr>
              <a:t> : the Royal Norwegian Society of Sciences and Letters, 1760-2010. </a:t>
            </a:r>
            <a:r>
              <a:rPr lang="en-US" sz="900" baseline="0" dirty="0" err="1" smtClean="0">
                <a:latin typeface="Times New Roman" pitchFamily="18" charset="0"/>
              </a:rPr>
              <a:t>Sagamore</a:t>
            </a:r>
            <a:r>
              <a:rPr lang="en-US" sz="900" baseline="0" dirty="0" smtClean="0">
                <a:latin typeface="Times New Roman" pitchFamily="18" charset="0"/>
              </a:rPr>
              <a:t> Beach, Mass.: Science History Publications.</a:t>
            </a:r>
            <a:r>
              <a:rPr lang="nb-NO" sz="900" baseline="0" dirty="0" smtClean="0">
                <a:latin typeface="Times New Roman" pitchFamily="18" charset="0"/>
              </a:rPr>
              <a:t/>
            </a:r>
            <a:br>
              <a:rPr lang="nb-NO" sz="900" baseline="0" dirty="0" smtClean="0">
                <a:latin typeface="Times New Roman" pitchFamily="18" charset="0"/>
              </a:rPr>
            </a:br>
            <a:r>
              <a:rPr lang="nb-NO" sz="900" baseline="0" dirty="0" smtClean="0">
                <a:latin typeface="Times New Roman" pitchFamily="18" charset="0"/>
              </a:rPr>
              <a:t>Øverås, A., A. E. Erichsen og Johan Due. 1952. Trondheim katedralskoles historie 1152–1952. Trondheim: Brun bokhandels forlag. </a:t>
            </a:r>
          </a:p>
        </p:txBody>
      </p:sp>
      <p:sp>
        <p:nvSpPr>
          <p:cNvPr id="4" name="Plassholder for lysbildenummer 3"/>
          <p:cNvSpPr>
            <a:spLocks noGrp="1"/>
          </p:cNvSpPr>
          <p:nvPr>
            <p:ph type="sldNum" sz="quarter" idx="10"/>
          </p:nvPr>
        </p:nvSpPr>
        <p:spPr/>
        <p:txBody>
          <a:bodyPr/>
          <a:lstStyle/>
          <a:p>
            <a:fld id="{731604BD-7934-4FD3-9746-A24B1C170A75}" type="slidenum">
              <a:rPr lang="nn-NO" smtClean="0"/>
              <a:pPr/>
              <a:t>21</a:t>
            </a:fld>
            <a:endParaRPr lang="nn-NO"/>
          </a:p>
        </p:txBody>
      </p:sp>
    </p:spTree>
    <p:extLst>
      <p:ext uri="{BB962C8B-B14F-4D97-AF65-F5344CB8AC3E}">
        <p14:creationId xmlns:p14="http://schemas.microsoft.com/office/powerpoint/2010/main" val="2529440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latin typeface="Arial" pitchFamily="34" charset="0"/>
              </a:rPr>
              <a:t>At </a:t>
            </a:r>
            <a:r>
              <a:rPr lang="nb-NO" dirty="0" err="1" smtClean="0">
                <a:latin typeface="Arial" pitchFamily="34" charset="0"/>
              </a:rPr>
              <a:t>left</a:t>
            </a:r>
            <a:r>
              <a:rPr lang="nb-NO" dirty="0" smtClean="0">
                <a:latin typeface="Arial" pitchFamily="34" charset="0"/>
              </a:rPr>
              <a:t>: The Assembly Hall </a:t>
            </a:r>
            <a:r>
              <a:rPr lang="nb-NO" dirty="0" err="1" smtClean="0">
                <a:latin typeface="Arial" pitchFamily="34" charset="0"/>
              </a:rPr>
              <a:t>of</a:t>
            </a:r>
            <a:r>
              <a:rPr lang="nb-NO" dirty="0" smtClean="0">
                <a:latin typeface="Arial" pitchFamily="34" charset="0"/>
              </a:rPr>
              <a:t> </a:t>
            </a:r>
            <a:r>
              <a:rPr lang="nb-NO" dirty="0" err="1" smtClean="0">
                <a:latin typeface="Arial" pitchFamily="34" charset="0"/>
              </a:rPr>
              <a:t>the</a:t>
            </a:r>
            <a:r>
              <a:rPr lang="nb-NO" dirty="0" smtClean="0">
                <a:latin typeface="Arial" pitchFamily="34" charset="0"/>
              </a:rPr>
              <a:t> Main Administration </a:t>
            </a:r>
            <a:r>
              <a:rPr lang="nb-NO" dirty="0" err="1" smtClean="0">
                <a:latin typeface="Arial" pitchFamily="34" charset="0"/>
              </a:rPr>
              <a:t>Building</a:t>
            </a:r>
            <a:r>
              <a:rPr lang="nb-NO" dirty="0" smtClean="0">
                <a:latin typeface="Arial" pitchFamily="34" charset="0"/>
              </a:rPr>
              <a:t>, Gløshaugen campus. </a:t>
            </a:r>
            <a:r>
              <a:rPr lang="nb-NO" dirty="0" err="1" smtClean="0">
                <a:latin typeface="Arial" pitchFamily="34" charset="0"/>
              </a:rPr>
              <a:t>Enrolment</a:t>
            </a:r>
            <a:r>
              <a:rPr lang="nb-NO" dirty="0" smtClean="0">
                <a:latin typeface="Arial" pitchFamily="34" charset="0"/>
              </a:rPr>
              <a:t> Day 1</a:t>
            </a:r>
            <a:r>
              <a:rPr lang="nb-NO" baseline="0" dirty="0" smtClean="0">
                <a:latin typeface="Arial" pitchFamily="34" charset="0"/>
              </a:rPr>
              <a:t> </a:t>
            </a:r>
            <a:r>
              <a:rPr lang="nb-NO" dirty="0" smtClean="0">
                <a:latin typeface="Arial" pitchFamily="34" charset="0"/>
              </a:rPr>
              <a:t>Sept. 1923 for </a:t>
            </a:r>
            <a:r>
              <a:rPr lang="nb-NO" dirty="0" err="1" smtClean="0">
                <a:latin typeface="Arial" pitchFamily="34" charset="0"/>
              </a:rPr>
              <a:t>the</a:t>
            </a:r>
            <a:r>
              <a:rPr lang="nb-NO" dirty="0" smtClean="0">
                <a:latin typeface="Arial" pitchFamily="34" charset="0"/>
              </a:rPr>
              <a:t> Norwegian </a:t>
            </a:r>
            <a:r>
              <a:rPr lang="nb-NO" dirty="0" err="1" smtClean="0">
                <a:latin typeface="Arial" pitchFamily="34" charset="0"/>
              </a:rPr>
              <a:t>Institute</a:t>
            </a:r>
            <a:r>
              <a:rPr lang="nb-NO" dirty="0" smtClean="0">
                <a:latin typeface="Arial" pitchFamily="34" charset="0"/>
              </a:rPr>
              <a:t> </a:t>
            </a:r>
            <a:r>
              <a:rPr lang="nb-NO" dirty="0" err="1" smtClean="0">
                <a:latin typeface="Arial" pitchFamily="34" charset="0"/>
              </a:rPr>
              <a:t>of</a:t>
            </a:r>
            <a:r>
              <a:rPr lang="nb-NO" dirty="0" smtClean="0">
                <a:latin typeface="Arial" pitchFamily="34" charset="0"/>
              </a:rPr>
              <a:t> Technology (</a:t>
            </a:r>
            <a:r>
              <a:rPr lang="nb-NO" dirty="0" err="1" smtClean="0">
                <a:latin typeface="Arial" pitchFamily="34" charset="0"/>
              </a:rPr>
              <a:t>opened</a:t>
            </a:r>
            <a:r>
              <a:rPr lang="nb-NO" dirty="0" smtClean="0">
                <a:latin typeface="Arial" pitchFamily="34" charset="0"/>
              </a:rPr>
              <a:t> 1910, </a:t>
            </a:r>
            <a:r>
              <a:rPr lang="nb-NO" dirty="0" err="1" smtClean="0">
                <a:latin typeface="Arial" pitchFamily="34" charset="0"/>
              </a:rPr>
              <a:t>now</a:t>
            </a:r>
            <a:r>
              <a:rPr lang="nb-NO" dirty="0" smtClean="0">
                <a:latin typeface="Arial" pitchFamily="34" charset="0"/>
              </a:rPr>
              <a:t> a part </a:t>
            </a:r>
            <a:r>
              <a:rPr lang="nb-NO" dirty="0" err="1" smtClean="0">
                <a:latin typeface="Arial" pitchFamily="34" charset="0"/>
              </a:rPr>
              <a:t>of</a:t>
            </a:r>
            <a:r>
              <a:rPr lang="nb-NO" dirty="0" smtClean="0">
                <a:latin typeface="Arial" pitchFamily="34" charset="0"/>
              </a:rPr>
              <a:t> NTNU). Photo: </a:t>
            </a:r>
            <a:r>
              <a:rPr lang="nb-NO" dirty="0" err="1" smtClean="0">
                <a:latin typeface="Arial" pitchFamily="34" charset="0"/>
              </a:rPr>
              <a:t>Hilfling</a:t>
            </a:r>
            <a:r>
              <a:rPr lang="nb-NO" dirty="0" smtClean="0">
                <a:latin typeface="Arial" pitchFamily="34" charset="0"/>
              </a:rPr>
              <a:t>-Rasmussen, Trondhjem. (</a:t>
            </a:r>
            <a:r>
              <a:rPr lang="nb-NO" dirty="0" err="1" smtClean="0">
                <a:latin typeface="Arial" pitchFamily="34" charset="0"/>
              </a:rPr>
              <a:t>Hilfing</a:t>
            </a:r>
            <a:r>
              <a:rPr lang="nb-NO" dirty="0" smtClean="0">
                <a:latin typeface="Arial" pitchFamily="34" charset="0"/>
              </a:rPr>
              <a:t>-arkivet, Spesialsamlingen, </a:t>
            </a:r>
            <a:r>
              <a:rPr lang="nb-NO" dirty="0" err="1" smtClean="0">
                <a:latin typeface="Arial" pitchFamily="34" charset="0"/>
              </a:rPr>
              <a:t>UBiT</a:t>
            </a:r>
            <a:r>
              <a:rPr lang="nb-NO" dirty="0" smtClean="0">
                <a:latin typeface="Arial" pitchFamily="34" charset="0"/>
              </a:rPr>
              <a:t>, NTNU.)</a:t>
            </a:r>
          </a:p>
          <a:p>
            <a:r>
              <a:rPr lang="nb-NO" dirty="0" err="1" smtClean="0">
                <a:latin typeface="Arial" pitchFamily="34" charset="0"/>
              </a:rPr>
              <a:t>Top</a:t>
            </a:r>
            <a:r>
              <a:rPr lang="nb-NO" dirty="0" smtClean="0">
                <a:latin typeface="Arial" pitchFamily="34" charset="0"/>
              </a:rPr>
              <a:t> right: Inside </a:t>
            </a:r>
            <a:r>
              <a:rPr lang="nb-NO" dirty="0" err="1" smtClean="0">
                <a:latin typeface="Arial" pitchFamily="34" charset="0"/>
              </a:rPr>
              <a:t>the</a:t>
            </a:r>
            <a:r>
              <a:rPr lang="nb-NO" dirty="0" smtClean="0">
                <a:latin typeface="Arial" pitchFamily="34" charset="0"/>
              </a:rPr>
              <a:t> </a:t>
            </a:r>
            <a:r>
              <a:rPr lang="nb-NO" dirty="0" err="1" smtClean="0">
                <a:latin typeface="Arial" pitchFamily="34" charset="0"/>
              </a:rPr>
              <a:t>main</a:t>
            </a:r>
            <a:r>
              <a:rPr lang="nb-NO" dirty="0" smtClean="0">
                <a:latin typeface="Arial" pitchFamily="34" charset="0"/>
              </a:rPr>
              <a:t> </a:t>
            </a:r>
            <a:r>
              <a:rPr lang="nb-NO" dirty="0" err="1" smtClean="0">
                <a:latin typeface="Arial" pitchFamily="34" charset="0"/>
              </a:rPr>
              <a:t>entrance</a:t>
            </a:r>
            <a:r>
              <a:rPr lang="nb-NO" dirty="0" smtClean="0">
                <a:latin typeface="Arial" pitchFamily="34" charset="0"/>
              </a:rPr>
              <a:t> </a:t>
            </a:r>
            <a:r>
              <a:rPr lang="nb-NO" dirty="0" err="1" smtClean="0">
                <a:latin typeface="Arial" pitchFamily="34" charset="0"/>
              </a:rPr>
              <a:t>of</a:t>
            </a:r>
            <a:r>
              <a:rPr lang="nb-NO" dirty="0" smtClean="0">
                <a:latin typeface="Arial" pitchFamily="34" charset="0"/>
              </a:rPr>
              <a:t> </a:t>
            </a:r>
            <a:r>
              <a:rPr lang="nb-NO" dirty="0" err="1" smtClean="0">
                <a:latin typeface="Arial" pitchFamily="34" charset="0"/>
              </a:rPr>
              <a:t>the</a:t>
            </a:r>
            <a:r>
              <a:rPr lang="nb-NO" dirty="0" smtClean="0">
                <a:latin typeface="Arial" pitchFamily="34" charset="0"/>
              </a:rPr>
              <a:t> </a:t>
            </a:r>
            <a:r>
              <a:rPr lang="nb-NO" dirty="0" err="1" smtClean="0">
                <a:latin typeface="Arial" pitchFamily="34" charset="0"/>
              </a:rPr>
              <a:t>Dragvoll</a:t>
            </a:r>
            <a:r>
              <a:rPr lang="nb-NO" dirty="0" smtClean="0">
                <a:latin typeface="Arial" pitchFamily="34" charset="0"/>
              </a:rPr>
              <a:t> campus, </a:t>
            </a:r>
            <a:r>
              <a:rPr lang="nb-NO" dirty="0" err="1" smtClean="0">
                <a:latin typeface="Arial" pitchFamily="34" charset="0"/>
              </a:rPr>
              <a:t>facing</a:t>
            </a:r>
            <a:r>
              <a:rPr lang="nb-NO" dirty="0" smtClean="0">
                <a:latin typeface="Arial" pitchFamily="34" charset="0"/>
              </a:rPr>
              <a:t> </a:t>
            </a:r>
            <a:r>
              <a:rPr lang="nb-NO" dirty="0" err="1" smtClean="0">
                <a:latin typeface="Arial" pitchFamily="34" charset="0"/>
              </a:rPr>
              <a:t>east</a:t>
            </a:r>
            <a:r>
              <a:rPr lang="nb-NO" dirty="0" smtClean="0">
                <a:latin typeface="Arial" pitchFamily="34" charset="0"/>
              </a:rPr>
              <a:t>. </a:t>
            </a:r>
            <a:r>
              <a:rPr lang="nb-NO" dirty="0" err="1" smtClean="0">
                <a:latin typeface="Arial" pitchFamily="34" charset="0"/>
              </a:rPr>
              <a:t>March</a:t>
            </a:r>
            <a:r>
              <a:rPr lang="nb-NO" dirty="0" smtClean="0">
                <a:latin typeface="Arial" pitchFamily="34" charset="0"/>
              </a:rPr>
              <a:t> 2008. Photo: Mentz </a:t>
            </a:r>
            <a:r>
              <a:rPr lang="nb-NO" dirty="0" err="1" smtClean="0">
                <a:latin typeface="Arial" pitchFamily="34" charset="0"/>
              </a:rPr>
              <a:t>Indergaard</a:t>
            </a:r>
            <a:r>
              <a:rPr lang="nb-NO" dirty="0" smtClean="0">
                <a:latin typeface="Arial" pitchFamily="34" charset="0"/>
              </a:rPr>
              <a:t>/NTNU Info.</a:t>
            </a:r>
          </a:p>
          <a:p>
            <a:r>
              <a:rPr lang="nb-NO" dirty="0" err="1" smtClean="0">
                <a:latin typeface="Arial" pitchFamily="34" charset="0"/>
              </a:rPr>
              <a:t>Middle</a:t>
            </a:r>
            <a:r>
              <a:rPr lang="nb-NO" dirty="0" smtClean="0">
                <a:latin typeface="Arial" pitchFamily="34" charset="0"/>
              </a:rPr>
              <a:t> right: Natural Sciences </a:t>
            </a:r>
            <a:r>
              <a:rPr lang="nb-NO" dirty="0" err="1" smtClean="0">
                <a:latin typeface="Arial" pitchFamily="34" charset="0"/>
              </a:rPr>
              <a:t>Building</a:t>
            </a:r>
            <a:r>
              <a:rPr lang="nb-NO" dirty="0" smtClean="0">
                <a:latin typeface="Arial" pitchFamily="34" charset="0"/>
              </a:rPr>
              <a:t>, Gløshaugen campus, </a:t>
            </a:r>
            <a:r>
              <a:rPr lang="nb-NO" dirty="0" err="1" smtClean="0">
                <a:latin typeface="Arial" pitchFamily="34" charset="0"/>
              </a:rPr>
              <a:t>January</a:t>
            </a:r>
            <a:r>
              <a:rPr lang="nb-NO" dirty="0" smtClean="0">
                <a:latin typeface="Arial" pitchFamily="34" charset="0"/>
              </a:rPr>
              <a:t> 2010. Photo: Mentz </a:t>
            </a:r>
            <a:r>
              <a:rPr lang="nb-NO" dirty="0" err="1" smtClean="0">
                <a:latin typeface="Arial" pitchFamily="34" charset="0"/>
              </a:rPr>
              <a:t>Indergaard</a:t>
            </a:r>
            <a:r>
              <a:rPr lang="nb-NO" dirty="0" smtClean="0">
                <a:latin typeface="Arial" pitchFamily="34" charset="0"/>
              </a:rPr>
              <a:t>/NTNU Info.</a:t>
            </a:r>
          </a:p>
          <a:p>
            <a:r>
              <a:rPr lang="nb-NO" dirty="0" err="1" smtClean="0">
                <a:latin typeface="Arial" pitchFamily="34" charset="0"/>
              </a:rPr>
              <a:t>Bottom</a:t>
            </a:r>
            <a:r>
              <a:rPr lang="nb-NO" dirty="0" smtClean="0">
                <a:latin typeface="Arial" pitchFamily="34" charset="0"/>
              </a:rPr>
              <a:t> right: </a:t>
            </a:r>
            <a:r>
              <a:rPr lang="nb-NO" dirty="0" err="1" smtClean="0">
                <a:latin typeface="Arial" pitchFamily="34" charset="0"/>
              </a:rPr>
              <a:t>NTNU</a:t>
            </a:r>
            <a:r>
              <a:rPr lang="nb-NO" altLang="en-US" dirty="0" err="1" smtClean="0">
                <a:latin typeface="Arial" pitchFamily="34" charset="0"/>
              </a:rPr>
              <a:t>’</a:t>
            </a:r>
            <a:r>
              <a:rPr lang="nb-NO" dirty="0" err="1" smtClean="0">
                <a:latin typeface="Arial" pitchFamily="34" charset="0"/>
              </a:rPr>
              <a:t>s</a:t>
            </a:r>
            <a:r>
              <a:rPr lang="nb-NO" dirty="0" smtClean="0">
                <a:latin typeface="Arial" pitchFamily="34" charset="0"/>
              </a:rPr>
              <a:t> Museum </a:t>
            </a:r>
            <a:r>
              <a:rPr lang="nb-NO" dirty="0" err="1" smtClean="0">
                <a:latin typeface="Arial" pitchFamily="34" charset="0"/>
              </a:rPr>
              <a:t>of</a:t>
            </a:r>
            <a:r>
              <a:rPr lang="nb-NO" dirty="0" smtClean="0">
                <a:latin typeface="Arial" pitchFamily="34" charset="0"/>
              </a:rPr>
              <a:t> Natural </a:t>
            </a:r>
            <a:r>
              <a:rPr lang="nb-NO" dirty="0" err="1" smtClean="0">
                <a:latin typeface="Arial" pitchFamily="34" charset="0"/>
              </a:rPr>
              <a:t>History</a:t>
            </a:r>
            <a:r>
              <a:rPr lang="nb-NO" dirty="0" smtClean="0">
                <a:latin typeface="Arial" pitchFamily="34" charset="0"/>
              </a:rPr>
              <a:t> and </a:t>
            </a:r>
            <a:r>
              <a:rPr lang="nb-NO" dirty="0" err="1" smtClean="0">
                <a:latin typeface="Arial" pitchFamily="34" charset="0"/>
              </a:rPr>
              <a:t>Archeology</a:t>
            </a:r>
            <a:r>
              <a:rPr lang="nb-NO" dirty="0" smtClean="0">
                <a:latin typeface="Arial" pitchFamily="34" charset="0"/>
              </a:rPr>
              <a:t> (</a:t>
            </a:r>
            <a:r>
              <a:rPr lang="nb-NO" dirty="0" err="1" smtClean="0">
                <a:latin typeface="Arial" pitchFamily="34" charset="0"/>
              </a:rPr>
              <a:t>established</a:t>
            </a:r>
            <a:r>
              <a:rPr lang="nb-NO" dirty="0" smtClean="0">
                <a:latin typeface="Arial" pitchFamily="34" charset="0"/>
              </a:rPr>
              <a:t> 1760) </a:t>
            </a:r>
            <a:r>
              <a:rPr lang="nb-NO" dirty="0" err="1" smtClean="0">
                <a:latin typeface="Arial" pitchFamily="34" charset="0"/>
              </a:rPr>
              <a:t>with</a:t>
            </a:r>
            <a:r>
              <a:rPr lang="nb-NO" dirty="0" smtClean="0">
                <a:latin typeface="Arial" pitchFamily="34" charset="0"/>
              </a:rPr>
              <a:t> </a:t>
            </a:r>
            <a:r>
              <a:rPr lang="nb-NO" dirty="0" err="1" smtClean="0">
                <a:latin typeface="Arial" pitchFamily="34" charset="0"/>
              </a:rPr>
              <a:t>the</a:t>
            </a:r>
            <a:r>
              <a:rPr lang="nb-NO" dirty="0" smtClean="0">
                <a:latin typeface="Arial" pitchFamily="34" charset="0"/>
              </a:rPr>
              <a:t> </a:t>
            </a:r>
            <a:r>
              <a:rPr lang="nb-NO" dirty="0" err="1" smtClean="0">
                <a:latin typeface="Arial" pitchFamily="34" charset="0"/>
              </a:rPr>
              <a:t>artwork</a:t>
            </a:r>
            <a:r>
              <a:rPr lang="nb-NO" dirty="0" smtClean="0">
                <a:latin typeface="Arial" pitchFamily="34" charset="0"/>
              </a:rPr>
              <a:t>/</a:t>
            </a:r>
            <a:r>
              <a:rPr lang="nb-NO" dirty="0" err="1" smtClean="0">
                <a:latin typeface="Arial" pitchFamily="34" charset="0"/>
              </a:rPr>
              <a:t>pavilion</a:t>
            </a:r>
            <a:r>
              <a:rPr lang="nb-NO" dirty="0" smtClean="0">
                <a:latin typeface="Arial" pitchFamily="34" charset="0"/>
              </a:rPr>
              <a:t> </a:t>
            </a:r>
            <a:r>
              <a:rPr lang="nb-NO" altLang="en-US" dirty="0" smtClean="0">
                <a:latin typeface="Arial" pitchFamily="34" charset="0"/>
              </a:rPr>
              <a:t>”</a:t>
            </a:r>
            <a:r>
              <a:rPr lang="nb-NO" dirty="0" smtClean="0">
                <a:latin typeface="Arial" pitchFamily="34" charset="0"/>
              </a:rPr>
              <a:t>REFLEXIONS</a:t>
            </a:r>
            <a:r>
              <a:rPr lang="nb-NO" altLang="en-US" dirty="0" smtClean="0">
                <a:latin typeface="Arial" pitchFamily="34" charset="0"/>
              </a:rPr>
              <a:t>”</a:t>
            </a:r>
            <a:r>
              <a:rPr lang="nb-NO" dirty="0" smtClean="0">
                <a:latin typeface="Arial" pitchFamily="34" charset="0"/>
              </a:rPr>
              <a:t> by Mats </a:t>
            </a:r>
            <a:r>
              <a:rPr lang="nb-NO" dirty="0" err="1" smtClean="0">
                <a:latin typeface="Arial" pitchFamily="34" charset="0"/>
              </a:rPr>
              <a:t>Olofgörs</a:t>
            </a:r>
            <a:r>
              <a:rPr lang="nb-NO" dirty="0" smtClean="0">
                <a:latin typeface="Arial" pitchFamily="34" charset="0"/>
              </a:rPr>
              <a:t> and </a:t>
            </a:r>
            <a:r>
              <a:rPr lang="nb-NO" dirty="0" err="1" smtClean="0">
                <a:latin typeface="Arial" pitchFamily="34" charset="0"/>
              </a:rPr>
              <a:t>Torbjörn</a:t>
            </a:r>
            <a:r>
              <a:rPr lang="nb-NO" dirty="0" smtClean="0">
                <a:latin typeface="Arial" pitchFamily="34" charset="0"/>
              </a:rPr>
              <a:t> Johansson </a:t>
            </a:r>
            <a:r>
              <a:rPr lang="nb-NO" dirty="0" err="1" smtClean="0">
                <a:latin typeface="Arial" pitchFamily="34" charset="0"/>
              </a:rPr>
              <a:t>on</a:t>
            </a:r>
            <a:r>
              <a:rPr lang="nb-NO" dirty="0" smtClean="0">
                <a:latin typeface="Arial" pitchFamily="34" charset="0"/>
              </a:rPr>
              <a:t> </a:t>
            </a:r>
            <a:r>
              <a:rPr lang="nb-NO" dirty="0" err="1" smtClean="0">
                <a:latin typeface="Arial" pitchFamily="34" charset="0"/>
              </a:rPr>
              <a:t>the</a:t>
            </a:r>
            <a:r>
              <a:rPr lang="nb-NO" dirty="0" smtClean="0">
                <a:latin typeface="Arial" pitchFamily="34" charset="0"/>
              </a:rPr>
              <a:t> far </a:t>
            </a:r>
            <a:r>
              <a:rPr lang="nb-NO" dirty="0" err="1" smtClean="0">
                <a:latin typeface="Arial" pitchFamily="34" charset="0"/>
              </a:rPr>
              <a:t>left</a:t>
            </a:r>
            <a:r>
              <a:rPr lang="nb-NO" dirty="0" smtClean="0">
                <a:latin typeface="Arial" pitchFamily="34" charset="0"/>
              </a:rPr>
              <a:t>. </a:t>
            </a:r>
            <a:r>
              <a:rPr lang="nb-NO" dirty="0" err="1" smtClean="0">
                <a:latin typeface="Arial" pitchFamily="34" charset="0"/>
              </a:rPr>
              <a:t>March</a:t>
            </a:r>
            <a:r>
              <a:rPr lang="nb-NO" dirty="0" smtClean="0">
                <a:latin typeface="Arial" pitchFamily="34" charset="0"/>
              </a:rPr>
              <a:t> 2010. Foto: Mentz </a:t>
            </a:r>
            <a:r>
              <a:rPr lang="nb-NO" dirty="0" err="1" smtClean="0">
                <a:latin typeface="Arial" pitchFamily="34" charset="0"/>
              </a:rPr>
              <a:t>Indergaard</a:t>
            </a:r>
            <a:r>
              <a:rPr lang="nb-NO" dirty="0" smtClean="0">
                <a:latin typeface="Arial" pitchFamily="34" charset="0"/>
              </a:rPr>
              <a:t>/NTNU Info.</a:t>
            </a:r>
          </a:p>
        </p:txBody>
      </p:sp>
      <p:sp>
        <p:nvSpPr>
          <p:cNvPr id="4" name="Plassholder for lysbildenummer 3"/>
          <p:cNvSpPr>
            <a:spLocks noGrp="1"/>
          </p:cNvSpPr>
          <p:nvPr>
            <p:ph type="sldNum" sz="quarter" idx="10"/>
          </p:nvPr>
        </p:nvSpPr>
        <p:spPr/>
        <p:txBody>
          <a:bodyPr/>
          <a:lstStyle/>
          <a:p>
            <a:fld id="{731604BD-7934-4FD3-9746-A24B1C170A75}" type="slidenum">
              <a:rPr lang="nn-NO" smtClean="0"/>
              <a:pPr/>
              <a:t>22</a:t>
            </a:fld>
            <a:endParaRPr lang="nn-NO"/>
          </a:p>
        </p:txBody>
      </p:sp>
    </p:spTree>
    <p:extLst>
      <p:ext uri="{BB962C8B-B14F-4D97-AF65-F5344CB8AC3E}">
        <p14:creationId xmlns:p14="http://schemas.microsoft.com/office/powerpoint/2010/main" val="2151606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See separate slide series </a:t>
            </a:r>
            <a:r>
              <a:rPr lang="nb-NO" dirty="0" err="1" smtClean="0"/>
              <a:t>on</a:t>
            </a:r>
            <a:r>
              <a:rPr lang="nb-NO" dirty="0" smtClean="0"/>
              <a:t> </a:t>
            </a:r>
            <a:r>
              <a:rPr lang="nb-NO" dirty="0" err="1" smtClean="0"/>
              <a:t>Internationalization</a:t>
            </a:r>
            <a:r>
              <a:rPr lang="nb-NO" dirty="0" smtClean="0"/>
              <a:t>.</a:t>
            </a:r>
          </a:p>
          <a:p>
            <a:r>
              <a:rPr lang="nb-NO" dirty="0" err="1" smtClean="0"/>
              <a:t>MoU</a:t>
            </a:r>
            <a:r>
              <a:rPr lang="nb-NO" dirty="0" smtClean="0"/>
              <a:t> = Memorandum </a:t>
            </a:r>
            <a:r>
              <a:rPr lang="nb-NO" dirty="0" err="1" smtClean="0"/>
              <a:t>of</a:t>
            </a:r>
            <a:r>
              <a:rPr lang="nb-NO" dirty="0" smtClean="0"/>
              <a:t> </a:t>
            </a:r>
            <a:r>
              <a:rPr lang="nb-NO" dirty="0" err="1" smtClean="0"/>
              <a:t>Understanding</a:t>
            </a:r>
            <a:endParaRPr lang="nb-NO"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b-NO" dirty="0" smtClean="0"/>
              <a:t>The </a:t>
            </a:r>
            <a:r>
              <a:rPr lang="nb-NO" dirty="0" err="1" smtClean="0"/>
              <a:t>number</a:t>
            </a:r>
            <a:r>
              <a:rPr lang="nb-NO" dirty="0" smtClean="0"/>
              <a:t> </a:t>
            </a:r>
            <a:r>
              <a:rPr lang="nb-NO" dirty="0" err="1" smtClean="0"/>
              <a:t>of</a:t>
            </a:r>
            <a:r>
              <a:rPr lang="nb-NO" dirty="0" smtClean="0"/>
              <a:t> </a:t>
            </a:r>
            <a:r>
              <a:rPr lang="nb-NO" dirty="0" err="1" smtClean="0"/>
              <a:t>international</a:t>
            </a:r>
            <a:r>
              <a:rPr lang="nb-NO" dirty="0" smtClean="0"/>
              <a:t> </a:t>
            </a:r>
            <a:r>
              <a:rPr lang="nb-NO" dirty="0" err="1" smtClean="0"/>
              <a:t>PhD-candidates</a:t>
            </a:r>
            <a:r>
              <a:rPr lang="nb-NO" dirty="0" smtClean="0"/>
              <a:t> from FS: </a:t>
            </a:r>
            <a:r>
              <a:rPr lang="nb-NO" dirty="0" err="1" smtClean="0"/>
              <a:t>of</a:t>
            </a:r>
            <a:r>
              <a:rPr lang="nb-NO" dirty="0" smtClean="0"/>
              <a:t> </a:t>
            </a:r>
            <a:r>
              <a:rPr lang="nb-NO" dirty="0" err="1" smtClean="0"/>
              <a:t>the</a:t>
            </a:r>
            <a:r>
              <a:rPr lang="nb-NO" dirty="0" smtClean="0"/>
              <a:t> </a:t>
            </a:r>
            <a:r>
              <a:rPr lang="nb-NO" sz="1200" kern="1200" dirty="0" smtClean="0">
                <a:solidFill>
                  <a:schemeClr val="tx1"/>
                </a:solidFill>
                <a:effectLst/>
                <a:latin typeface="Arial" pitchFamily="34" charset="0"/>
                <a:ea typeface="ＭＳ Ｐゴシック" charset="0"/>
                <a:cs typeface="ＭＳ Ｐゴシック" charset="0"/>
              </a:rPr>
              <a:t>2382 </a:t>
            </a:r>
            <a:r>
              <a:rPr lang="nb-NO" sz="1200" kern="1200" dirty="0" err="1" smtClean="0">
                <a:solidFill>
                  <a:schemeClr val="tx1"/>
                </a:solidFill>
                <a:effectLst/>
                <a:latin typeface="Arial" pitchFamily="34" charset="0"/>
                <a:ea typeface="ＭＳ Ｐゴシック" charset="0"/>
                <a:cs typeface="ＭＳ Ｐゴシック" charset="0"/>
              </a:rPr>
              <a:t>registered</a:t>
            </a:r>
            <a:r>
              <a:rPr lang="nb-NO" sz="1200" kern="1200" dirty="0" smtClean="0">
                <a:solidFill>
                  <a:schemeClr val="tx1"/>
                </a:solidFill>
                <a:effectLst/>
                <a:latin typeface="Arial" pitchFamily="34" charset="0"/>
                <a:ea typeface="ＭＳ Ｐゴシック" charset="0"/>
                <a:cs typeface="ＭＳ Ｐゴシック" charset="0"/>
              </a:rPr>
              <a:t> 850 have </a:t>
            </a:r>
            <a:r>
              <a:rPr lang="nb-NO" sz="1200" kern="1200" dirty="0" err="1" smtClean="0">
                <a:solidFill>
                  <a:schemeClr val="tx1"/>
                </a:solidFill>
                <a:effectLst/>
                <a:latin typeface="Arial" pitchFamily="34" charset="0"/>
                <a:ea typeface="ＭＳ Ｐゴシック" charset="0"/>
                <a:cs typeface="ＭＳ Ｐゴシック" charset="0"/>
              </a:rPr>
              <a:t>foreign</a:t>
            </a:r>
            <a:r>
              <a:rPr lang="nb-NO" sz="1200" kern="1200" dirty="0" smtClean="0">
                <a:solidFill>
                  <a:schemeClr val="tx1"/>
                </a:solidFill>
                <a:effectLst/>
                <a:latin typeface="Arial" pitchFamily="34" charset="0"/>
                <a:ea typeface="ＭＳ Ｐゴシック" charset="0"/>
                <a:cs typeface="ＭＳ Ｐゴシック" charset="0"/>
              </a:rPr>
              <a:t> </a:t>
            </a:r>
            <a:r>
              <a:rPr lang="nb-NO" sz="1200" kern="1200" dirty="0" err="1" smtClean="0">
                <a:solidFill>
                  <a:schemeClr val="tx1"/>
                </a:solidFill>
                <a:effectLst/>
                <a:latin typeface="Arial" pitchFamily="34" charset="0"/>
                <a:ea typeface="ＭＳ Ｐゴシック" charset="0"/>
                <a:cs typeface="ＭＳ Ｐゴシック" charset="0"/>
              </a:rPr>
              <a:t>citizenship</a:t>
            </a:r>
            <a:r>
              <a:rPr lang="nb-NO" dirty="0" smtClean="0"/>
              <a:t> [May 11 2012]</a:t>
            </a:r>
          </a:p>
          <a:p>
            <a:pPr marL="0" marR="0" indent="0" algn="l" defTabSz="914400" rtl="0" eaLnBrk="0" fontAlgn="base" latinLnBrk="0" hangingPunct="0">
              <a:lnSpc>
                <a:spcPct val="100000"/>
              </a:lnSpc>
              <a:spcBef>
                <a:spcPct val="30000"/>
              </a:spcBef>
              <a:spcAft>
                <a:spcPct val="0"/>
              </a:spcAft>
              <a:buClrTx/>
              <a:buSzTx/>
              <a:buFontTx/>
              <a:buNone/>
              <a:tabLst/>
              <a:defRPr/>
            </a:pPr>
            <a:r>
              <a:rPr lang="nb-NO" dirty="0" smtClean="0"/>
              <a:t>The </a:t>
            </a:r>
            <a:r>
              <a:rPr lang="nb-NO" dirty="0" err="1" smtClean="0"/>
              <a:t>number</a:t>
            </a:r>
            <a:r>
              <a:rPr lang="nb-NO" dirty="0" smtClean="0"/>
              <a:t> for</a:t>
            </a:r>
            <a:r>
              <a:rPr lang="nb-NO" baseline="0" dirty="0" smtClean="0"/>
              <a:t> </a:t>
            </a:r>
            <a:r>
              <a:rPr lang="nb-NO" baseline="0" dirty="0" err="1" smtClean="0"/>
              <a:t>international</a:t>
            </a:r>
            <a:r>
              <a:rPr lang="nb-NO" baseline="0" dirty="0" smtClean="0"/>
              <a:t> </a:t>
            </a:r>
            <a:r>
              <a:rPr lang="nb-NO" baseline="0" dirty="0" err="1" smtClean="0"/>
              <a:t>academic</a:t>
            </a:r>
            <a:r>
              <a:rPr lang="nb-NO" baseline="0" dirty="0" smtClean="0"/>
              <a:t> staff is from </a:t>
            </a:r>
            <a:r>
              <a:rPr lang="nb-NO" baseline="0" dirty="0" err="1" smtClean="0"/>
              <a:t>the</a:t>
            </a:r>
            <a:r>
              <a:rPr lang="nb-NO" baseline="0" dirty="0" smtClean="0"/>
              <a:t> NTNU </a:t>
            </a:r>
            <a:r>
              <a:rPr lang="nb-NO" baseline="0" dirty="0" err="1" smtClean="0"/>
              <a:t>personnel</a:t>
            </a:r>
            <a:r>
              <a:rPr lang="nb-NO" baseline="0" dirty="0" smtClean="0"/>
              <a:t> </a:t>
            </a:r>
            <a:r>
              <a:rPr lang="nb-NO" baseline="0" dirty="0" err="1" smtClean="0"/>
              <a:t>section</a:t>
            </a:r>
            <a:r>
              <a:rPr lang="nb-NO" baseline="0" dirty="0" smtClean="0"/>
              <a:t> (</a:t>
            </a:r>
            <a:r>
              <a:rPr lang="nb-NO" baseline="0" dirty="0" err="1" smtClean="0"/>
              <a:t>counted</a:t>
            </a:r>
            <a:r>
              <a:rPr lang="nb-NO" baseline="0" dirty="0" smtClean="0"/>
              <a:t> last in 2008).</a:t>
            </a:r>
            <a:endParaRPr lang="nb-NO"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b="0" i="0" u="none" strike="noStrike" kern="1200" baseline="0" dirty="0" smtClean="0">
              <a:solidFill>
                <a:schemeClr val="tx1"/>
              </a:solidFill>
              <a:latin typeface="Arial" pitchFamily="34"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b="0" i="0" u="none" strike="noStrike" kern="1200" baseline="0" dirty="0" err="1" smtClean="0">
                <a:solidFill>
                  <a:schemeClr val="tx1"/>
                </a:solidFill>
                <a:latin typeface="Arial" pitchFamily="34" charset="0"/>
                <a:ea typeface="ＭＳ Ｐゴシック" charset="0"/>
                <a:cs typeface="ＭＳ Ｐゴシック" charset="0"/>
              </a:rPr>
              <a:t>Illustration</a:t>
            </a:r>
            <a:r>
              <a:rPr lang="nb-NO" sz="1200" b="0" i="0" u="none" strike="noStrike" kern="1200" baseline="0" dirty="0" smtClean="0">
                <a:solidFill>
                  <a:schemeClr val="tx1"/>
                </a:solidFill>
                <a:latin typeface="Arial" pitchFamily="34" charset="0"/>
                <a:ea typeface="ＭＳ Ｐゴシック" charset="0"/>
                <a:cs typeface="ＭＳ Ｐゴシック" charset="0"/>
              </a:rPr>
              <a:t>: The emblem for </a:t>
            </a:r>
            <a:r>
              <a:rPr lang="nb-NO" sz="1200" b="0" i="0" u="none" strike="noStrike" kern="1200" baseline="0" dirty="0" err="1" smtClean="0">
                <a:solidFill>
                  <a:schemeClr val="tx1"/>
                </a:solidFill>
                <a:latin typeface="Arial" pitchFamily="34" charset="0"/>
                <a:ea typeface="ＭＳ Ｐゴシック" charset="0"/>
                <a:cs typeface="ＭＳ Ｐゴシック" charset="0"/>
              </a:rPr>
              <a:t>the</a:t>
            </a:r>
            <a:r>
              <a:rPr lang="nb-NO" sz="1200" b="0" i="0" u="none" strike="noStrike" kern="1200" baseline="0" dirty="0" smtClean="0">
                <a:solidFill>
                  <a:schemeClr val="tx1"/>
                </a:solidFill>
                <a:latin typeface="Arial" pitchFamily="34" charset="0"/>
                <a:ea typeface="ＭＳ Ｐゴシック" charset="0"/>
                <a:cs typeface="ＭＳ Ｐゴシック" charset="0"/>
              </a:rPr>
              <a:t> </a:t>
            </a:r>
            <a:r>
              <a:rPr lang="nb-NO" sz="1200" b="0" i="0" u="none" strike="noStrike" kern="1200" baseline="0" dirty="0" err="1" smtClean="0">
                <a:solidFill>
                  <a:schemeClr val="tx1"/>
                </a:solidFill>
                <a:latin typeface="Arial" pitchFamily="34" charset="0"/>
                <a:ea typeface="ＭＳ Ｐゴシック" charset="0"/>
                <a:cs typeface="ＭＳ Ｐゴシック" charset="0"/>
              </a:rPr>
              <a:t>Globalisation</a:t>
            </a:r>
            <a:r>
              <a:rPr lang="nb-NO" sz="1200" b="0" i="0" u="none" strike="noStrike" kern="1200" baseline="0" dirty="0" smtClean="0">
                <a:solidFill>
                  <a:schemeClr val="tx1"/>
                </a:solidFill>
                <a:latin typeface="Arial" pitchFamily="34" charset="0"/>
                <a:ea typeface="ＭＳ Ｐゴシック" charset="0"/>
                <a:cs typeface="ＭＳ Ｐゴシック" charset="0"/>
              </a:rPr>
              <a:t> Program at NTNU.</a:t>
            </a:r>
          </a:p>
        </p:txBody>
      </p:sp>
      <p:sp>
        <p:nvSpPr>
          <p:cNvPr id="4" name="Plassholder for lysbildenummer 3"/>
          <p:cNvSpPr>
            <a:spLocks noGrp="1"/>
          </p:cNvSpPr>
          <p:nvPr>
            <p:ph type="sldNum" sz="quarter" idx="10"/>
          </p:nvPr>
        </p:nvSpPr>
        <p:spPr/>
        <p:txBody>
          <a:bodyPr/>
          <a:lstStyle/>
          <a:p>
            <a:fld id="{731604BD-7934-4FD3-9746-A24B1C170A75}" type="slidenum">
              <a:rPr lang="nn-NO" smtClean="0"/>
              <a:pPr/>
              <a:t>3</a:t>
            </a:fld>
            <a:endParaRPr lang="nn-NO"/>
          </a:p>
        </p:txBody>
      </p:sp>
    </p:spTree>
    <p:extLst>
      <p:ext uri="{BB962C8B-B14F-4D97-AF65-F5344CB8AC3E}">
        <p14:creationId xmlns:p14="http://schemas.microsoft.com/office/powerpoint/2010/main" val="404967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latin typeface="Arial" pitchFamily="34" charset="0"/>
              </a:rPr>
              <a:t>From </a:t>
            </a:r>
            <a:r>
              <a:rPr lang="nb-NO" dirty="0" err="1" smtClean="0">
                <a:latin typeface="Arial" pitchFamily="34" charset="0"/>
              </a:rPr>
              <a:t>the</a:t>
            </a:r>
            <a:r>
              <a:rPr lang="nb-NO" dirty="0" smtClean="0">
                <a:latin typeface="Arial" pitchFamily="34" charset="0"/>
              </a:rPr>
              <a:t> cover </a:t>
            </a:r>
            <a:r>
              <a:rPr lang="nb-NO" dirty="0" err="1" smtClean="0">
                <a:latin typeface="Arial" pitchFamily="34" charset="0"/>
              </a:rPr>
              <a:t>of</a:t>
            </a:r>
            <a:r>
              <a:rPr lang="nb-NO" dirty="0" smtClean="0">
                <a:latin typeface="Arial" pitchFamily="34" charset="0"/>
              </a:rPr>
              <a:t> «</a:t>
            </a:r>
            <a:r>
              <a:rPr lang="nb-NO" dirty="0" err="1" smtClean="0">
                <a:latin typeface="Arial" pitchFamily="34" charset="0"/>
              </a:rPr>
              <a:t>Highlights</a:t>
            </a:r>
            <a:r>
              <a:rPr lang="nb-NO" dirty="0" smtClean="0">
                <a:latin typeface="Arial" pitchFamily="34" charset="0"/>
              </a:rPr>
              <a:t> </a:t>
            </a:r>
            <a:r>
              <a:rPr lang="nb-NO" dirty="0" err="1" smtClean="0">
                <a:latin typeface="Arial" pitchFamily="34" charset="0"/>
              </a:rPr>
              <a:t>of</a:t>
            </a:r>
            <a:r>
              <a:rPr lang="nb-NO" dirty="0" smtClean="0">
                <a:latin typeface="Arial" pitchFamily="34" charset="0"/>
              </a:rPr>
              <a:t> NTNU», at</a:t>
            </a:r>
          </a:p>
          <a:p>
            <a:r>
              <a:rPr lang="nb-NO" dirty="0" smtClean="0">
                <a:latin typeface="Arial" pitchFamily="34" charset="0"/>
              </a:rPr>
              <a:t>www.ntnu.no/c/document_library/get_file?uuid=e9530ffd-3a21-49d4-8ad3-03764266732e&amp;groupId=314472</a:t>
            </a:r>
          </a:p>
          <a:p>
            <a:endParaRPr lang="nb-NO" dirty="0" smtClean="0">
              <a:latin typeface="Arial" pitchFamily="34" charset="0"/>
            </a:endParaRPr>
          </a:p>
          <a:p>
            <a:r>
              <a:rPr lang="nb-NO" dirty="0" smtClean="0"/>
              <a:t>Picture: Students testing propellers (and generators) in </a:t>
            </a:r>
            <a:r>
              <a:rPr lang="nb-NO" dirty="0" err="1" smtClean="0"/>
              <a:t>the</a:t>
            </a:r>
            <a:r>
              <a:rPr lang="nb-NO" dirty="0" smtClean="0"/>
              <a:t> </a:t>
            </a:r>
            <a:r>
              <a:rPr lang="nb-NO" dirty="0" err="1" smtClean="0"/>
              <a:t>wind</a:t>
            </a:r>
            <a:r>
              <a:rPr lang="nb-NO" dirty="0" smtClean="0"/>
              <a:t> tunnel, </a:t>
            </a:r>
            <a:r>
              <a:rPr lang="nb-NO" dirty="0" err="1" smtClean="0"/>
              <a:t>supervised</a:t>
            </a:r>
            <a:r>
              <a:rPr lang="nb-NO" dirty="0" smtClean="0"/>
              <a:t> by Prof. Lars Sætran (in </a:t>
            </a:r>
            <a:r>
              <a:rPr lang="nb-NO" dirty="0" err="1" smtClean="0"/>
              <a:t>the</a:t>
            </a:r>
            <a:r>
              <a:rPr lang="nb-NO" dirty="0" smtClean="0"/>
              <a:t> </a:t>
            </a:r>
            <a:r>
              <a:rPr lang="nb-NO" dirty="0" err="1" smtClean="0"/>
              <a:t>middle</a:t>
            </a:r>
            <a:r>
              <a:rPr lang="nb-NO" dirty="0" smtClean="0"/>
              <a:t>) at </a:t>
            </a:r>
            <a:r>
              <a:rPr lang="nb-NO" dirty="0" err="1" smtClean="0"/>
              <a:t>the</a:t>
            </a:r>
            <a:r>
              <a:rPr lang="nb-NO" dirty="0" smtClean="0"/>
              <a:t> Dept. </a:t>
            </a:r>
            <a:r>
              <a:rPr lang="nb-NO" dirty="0" err="1" smtClean="0"/>
              <a:t>of</a:t>
            </a:r>
            <a:r>
              <a:rPr lang="nb-NO" dirty="0" smtClean="0"/>
              <a:t> Energy and </a:t>
            </a:r>
            <a:r>
              <a:rPr lang="nb-NO" dirty="0" err="1" smtClean="0"/>
              <a:t>Process</a:t>
            </a:r>
            <a:r>
              <a:rPr lang="nb-NO" dirty="0" smtClean="0"/>
              <a:t> Engineering. Photo: Mentz Indergaard/NTNU Info.</a:t>
            </a:r>
          </a:p>
        </p:txBody>
      </p:sp>
      <p:sp>
        <p:nvSpPr>
          <p:cNvPr id="4" name="Plassholder for lysbildenummer 3"/>
          <p:cNvSpPr>
            <a:spLocks noGrp="1"/>
          </p:cNvSpPr>
          <p:nvPr>
            <p:ph type="sldNum" sz="quarter" idx="10"/>
          </p:nvPr>
        </p:nvSpPr>
        <p:spPr/>
        <p:txBody>
          <a:bodyPr/>
          <a:lstStyle/>
          <a:p>
            <a:fld id="{731604BD-7934-4FD3-9746-A24B1C170A75}" type="slidenum">
              <a:rPr lang="nn-NO" smtClean="0"/>
              <a:pPr/>
              <a:t>4</a:t>
            </a:fld>
            <a:endParaRPr lang="nn-NO"/>
          </a:p>
        </p:txBody>
      </p:sp>
    </p:spTree>
    <p:extLst>
      <p:ext uri="{BB962C8B-B14F-4D97-AF65-F5344CB8AC3E}">
        <p14:creationId xmlns:p14="http://schemas.microsoft.com/office/powerpoint/2010/main" val="286591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90000"/>
              </a:lnSpc>
            </a:pPr>
            <a:r>
              <a:rPr lang="en-GB" sz="800" baseline="0" dirty="0" smtClean="0">
                <a:latin typeface="Times New Roman" pitchFamily="18" charset="0"/>
              </a:rPr>
              <a:t>The source for the </a:t>
            </a:r>
            <a:r>
              <a:rPr lang="en-GB" sz="800" b="1" baseline="0" dirty="0" smtClean="0">
                <a:latin typeface="Times New Roman" pitchFamily="18" charset="0"/>
              </a:rPr>
              <a:t>number of primary applicants</a:t>
            </a:r>
            <a:r>
              <a:rPr lang="en-GB" sz="800" baseline="0" dirty="0" smtClean="0">
                <a:latin typeface="Times New Roman" pitchFamily="18" charset="0"/>
              </a:rPr>
              <a:t> (applicants that have NTNU listed as their first choice) is from </a:t>
            </a:r>
            <a:r>
              <a:rPr lang="nb-NO" sz="800" dirty="0" smtClean="0">
                <a:latin typeface="Times New Roman" pitchFamily="18" charset="0"/>
              </a:rPr>
              <a:t>dbh.nsd.uib.no </a:t>
            </a:r>
            <a:r>
              <a:rPr lang="en-GB" sz="800" baseline="0" dirty="0" smtClean="0">
                <a:latin typeface="Times New Roman" pitchFamily="18" charset="0"/>
              </a:rPr>
              <a:t>. The term </a:t>
            </a:r>
            <a:r>
              <a:rPr lang="en-GB" altLang="en-US" sz="800" baseline="0" dirty="0" smtClean="0">
                <a:latin typeface="Times New Roman" pitchFamily="18" charset="0"/>
              </a:rPr>
              <a:t>“</a:t>
            </a:r>
            <a:r>
              <a:rPr lang="en-GB" sz="800" baseline="0" dirty="0" smtClean="0">
                <a:latin typeface="Times New Roman" pitchFamily="18" charset="0"/>
              </a:rPr>
              <a:t>primary applicants</a:t>
            </a:r>
            <a:r>
              <a:rPr lang="en-GB" altLang="en-US" sz="800" baseline="0" dirty="0" smtClean="0">
                <a:latin typeface="Times New Roman" pitchFamily="18" charset="0"/>
              </a:rPr>
              <a:t>”</a:t>
            </a:r>
            <a:r>
              <a:rPr lang="en-GB" sz="800" baseline="0" dirty="0" smtClean="0">
                <a:latin typeface="Times New Roman" pitchFamily="18" charset="0"/>
              </a:rPr>
              <a:t> only applies to those applicants coordinated through UCAS, the Norwegian Universities and Colleges Admissions Service. The number does not include those applying directly to NTNU for a higher degree, for the </a:t>
            </a:r>
            <a:r>
              <a:rPr lang="en-GB" sz="800" i="1" baseline="0" dirty="0" err="1" smtClean="0">
                <a:latin typeface="Times New Roman" pitchFamily="18" charset="0"/>
              </a:rPr>
              <a:t>cand.psychol</a:t>
            </a:r>
            <a:r>
              <a:rPr lang="en-GB" sz="800" i="1" baseline="0" dirty="0" smtClean="0">
                <a:latin typeface="Times New Roman" pitchFamily="18" charset="0"/>
              </a:rPr>
              <a:t>.</a:t>
            </a:r>
            <a:r>
              <a:rPr lang="en-GB" sz="800" baseline="0" dirty="0" smtClean="0">
                <a:latin typeface="Times New Roman" pitchFamily="18" charset="0"/>
              </a:rPr>
              <a:t> degree in psychology, applicants for the spring semester and applicants to The Trondheim Academy of Fine Art and performance studies in music (as a result of required entrance exams for admission).</a:t>
            </a:r>
          </a:p>
          <a:p>
            <a:pPr>
              <a:lnSpc>
                <a:spcPct val="90000"/>
              </a:lnSpc>
            </a:pPr>
            <a:r>
              <a:rPr lang="en-GB" sz="800" baseline="0" dirty="0" smtClean="0">
                <a:latin typeface="Times New Roman" pitchFamily="18" charset="0"/>
              </a:rPr>
              <a:t>The difference of approximately 3,000 between </a:t>
            </a:r>
            <a:r>
              <a:rPr lang="en-GB" sz="800" b="1" baseline="0" dirty="0" smtClean="0">
                <a:latin typeface="Times New Roman" pitchFamily="18" charset="0"/>
              </a:rPr>
              <a:t>those accepted</a:t>
            </a:r>
            <a:r>
              <a:rPr lang="en-GB" sz="800" baseline="0" dirty="0" smtClean="0">
                <a:latin typeface="Times New Roman" pitchFamily="18" charset="0"/>
              </a:rPr>
              <a:t> and the number of </a:t>
            </a:r>
            <a:r>
              <a:rPr lang="en-GB" sz="800" b="1" baseline="0" dirty="0" smtClean="0">
                <a:latin typeface="Times New Roman" pitchFamily="18" charset="0"/>
              </a:rPr>
              <a:t>graduates</a:t>
            </a:r>
            <a:r>
              <a:rPr lang="en-GB" sz="800" baseline="0" dirty="0" smtClean="0">
                <a:latin typeface="Times New Roman" pitchFamily="18" charset="0"/>
              </a:rPr>
              <a:t> is explained in this way: Those who graduate have completed a course of study here, for example in technology (MSc). Among those accepted, many will not complete a course of study for a lower/higher degree at NTNU. Some do not show up despite accepting a place at the university, some leave after a few weeks/months, some are accepted into studies of a shorter duration on the basis of main studies at another university, and some only follow individual courses as part of their continuing education.</a:t>
            </a:r>
          </a:p>
          <a:p>
            <a:pPr>
              <a:lnSpc>
                <a:spcPct val="90000"/>
              </a:lnSpc>
            </a:pPr>
            <a:r>
              <a:rPr lang="en-GB" sz="800" baseline="0" dirty="0" smtClean="0">
                <a:latin typeface="Times New Roman" pitchFamily="18" charset="0"/>
              </a:rPr>
              <a:t>The </a:t>
            </a:r>
            <a:r>
              <a:rPr lang="en-GB" sz="800" b="1" baseline="0" dirty="0" smtClean="0">
                <a:latin typeface="Times New Roman" pitchFamily="18" charset="0"/>
              </a:rPr>
              <a:t>admissions process</a:t>
            </a:r>
            <a:r>
              <a:rPr lang="en-GB" sz="800" baseline="0" dirty="0" smtClean="0">
                <a:latin typeface="Times New Roman" pitchFamily="18" charset="0"/>
              </a:rPr>
              <a:t> may be divided into five stages: 1) Submitted applications; 2) Qualified applicants; 3) Study offers; 4) Acceptance of the study offer; 5) Arriving at the university and paying the semester fee. (Numbers for categories 1) and 5) are found in the DBH, the </a:t>
            </a:r>
            <a:r>
              <a:rPr lang="nb-NO" sz="800" baseline="0" dirty="0" smtClean="0">
                <a:latin typeface="Times New Roman" pitchFamily="18" charset="0"/>
              </a:rPr>
              <a:t>Database for </a:t>
            </a:r>
            <a:r>
              <a:rPr lang="nb-NO" sz="800" baseline="0" dirty="0" err="1" smtClean="0">
                <a:latin typeface="Times New Roman" pitchFamily="18" charset="0"/>
              </a:rPr>
              <a:t>Higher</a:t>
            </a:r>
            <a:r>
              <a:rPr lang="nb-NO" sz="800" baseline="0" dirty="0" smtClean="0">
                <a:latin typeface="Times New Roman" pitchFamily="18" charset="0"/>
              </a:rPr>
              <a:t> </a:t>
            </a:r>
            <a:r>
              <a:rPr lang="nb-NO" sz="800" baseline="0" dirty="0" err="1" smtClean="0">
                <a:latin typeface="Times New Roman" pitchFamily="18" charset="0"/>
              </a:rPr>
              <a:t>Education</a:t>
            </a:r>
            <a:r>
              <a:rPr lang="nb-NO" sz="800" baseline="0" dirty="0" smtClean="0">
                <a:latin typeface="Times New Roman" pitchFamily="18" charset="0"/>
              </a:rPr>
              <a:t> (dbh.nsd.uib.no</a:t>
            </a:r>
            <a:r>
              <a:rPr lang="en-GB" sz="800" baseline="0" dirty="0" smtClean="0">
                <a:latin typeface="Times New Roman" pitchFamily="18" charset="0"/>
              </a:rPr>
              <a:t>.)</a:t>
            </a:r>
          </a:p>
          <a:p>
            <a:pPr>
              <a:lnSpc>
                <a:spcPct val="90000"/>
              </a:lnSpc>
            </a:pPr>
            <a:r>
              <a:rPr lang="en-GB" sz="800" baseline="0" dirty="0" smtClean="0">
                <a:latin typeface="Times New Roman" pitchFamily="18" charset="0"/>
              </a:rPr>
              <a:t>The </a:t>
            </a:r>
            <a:r>
              <a:rPr lang="en-GB" sz="800" b="1" baseline="0" dirty="0" smtClean="0">
                <a:latin typeface="Times New Roman" pitchFamily="18" charset="0"/>
              </a:rPr>
              <a:t>number of registered students</a:t>
            </a:r>
            <a:r>
              <a:rPr lang="en-GB" sz="800" baseline="0" dirty="0" smtClean="0">
                <a:latin typeface="Times New Roman" pitchFamily="18" charset="0"/>
              </a:rPr>
              <a:t> is taken from </a:t>
            </a:r>
            <a:r>
              <a:rPr lang="nb-NO" sz="800" baseline="0" dirty="0" smtClean="0">
                <a:latin typeface="Times New Roman" pitchFamily="18" charset="0"/>
              </a:rPr>
              <a:t> </a:t>
            </a:r>
            <a:r>
              <a:rPr lang="nb-NO" altLang="en-US" sz="800" baseline="0" dirty="0" smtClean="0">
                <a:latin typeface="Times New Roman" pitchFamily="18" charset="0"/>
              </a:rPr>
              <a:t>”</a:t>
            </a:r>
            <a:r>
              <a:rPr lang="nb-NO" sz="800" baseline="0" dirty="0" smtClean="0">
                <a:latin typeface="Times New Roman" pitchFamily="18" charset="0"/>
              </a:rPr>
              <a:t>Studentrapport/Registrerte studenter (Totalt/studenter)</a:t>
            </a:r>
            <a:r>
              <a:rPr lang="nb-NO" altLang="en-US" sz="800" baseline="0" dirty="0" smtClean="0">
                <a:latin typeface="Times New Roman" pitchFamily="18" charset="0"/>
              </a:rPr>
              <a:t>”</a:t>
            </a:r>
            <a:r>
              <a:rPr lang="nb-NO" sz="800" baseline="0" dirty="0" smtClean="0">
                <a:latin typeface="Times New Roman" pitchFamily="18" charset="0"/>
              </a:rPr>
              <a:t> for NTNU in </a:t>
            </a:r>
            <a:r>
              <a:rPr lang="nb-NO" sz="800" baseline="0" dirty="0" err="1" smtClean="0">
                <a:latin typeface="Times New Roman" pitchFamily="18" charset="0"/>
              </a:rPr>
              <a:t>the</a:t>
            </a:r>
            <a:r>
              <a:rPr lang="nb-NO" sz="800" baseline="0" dirty="0" smtClean="0">
                <a:latin typeface="Times New Roman" pitchFamily="18" charset="0"/>
              </a:rPr>
              <a:t> DBH – dbh.nsd.uib.no) for 2012.</a:t>
            </a:r>
            <a:endParaRPr lang="en-GB" sz="800" baseline="0" dirty="0" smtClean="0">
              <a:latin typeface="Times New Roman" pitchFamily="18" charset="0"/>
            </a:endParaRPr>
          </a:p>
          <a:p>
            <a:pPr>
              <a:lnSpc>
                <a:spcPct val="90000"/>
              </a:lnSpc>
            </a:pPr>
            <a:r>
              <a:rPr lang="en-GB" sz="800" baseline="0" dirty="0" smtClean="0">
                <a:latin typeface="Times New Roman" pitchFamily="18" charset="0"/>
              </a:rPr>
              <a:t>The </a:t>
            </a:r>
            <a:r>
              <a:rPr lang="en-GB" sz="800" b="1" baseline="0" dirty="0" smtClean="0">
                <a:latin typeface="Times New Roman" pitchFamily="18" charset="0"/>
              </a:rPr>
              <a:t>number of degrees awarded </a:t>
            </a:r>
            <a:r>
              <a:rPr lang="en-GB" sz="800" baseline="0" dirty="0" smtClean="0">
                <a:latin typeface="Times New Roman" pitchFamily="18" charset="0"/>
              </a:rPr>
              <a:t>is from the relevant tables in dbh.nsd.uib.no, as is the </a:t>
            </a:r>
            <a:r>
              <a:rPr lang="en-GB" sz="800" b="1" baseline="0" dirty="0" smtClean="0">
                <a:latin typeface="Times New Roman" pitchFamily="18" charset="0"/>
              </a:rPr>
              <a:t>number of PhDs awarded</a:t>
            </a:r>
            <a:r>
              <a:rPr lang="en-GB" sz="800" baseline="0" dirty="0" smtClean="0">
                <a:latin typeface="Times New Roman" pitchFamily="18" charset="0"/>
              </a:rPr>
              <a:t> from NTNU. </a:t>
            </a:r>
          </a:p>
          <a:p>
            <a:pPr>
              <a:lnSpc>
                <a:spcPct val="90000"/>
              </a:lnSpc>
            </a:pPr>
            <a:r>
              <a:rPr lang="en-GB" sz="800" baseline="0" dirty="0" smtClean="0">
                <a:latin typeface="Times New Roman" pitchFamily="18" charset="0"/>
              </a:rPr>
              <a:t>The </a:t>
            </a:r>
            <a:r>
              <a:rPr lang="en-GB" sz="800" b="1" baseline="0" dirty="0" smtClean="0">
                <a:latin typeface="Times New Roman" pitchFamily="18" charset="0"/>
              </a:rPr>
              <a:t>number of employees </a:t>
            </a:r>
            <a:r>
              <a:rPr lang="nb-NO" altLang="en-US" sz="800" baseline="0" dirty="0" smtClean="0">
                <a:latin typeface="Times New Roman" pitchFamily="18" charset="0"/>
              </a:rPr>
              <a:t>”</a:t>
            </a:r>
            <a:r>
              <a:rPr lang="nb-NO" altLang="ja-JP" sz="800" baseline="0" dirty="0" err="1" smtClean="0">
                <a:latin typeface="Times New Roman" pitchFamily="18" charset="0"/>
              </a:rPr>
              <a:t>Tilsatterapporter</a:t>
            </a:r>
            <a:r>
              <a:rPr lang="nb-NO" altLang="ja-JP" sz="800" baseline="0" dirty="0" smtClean="0">
                <a:latin typeface="Times New Roman" pitchFamily="18" charset="0"/>
              </a:rPr>
              <a:t>/Tilsatte</a:t>
            </a:r>
            <a:r>
              <a:rPr lang="nb-NO" altLang="en-US" sz="800" baseline="0" dirty="0" smtClean="0">
                <a:latin typeface="Times New Roman" pitchFamily="18" charset="0"/>
              </a:rPr>
              <a:t>”</a:t>
            </a:r>
            <a:r>
              <a:rPr lang="nb-NO" altLang="ja-JP" sz="800" baseline="0" dirty="0" smtClean="0">
                <a:latin typeface="Times New Roman" pitchFamily="18" charset="0"/>
              </a:rPr>
              <a:t> in DBH – dbh.nsd.uib.no for 2012 (Institusjon-stillingsgruppe-stillingskategori-stillingskode = Undervisnings-, forsknings- og formidlingsstilling)</a:t>
            </a:r>
            <a:r>
              <a:rPr lang="en-GB" altLang="ja-JP" sz="800" baseline="0" dirty="0" smtClean="0">
                <a:latin typeface="Times New Roman" pitchFamily="18" charset="0"/>
              </a:rPr>
              <a:t>. The </a:t>
            </a:r>
            <a:r>
              <a:rPr lang="en-GB" altLang="ja-JP" sz="800" b="1" baseline="0" dirty="0" smtClean="0">
                <a:latin typeface="Times New Roman" pitchFamily="18" charset="0"/>
              </a:rPr>
              <a:t>number of full professors</a:t>
            </a:r>
            <a:r>
              <a:rPr lang="en-GB" altLang="ja-JP" sz="800" baseline="0" dirty="0" smtClean="0">
                <a:latin typeface="Times New Roman" pitchFamily="18" charset="0"/>
              </a:rPr>
              <a:t>, adjunct professors (</a:t>
            </a:r>
            <a:r>
              <a:rPr lang="en-GB" altLang="en-US" sz="800" baseline="0" dirty="0" smtClean="0">
                <a:latin typeface="Times New Roman" pitchFamily="18" charset="0"/>
              </a:rPr>
              <a:t>“</a:t>
            </a:r>
            <a:r>
              <a:rPr lang="en-GB" altLang="ja-JP" sz="800" baseline="0" dirty="0" smtClean="0">
                <a:latin typeface="Times New Roman" pitchFamily="18" charset="0"/>
              </a:rPr>
              <a:t>prof. II</a:t>
            </a:r>
            <a:r>
              <a:rPr lang="en-GB" altLang="en-US" sz="800" baseline="0" dirty="0" smtClean="0">
                <a:latin typeface="Times New Roman" pitchFamily="18" charset="0"/>
              </a:rPr>
              <a:t>”</a:t>
            </a:r>
            <a:r>
              <a:rPr lang="en-GB" altLang="ja-JP" sz="800" baseline="0" dirty="0" smtClean="0">
                <a:latin typeface="Times New Roman" pitchFamily="18" charset="0"/>
              </a:rPr>
              <a:t>) not included, is from the same table, code 1013. </a:t>
            </a:r>
          </a:p>
          <a:p>
            <a:pPr>
              <a:lnSpc>
                <a:spcPct val="90000"/>
              </a:lnSpc>
            </a:pPr>
            <a:r>
              <a:rPr lang="en-GB" sz="800" baseline="0" dirty="0" smtClean="0">
                <a:latin typeface="Times New Roman" pitchFamily="18" charset="0"/>
              </a:rPr>
              <a:t>The </a:t>
            </a:r>
            <a:r>
              <a:rPr lang="en-GB" sz="800" b="1" baseline="0" dirty="0" smtClean="0">
                <a:latin typeface="Times New Roman" pitchFamily="18" charset="0"/>
              </a:rPr>
              <a:t>budget number</a:t>
            </a:r>
            <a:r>
              <a:rPr lang="en-GB" sz="800" baseline="0" dirty="0" smtClean="0">
                <a:latin typeface="Times New Roman" pitchFamily="18" charset="0"/>
              </a:rPr>
              <a:t> is from “Sum </a:t>
            </a:r>
            <a:r>
              <a:rPr lang="en-GB" sz="800" baseline="0" dirty="0" err="1" smtClean="0">
                <a:latin typeface="Times New Roman" pitchFamily="18" charset="0"/>
              </a:rPr>
              <a:t>driftsinntekter</a:t>
            </a:r>
            <a:r>
              <a:rPr lang="en-GB" sz="800" baseline="0" dirty="0" smtClean="0">
                <a:latin typeface="Times New Roman" pitchFamily="18" charset="0"/>
              </a:rPr>
              <a:t>” in the </a:t>
            </a:r>
            <a:r>
              <a:rPr lang="en-GB" sz="800" baseline="0" dirty="0" err="1" smtClean="0">
                <a:latin typeface="Times New Roman" pitchFamily="18" charset="0"/>
              </a:rPr>
              <a:t>Økonomi</a:t>
            </a:r>
            <a:r>
              <a:rPr lang="en-GB" sz="800" baseline="0" dirty="0" smtClean="0">
                <a:latin typeface="Times New Roman" pitchFamily="18" charset="0"/>
              </a:rPr>
              <a:t> section of </a:t>
            </a:r>
            <a:r>
              <a:rPr lang="nb-NO" sz="800" baseline="0" dirty="0" smtClean="0">
                <a:latin typeface="Times New Roman" pitchFamily="18" charset="0"/>
              </a:rPr>
              <a:t>dbh.nsd.uib.no</a:t>
            </a:r>
            <a:r>
              <a:rPr lang="en-GB" sz="800" baseline="0" dirty="0" smtClean="0">
                <a:latin typeface="Times New Roman" pitchFamily="18" charset="0"/>
              </a:rPr>
              <a:t> (Here 1 Euro is set at 7.5 NOK).</a:t>
            </a:r>
          </a:p>
          <a:p>
            <a:pPr>
              <a:lnSpc>
                <a:spcPct val="90000"/>
              </a:lnSpc>
            </a:pPr>
            <a:r>
              <a:rPr lang="en-GB" sz="800" baseline="0" dirty="0" smtClean="0">
                <a:latin typeface="Times New Roman" pitchFamily="18" charset="0"/>
              </a:rPr>
              <a:t>The </a:t>
            </a:r>
            <a:r>
              <a:rPr lang="en-GB" sz="800" b="1" baseline="0" dirty="0" smtClean="0">
                <a:latin typeface="Times New Roman" pitchFamily="18" charset="0"/>
              </a:rPr>
              <a:t>space estimate</a:t>
            </a:r>
            <a:r>
              <a:rPr lang="en-GB" sz="800" baseline="0" dirty="0" smtClean="0">
                <a:latin typeface="Times New Roman" pitchFamily="18" charset="0"/>
              </a:rPr>
              <a:t> is taken from the category </a:t>
            </a:r>
            <a:r>
              <a:rPr lang="en-GB" altLang="en-US" sz="800" baseline="0" dirty="0" smtClean="0">
                <a:latin typeface="Times New Roman" pitchFamily="18" charset="0"/>
              </a:rPr>
              <a:t>“</a:t>
            </a:r>
            <a:r>
              <a:rPr lang="en-GB" altLang="ja-JP" sz="800" baseline="0" dirty="0" err="1" smtClean="0">
                <a:latin typeface="Times New Roman" pitchFamily="18" charset="0"/>
              </a:rPr>
              <a:t>Arealer</a:t>
            </a:r>
            <a:r>
              <a:rPr lang="en-GB" altLang="ja-JP" sz="800" baseline="0" dirty="0" smtClean="0">
                <a:latin typeface="Times New Roman" pitchFamily="18" charset="0"/>
              </a:rPr>
              <a:t>/</a:t>
            </a:r>
            <a:r>
              <a:rPr lang="en-GB" altLang="ja-JP" sz="800" baseline="0" dirty="0" err="1" smtClean="0">
                <a:latin typeface="Times New Roman" pitchFamily="18" charset="0"/>
              </a:rPr>
              <a:t>Arealdata</a:t>
            </a:r>
            <a:r>
              <a:rPr lang="en-GB" altLang="en-US" sz="800" baseline="0" dirty="0" smtClean="0">
                <a:latin typeface="Times New Roman" pitchFamily="18" charset="0"/>
              </a:rPr>
              <a:t>”</a:t>
            </a:r>
            <a:r>
              <a:rPr lang="en-GB" altLang="ja-JP" sz="800" baseline="0" dirty="0" smtClean="0">
                <a:latin typeface="Times New Roman" pitchFamily="18" charset="0"/>
              </a:rPr>
              <a:t> for 2012 in dbh.nsd.uib.no. </a:t>
            </a:r>
          </a:p>
          <a:p>
            <a:pPr>
              <a:lnSpc>
                <a:spcPct val="90000"/>
              </a:lnSpc>
            </a:pPr>
            <a:endParaRPr lang="nb-NO" sz="800" baseline="0" dirty="0" smtClean="0">
              <a:latin typeface="Times New Roman" pitchFamily="18" charset="0"/>
            </a:endParaRPr>
          </a:p>
          <a:p>
            <a:pPr>
              <a:lnSpc>
                <a:spcPct val="90000"/>
              </a:lnSpc>
            </a:pPr>
            <a:r>
              <a:rPr lang="nb-NO" sz="800" baseline="0" dirty="0" smtClean="0">
                <a:latin typeface="Times New Roman" pitchFamily="18" charset="0"/>
              </a:rPr>
              <a:t>Picture: Monodisperse </a:t>
            </a:r>
            <a:r>
              <a:rPr lang="nb-NO" sz="800" baseline="0" dirty="0" err="1" smtClean="0">
                <a:latin typeface="Times New Roman" pitchFamily="18" charset="0"/>
              </a:rPr>
              <a:t>beads</a:t>
            </a:r>
            <a:r>
              <a:rPr lang="nb-NO" sz="800" baseline="0" dirty="0" smtClean="0">
                <a:latin typeface="Times New Roman" pitchFamily="18" charset="0"/>
              </a:rPr>
              <a:t> (</a:t>
            </a:r>
            <a:r>
              <a:rPr lang="nb-NO" sz="800" baseline="0" dirty="0" err="1" smtClean="0">
                <a:latin typeface="Times New Roman" pitchFamily="18" charset="0"/>
              </a:rPr>
              <a:t>beads</a:t>
            </a:r>
            <a:r>
              <a:rPr lang="nb-NO" sz="800" baseline="0" dirty="0" smtClean="0">
                <a:latin typeface="Times New Roman" pitchFamily="18" charset="0"/>
              </a:rPr>
              <a:t> </a:t>
            </a:r>
            <a:r>
              <a:rPr lang="nb-NO" sz="800" baseline="0" dirty="0" err="1" smtClean="0">
                <a:latin typeface="Times New Roman" pitchFamily="18" charset="0"/>
              </a:rPr>
              <a:t>with</a:t>
            </a:r>
            <a:r>
              <a:rPr lang="nb-NO" sz="800" baseline="0" dirty="0" smtClean="0">
                <a:latin typeface="Times New Roman" pitchFamily="18" charset="0"/>
              </a:rPr>
              <a:t> </a:t>
            </a:r>
            <a:r>
              <a:rPr lang="nb-NO" sz="800" baseline="0" dirty="0" err="1" smtClean="0">
                <a:latin typeface="Times New Roman" pitchFamily="18" charset="0"/>
              </a:rPr>
              <a:t>exactly</a:t>
            </a:r>
            <a:r>
              <a:rPr lang="nb-NO" sz="800" baseline="0" dirty="0" smtClean="0">
                <a:latin typeface="Times New Roman" pitchFamily="18" charset="0"/>
              </a:rPr>
              <a:t> </a:t>
            </a:r>
            <a:r>
              <a:rPr lang="nb-NO" sz="800" baseline="0" dirty="0" err="1" smtClean="0">
                <a:latin typeface="Times New Roman" pitchFamily="18" charset="0"/>
              </a:rPr>
              <a:t>the</a:t>
            </a:r>
            <a:r>
              <a:rPr lang="nb-NO" sz="800" baseline="0" dirty="0" smtClean="0">
                <a:latin typeface="Times New Roman" pitchFamily="18" charset="0"/>
              </a:rPr>
              <a:t> same diameter), </a:t>
            </a:r>
            <a:r>
              <a:rPr lang="nb-NO" sz="800" baseline="0" dirty="0" err="1" smtClean="0">
                <a:latin typeface="Times New Roman" pitchFamily="18" charset="0"/>
              </a:rPr>
              <a:t>known</a:t>
            </a:r>
            <a:r>
              <a:rPr lang="nb-NO" sz="800" baseline="0" dirty="0" smtClean="0">
                <a:latin typeface="Times New Roman" pitchFamily="18" charset="0"/>
              </a:rPr>
              <a:t> as </a:t>
            </a:r>
            <a:r>
              <a:rPr lang="nb-NO" altLang="en-US" sz="800" baseline="0" dirty="0" smtClean="0">
                <a:latin typeface="Times New Roman" pitchFamily="18" charset="0"/>
              </a:rPr>
              <a:t>”</a:t>
            </a:r>
            <a:r>
              <a:rPr lang="nb-NO" altLang="ja-JP" sz="800" baseline="0" dirty="0" smtClean="0">
                <a:latin typeface="Times New Roman" pitchFamily="18" charset="0"/>
              </a:rPr>
              <a:t>Ugelstad </a:t>
            </a:r>
            <a:r>
              <a:rPr lang="nb-NO" altLang="ja-JP" sz="800" baseline="0" dirty="0" err="1" smtClean="0">
                <a:latin typeface="Times New Roman" pitchFamily="18" charset="0"/>
              </a:rPr>
              <a:t>beads</a:t>
            </a:r>
            <a:r>
              <a:rPr lang="nb-NO" altLang="en-US" sz="800" baseline="0" dirty="0" smtClean="0">
                <a:latin typeface="Times New Roman" pitchFamily="18" charset="0"/>
              </a:rPr>
              <a:t>”</a:t>
            </a:r>
            <a:r>
              <a:rPr lang="nb-NO" altLang="ja-JP" sz="800" baseline="0" dirty="0" smtClean="0">
                <a:latin typeface="Times New Roman" pitchFamily="18" charset="0"/>
              </a:rPr>
              <a:t>. Photo: Dept. </a:t>
            </a:r>
            <a:r>
              <a:rPr lang="nb-NO" altLang="ja-JP" sz="800" baseline="0" dirty="0" err="1" smtClean="0">
                <a:latin typeface="Times New Roman" pitchFamily="18" charset="0"/>
              </a:rPr>
              <a:t>of</a:t>
            </a:r>
            <a:r>
              <a:rPr lang="nb-NO" altLang="ja-JP" sz="800" baseline="0" dirty="0" smtClean="0">
                <a:latin typeface="Times New Roman" pitchFamily="18" charset="0"/>
              </a:rPr>
              <a:t> Chemical Engineering, NTNU.</a:t>
            </a:r>
          </a:p>
        </p:txBody>
      </p:sp>
      <p:sp>
        <p:nvSpPr>
          <p:cNvPr id="4" name="Plassholder for lysbildenummer 3"/>
          <p:cNvSpPr>
            <a:spLocks noGrp="1"/>
          </p:cNvSpPr>
          <p:nvPr>
            <p:ph type="sldNum" sz="quarter" idx="10"/>
          </p:nvPr>
        </p:nvSpPr>
        <p:spPr/>
        <p:txBody>
          <a:bodyPr/>
          <a:lstStyle/>
          <a:p>
            <a:fld id="{731604BD-7934-4FD3-9746-A24B1C170A75}" type="slidenum">
              <a:rPr lang="nn-NO" smtClean="0"/>
              <a:pPr/>
              <a:t>5</a:t>
            </a:fld>
            <a:endParaRPr lang="nn-NO"/>
          </a:p>
        </p:txBody>
      </p:sp>
    </p:spTree>
    <p:extLst>
      <p:ext uri="{BB962C8B-B14F-4D97-AF65-F5344CB8AC3E}">
        <p14:creationId xmlns:p14="http://schemas.microsoft.com/office/powerpoint/2010/main" val="571373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latin typeface="Arial" pitchFamily="34" charset="0"/>
              </a:rPr>
              <a:t>From </a:t>
            </a:r>
            <a:r>
              <a:rPr lang="nb-NO" dirty="0" err="1" smtClean="0">
                <a:latin typeface="Arial" pitchFamily="34" charset="0"/>
              </a:rPr>
              <a:t>NTNU</a:t>
            </a:r>
            <a:r>
              <a:rPr lang="nb-NO" altLang="en-US" dirty="0" err="1" smtClean="0">
                <a:latin typeface="Arial" pitchFamily="34" charset="0"/>
              </a:rPr>
              <a:t>’</a:t>
            </a:r>
            <a:r>
              <a:rPr lang="nb-NO" dirty="0" err="1" smtClean="0">
                <a:latin typeface="Arial" pitchFamily="34" charset="0"/>
              </a:rPr>
              <a:t>s</a:t>
            </a:r>
            <a:r>
              <a:rPr lang="nb-NO" dirty="0" smtClean="0">
                <a:latin typeface="Arial" pitchFamily="34" charset="0"/>
              </a:rPr>
              <a:t> </a:t>
            </a:r>
            <a:r>
              <a:rPr lang="nb-NO" dirty="0" err="1" smtClean="0">
                <a:latin typeface="Arial" pitchFamily="34" charset="0"/>
              </a:rPr>
              <a:t>strategy</a:t>
            </a:r>
            <a:r>
              <a:rPr lang="nb-NO" dirty="0" smtClean="0">
                <a:latin typeface="Arial" pitchFamily="34" charset="0"/>
              </a:rPr>
              <a:t> </a:t>
            </a:r>
            <a:r>
              <a:rPr lang="nb-NO" altLang="en-US" dirty="0" smtClean="0">
                <a:latin typeface="Arial" pitchFamily="34" charset="0"/>
              </a:rPr>
              <a:t>”Knowledge</a:t>
            </a:r>
            <a:r>
              <a:rPr lang="nb-NO" dirty="0" smtClean="0">
                <a:latin typeface="Arial" pitchFamily="34" charset="0"/>
              </a:rPr>
              <a:t> for a </a:t>
            </a:r>
            <a:r>
              <a:rPr lang="nb-NO" dirty="0" err="1" smtClean="0">
                <a:latin typeface="Arial" pitchFamily="34" charset="0"/>
              </a:rPr>
              <a:t>better</a:t>
            </a:r>
            <a:r>
              <a:rPr lang="nb-NO" dirty="0" smtClean="0">
                <a:latin typeface="Arial" pitchFamily="34" charset="0"/>
              </a:rPr>
              <a:t> </a:t>
            </a:r>
            <a:r>
              <a:rPr lang="nb-NO" dirty="0" err="1" smtClean="0">
                <a:latin typeface="Arial" pitchFamily="34" charset="0"/>
              </a:rPr>
              <a:t>world</a:t>
            </a:r>
            <a:r>
              <a:rPr lang="nb-NO" dirty="0" smtClean="0">
                <a:latin typeface="Arial" pitchFamily="34" charset="0"/>
                <a:cs typeface="Arial"/>
              </a:rPr>
              <a:t>”</a:t>
            </a:r>
            <a:r>
              <a:rPr lang="nb-NO" dirty="0" smtClean="0">
                <a:latin typeface="Arial" pitchFamily="34" charset="0"/>
              </a:rPr>
              <a:t> </a:t>
            </a:r>
            <a:r>
              <a:rPr lang="nb-NO" dirty="0" err="1" smtClean="0">
                <a:latin typeface="Arial" pitchFamily="34" charset="0"/>
              </a:rPr>
              <a:t>approved</a:t>
            </a:r>
            <a:r>
              <a:rPr lang="nb-NO" dirty="0" smtClean="0">
                <a:latin typeface="Arial" pitchFamily="34" charset="0"/>
              </a:rPr>
              <a:t> by </a:t>
            </a:r>
            <a:r>
              <a:rPr lang="nb-NO" dirty="0" err="1" smtClean="0">
                <a:latin typeface="Arial" pitchFamily="34" charset="0"/>
              </a:rPr>
              <a:t>the</a:t>
            </a:r>
            <a:r>
              <a:rPr lang="nb-NO" dirty="0" smtClean="0">
                <a:latin typeface="Arial" pitchFamily="34" charset="0"/>
              </a:rPr>
              <a:t> NTNU Board </a:t>
            </a:r>
            <a:r>
              <a:rPr lang="nb-NO" dirty="0" err="1" smtClean="0">
                <a:latin typeface="Arial" pitchFamily="34" charset="0"/>
              </a:rPr>
              <a:t>March</a:t>
            </a:r>
            <a:r>
              <a:rPr lang="nb-NO" dirty="0" smtClean="0">
                <a:latin typeface="Arial" pitchFamily="34" charset="0"/>
              </a:rPr>
              <a:t> 30 2011</a:t>
            </a:r>
          </a:p>
          <a:p>
            <a:r>
              <a:rPr lang="nb-NO" dirty="0" smtClean="0">
                <a:latin typeface="Arial" pitchFamily="34" charset="0"/>
              </a:rPr>
              <a:t>See www.ntnu.edu/strategy</a:t>
            </a:r>
          </a:p>
          <a:p>
            <a:endParaRPr lang="nb-NO" dirty="0" smtClean="0">
              <a:latin typeface="Arial" pitchFamily="34" charset="0"/>
            </a:endParaRPr>
          </a:p>
          <a:p>
            <a:r>
              <a:rPr lang="nb-NO" dirty="0" err="1" smtClean="0">
                <a:latin typeface="Arial" pitchFamily="34" charset="0"/>
              </a:rPr>
              <a:t>Fireworks</a:t>
            </a:r>
            <a:r>
              <a:rPr lang="nb-NO" dirty="0" smtClean="0">
                <a:latin typeface="Arial" pitchFamily="34" charset="0"/>
              </a:rPr>
              <a:t> and </a:t>
            </a:r>
            <a:r>
              <a:rPr lang="nb-NO" dirty="0" err="1" smtClean="0">
                <a:latin typeface="Arial" pitchFamily="34" charset="0"/>
              </a:rPr>
              <a:t>pyrotechnics</a:t>
            </a:r>
            <a:r>
              <a:rPr lang="nb-NO" dirty="0" smtClean="0">
                <a:latin typeface="Arial" pitchFamily="34" charset="0"/>
              </a:rPr>
              <a:t> in front </a:t>
            </a:r>
            <a:r>
              <a:rPr lang="nb-NO" dirty="0" err="1" smtClean="0">
                <a:latin typeface="Arial" pitchFamily="34" charset="0"/>
              </a:rPr>
              <a:t>of</a:t>
            </a:r>
            <a:r>
              <a:rPr lang="nb-NO" dirty="0" smtClean="0">
                <a:latin typeface="Arial" pitchFamily="34" charset="0"/>
              </a:rPr>
              <a:t> </a:t>
            </a:r>
            <a:r>
              <a:rPr lang="nb-NO" dirty="0" err="1" smtClean="0">
                <a:latin typeface="Arial" pitchFamily="34" charset="0"/>
              </a:rPr>
              <a:t>the</a:t>
            </a:r>
            <a:r>
              <a:rPr lang="nb-NO" dirty="0" smtClean="0">
                <a:latin typeface="Arial" pitchFamily="34" charset="0"/>
              </a:rPr>
              <a:t> Natural </a:t>
            </a:r>
            <a:r>
              <a:rPr lang="nb-NO" dirty="0" err="1" smtClean="0">
                <a:latin typeface="Arial" pitchFamily="34" charset="0"/>
              </a:rPr>
              <a:t>Science</a:t>
            </a:r>
            <a:r>
              <a:rPr lang="nb-NO" dirty="0" smtClean="0">
                <a:latin typeface="Arial" pitchFamily="34" charset="0"/>
              </a:rPr>
              <a:t> </a:t>
            </a:r>
            <a:r>
              <a:rPr lang="nb-NO" dirty="0" err="1" smtClean="0">
                <a:latin typeface="Arial" pitchFamily="34" charset="0"/>
              </a:rPr>
              <a:t>Building</a:t>
            </a:r>
            <a:r>
              <a:rPr lang="nb-NO" dirty="0" smtClean="0">
                <a:latin typeface="Arial" pitchFamily="34" charset="0"/>
              </a:rPr>
              <a:t> at </a:t>
            </a:r>
            <a:r>
              <a:rPr lang="nb-NO" dirty="0" err="1" smtClean="0">
                <a:latin typeface="Arial" pitchFamily="34" charset="0"/>
              </a:rPr>
              <a:t>the</a:t>
            </a:r>
            <a:r>
              <a:rPr lang="nb-NO" dirty="0" smtClean="0">
                <a:latin typeface="Arial" pitchFamily="34" charset="0"/>
              </a:rPr>
              <a:t> end </a:t>
            </a:r>
            <a:r>
              <a:rPr lang="nb-NO" dirty="0" err="1" smtClean="0">
                <a:latin typeface="Arial" pitchFamily="34" charset="0"/>
              </a:rPr>
              <a:t>of</a:t>
            </a:r>
            <a:r>
              <a:rPr lang="nb-NO" dirty="0" smtClean="0">
                <a:latin typeface="Arial" pitchFamily="34" charset="0"/>
              </a:rPr>
              <a:t> </a:t>
            </a:r>
            <a:r>
              <a:rPr lang="nb-NO" dirty="0" err="1" smtClean="0">
                <a:latin typeface="Arial" pitchFamily="34" charset="0"/>
              </a:rPr>
              <a:t>Researchers</a:t>
            </a:r>
            <a:r>
              <a:rPr lang="nb-NO" dirty="0" smtClean="0">
                <a:latin typeface="Arial" pitchFamily="34" charset="0"/>
              </a:rPr>
              <a:t>' </a:t>
            </a:r>
            <a:r>
              <a:rPr lang="nb-NO" dirty="0" err="1" smtClean="0">
                <a:latin typeface="Arial" pitchFamily="34" charset="0"/>
              </a:rPr>
              <a:t>Night</a:t>
            </a:r>
            <a:r>
              <a:rPr lang="nb-NO" dirty="0" smtClean="0">
                <a:latin typeface="Arial" pitchFamily="34" charset="0"/>
              </a:rPr>
              <a:t> Friday 22 September 2006.</a:t>
            </a:r>
          </a:p>
          <a:p>
            <a:r>
              <a:rPr lang="nb-NO" dirty="0" smtClean="0">
                <a:latin typeface="Arial" pitchFamily="34" charset="0"/>
              </a:rPr>
              <a:t>Photo: Eirik Fyhn / NTNU IVT</a:t>
            </a:r>
          </a:p>
          <a:p>
            <a:endParaRPr lang="nb-NO" dirty="0"/>
          </a:p>
        </p:txBody>
      </p:sp>
      <p:sp>
        <p:nvSpPr>
          <p:cNvPr id="4" name="Plassholder for lysbildenummer 3"/>
          <p:cNvSpPr>
            <a:spLocks noGrp="1"/>
          </p:cNvSpPr>
          <p:nvPr>
            <p:ph type="sldNum" sz="quarter" idx="10"/>
          </p:nvPr>
        </p:nvSpPr>
        <p:spPr/>
        <p:txBody>
          <a:bodyPr/>
          <a:lstStyle/>
          <a:p>
            <a:fld id="{731604BD-7934-4FD3-9746-A24B1C170A75}" type="slidenum">
              <a:rPr lang="nn-NO" smtClean="0"/>
              <a:pPr/>
              <a:t>6</a:t>
            </a:fld>
            <a:endParaRPr lang="nn-NO"/>
          </a:p>
        </p:txBody>
      </p:sp>
    </p:spTree>
    <p:extLst>
      <p:ext uri="{BB962C8B-B14F-4D97-AF65-F5344CB8AC3E}">
        <p14:creationId xmlns:p14="http://schemas.microsoft.com/office/powerpoint/2010/main" val="2865913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smtClean="0">
                <a:latin typeface="Arial" pitchFamily="34" charset="0"/>
              </a:rPr>
              <a:t>See a complete list at www.ntnu.edu/map/</a:t>
            </a:r>
            <a:br>
              <a:rPr lang="en-GB" dirty="0" smtClean="0">
                <a:latin typeface="Arial" pitchFamily="34" charset="0"/>
              </a:rPr>
            </a:br>
            <a:r>
              <a:rPr lang="en-GB" dirty="0" smtClean="0">
                <a:latin typeface="Arial" pitchFamily="34" charset="0"/>
              </a:rPr>
              <a:t>A complete description of the campuses can be found at </a:t>
            </a:r>
            <a:r>
              <a:rPr lang="en-US" dirty="0" smtClean="0">
                <a:latin typeface="Arial" pitchFamily="34" charset="0"/>
              </a:rPr>
              <a:t>www.ntnu.edu/livingintrh/ntnu-campuses</a:t>
            </a:r>
            <a:endParaRPr lang="en-GB" dirty="0" smtClean="0">
              <a:latin typeface="Arial" pitchFamily="34" charset="0"/>
            </a:endParaRPr>
          </a:p>
          <a:p>
            <a:r>
              <a:rPr lang="en-GB" dirty="0" smtClean="0">
                <a:latin typeface="Arial" pitchFamily="34" charset="0"/>
              </a:rPr>
              <a:t>Pictures:</a:t>
            </a:r>
          </a:p>
          <a:p>
            <a:r>
              <a:rPr lang="en-GB" dirty="0" smtClean="0">
                <a:latin typeface="Arial" pitchFamily="34" charset="0"/>
              </a:rPr>
              <a:t>Left: Natural Science Building, Campus </a:t>
            </a:r>
            <a:r>
              <a:rPr lang="en-GB" dirty="0" err="1" smtClean="0">
                <a:latin typeface="Arial" pitchFamily="34" charset="0"/>
              </a:rPr>
              <a:t>Gløshaugen</a:t>
            </a:r>
            <a:r>
              <a:rPr lang="en-GB" dirty="0" smtClean="0">
                <a:latin typeface="Arial" pitchFamily="34" charset="0"/>
              </a:rPr>
              <a:t>, February 2000. Photo: </a:t>
            </a:r>
            <a:r>
              <a:rPr lang="en-GB" dirty="0" err="1" smtClean="0">
                <a:latin typeface="Arial" pitchFamily="34" charset="0"/>
              </a:rPr>
              <a:t>Mentz</a:t>
            </a:r>
            <a:r>
              <a:rPr lang="en-GB" dirty="0" smtClean="0">
                <a:latin typeface="Arial" pitchFamily="34" charset="0"/>
              </a:rPr>
              <a:t> </a:t>
            </a:r>
            <a:r>
              <a:rPr lang="en-GB" dirty="0" err="1" smtClean="0">
                <a:latin typeface="Arial" pitchFamily="34" charset="0"/>
              </a:rPr>
              <a:t>Indergaard</a:t>
            </a:r>
            <a:r>
              <a:rPr lang="en-GB" dirty="0" smtClean="0">
                <a:latin typeface="Arial" pitchFamily="34" charset="0"/>
              </a:rPr>
              <a:t>/NTNU Info.</a:t>
            </a:r>
          </a:p>
          <a:p>
            <a:r>
              <a:rPr lang="en-GB" dirty="0" smtClean="0">
                <a:latin typeface="Arial" pitchFamily="34" charset="0"/>
              </a:rPr>
              <a:t>Right: The main entrance to the </a:t>
            </a:r>
            <a:r>
              <a:rPr lang="en-GB" dirty="0" err="1" smtClean="0">
                <a:latin typeface="Arial" pitchFamily="34" charset="0"/>
              </a:rPr>
              <a:t>Dragvoll</a:t>
            </a:r>
            <a:r>
              <a:rPr lang="en-GB" dirty="0" smtClean="0">
                <a:latin typeface="Arial" pitchFamily="34" charset="0"/>
              </a:rPr>
              <a:t> campus, facing southeast, March 2008. </a:t>
            </a:r>
            <a:r>
              <a:rPr lang="de-DE" dirty="0" err="1" smtClean="0">
                <a:latin typeface="Arial" pitchFamily="34" charset="0"/>
              </a:rPr>
              <a:t>Photo</a:t>
            </a:r>
            <a:r>
              <a:rPr lang="de-DE" dirty="0" smtClean="0">
                <a:latin typeface="Arial" pitchFamily="34" charset="0"/>
              </a:rPr>
              <a:t>: Mentz </a:t>
            </a:r>
            <a:r>
              <a:rPr lang="de-DE" dirty="0" err="1" smtClean="0">
                <a:latin typeface="Arial" pitchFamily="34" charset="0"/>
              </a:rPr>
              <a:t>Indergaard</a:t>
            </a:r>
            <a:r>
              <a:rPr lang="de-DE" dirty="0" smtClean="0">
                <a:latin typeface="Arial" pitchFamily="34" charset="0"/>
              </a:rPr>
              <a:t>/NTNU Info.</a:t>
            </a:r>
            <a:endParaRPr lang="en-GB" dirty="0" smtClean="0">
              <a:latin typeface="Arial" pitchFamily="34" charset="0"/>
            </a:endParaRPr>
          </a:p>
        </p:txBody>
      </p:sp>
      <p:sp>
        <p:nvSpPr>
          <p:cNvPr id="4" name="Plassholder for lysbildenummer 3"/>
          <p:cNvSpPr>
            <a:spLocks noGrp="1"/>
          </p:cNvSpPr>
          <p:nvPr>
            <p:ph type="sldNum" sz="quarter" idx="10"/>
          </p:nvPr>
        </p:nvSpPr>
        <p:spPr/>
        <p:txBody>
          <a:bodyPr/>
          <a:lstStyle/>
          <a:p>
            <a:fld id="{731604BD-7934-4FD3-9746-A24B1C170A75}" type="slidenum">
              <a:rPr lang="nn-NO" smtClean="0"/>
              <a:pPr/>
              <a:t>7</a:t>
            </a:fld>
            <a:endParaRPr lang="nn-NO"/>
          </a:p>
        </p:txBody>
      </p:sp>
    </p:spTree>
    <p:extLst>
      <p:ext uri="{BB962C8B-B14F-4D97-AF65-F5344CB8AC3E}">
        <p14:creationId xmlns:p14="http://schemas.microsoft.com/office/powerpoint/2010/main" val="27397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latin typeface="Arial" pitchFamily="34" charset="0"/>
              </a:rPr>
              <a:t>Pictures:</a:t>
            </a:r>
            <a:endParaRPr lang="en-GB" dirty="0" smtClean="0">
              <a:latin typeface="Arial" pitchFamily="34" charset="0"/>
            </a:endParaRPr>
          </a:p>
          <a:p>
            <a:r>
              <a:rPr lang="en-GB" dirty="0" smtClean="0">
                <a:latin typeface="Arial" pitchFamily="34" charset="0"/>
              </a:rPr>
              <a:t>Top left: </a:t>
            </a:r>
            <a:r>
              <a:rPr lang="en-GB" dirty="0" err="1" smtClean="0">
                <a:latin typeface="Arial" pitchFamily="34" charset="0"/>
              </a:rPr>
              <a:t>Dragvoll</a:t>
            </a:r>
            <a:r>
              <a:rPr lang="en-GB" dirty="0" smtClean="0">
                <a:latin typeface="Arial" pitchFamily="34" charset="0"/>
              </a:rPr>
              <a:t> campus. September 2009. Bottom left: </a:t>
            </a:r>
            <a:r>
              <a:rPr lang="en-GB" dirty="0" err="1" smtClean="0">
                <a:latin typeface="Arial" pitchFamily="34" charset="0"/>
              </a:rPr>
              <a:t>Gløshaugen</a:t>
            </a:r>
            <a:r>
              <a:rPr lang="en-GB" dirty="0" smtClean="0">
                <a:latin typeface="Arial" pitchFamily="34" charset="0"/>
              </a:rPr>
              <a:t> campus from southwest, Sept. 2009. </a:t>
            </a:r>
          </a:p>
          <a:p>
            <a:r>
              <a:rPr lang="en-GB" dirty="0" smtClean="0">
                <a:latin typeface="Arial" pitchFamily="34" charset="0"/>
              </a:rPr>
              <a:t>Top right: Centre for Marine Technology, including NTNU</a:t>
            </a:r>
            <a:r>
              <a:rPr lang="en-GB" altLang="en-US" dirty="0" smtClean="0">
                <a:latin typeface="Arial" pitchFamily="34" charset="0"/>
              </a:rPr>
              <a:t>’</a:t>
            </a:r>
            <a:r>
              <a:rPr lang="en-GB" dirty="0" smtClean="0">
                <a:latin typeface="Arial" pitchFamily="34" charset="0"/>
              </a:rPr>
              <a:t>s Dept. of Marine Technology, Sept. 2009. </a:t>
            </a:r>
          </a:p>
          <a:p>
            <a:r>
              <a:rPr lang="en-GB" dirty="0" smtClean="0">
                <a:latin typeface="Arial" pitchFamily="34" charset="0"/>
              </a:rPr>
              <a:t>Middle right: St. </a:t>
            </a:r>
            <a:r>
              <a:rPr lang="en-GB" dirty="0" err="1" smtClean="0">
                <a:latin typeface="Arial" pitchFamily="34" charset="0"/>
              </a:rPr>
              <a:t>Olavs</a:t>
            </a:r>
            <a:r>
              <a:rPr lang="en-GB" dirty="0" smtClean="0">
                <a:latin typeface="Arial" pitchFamily="34" charset="0"/>
              </a:rPr>
              <a:t> Hospital; university hospital with NTNU</a:t>
            </a:r>
            <a:r>
              <a:rPr lang="en-GB" altLang="en-US" dirty="0" smtClean="0">
                <a:latin typeface="Arial" pitchFamily="34" charset="0"/>
              </a:rPr>
              <a:t>’</a:t>
            </a:r>
            <a:r>
              <a:rPr lang="en-GB" dirty="0" smtClean="0">
                <a:latin typeface="Arial" pitchFamily="34" charset="0"/>
              </a:rPr>
              <a:t>s Faculty of Medicine. May 2009. </a:t>
            </a:r>
          </a:p>
          <a:p>
            <a:r>
              <a:rPr lang="en-GB" dirty="0" smtClean="0">
                <a:latin typeface="Arial" pitchFamily="34" charset="0"/>
              </a:rPr>
              <a:t>Bottom right: </a:t>
            </a:r>
            <a:r>
              <a:rPr lang="en-GB" dirty="0" err="1" smtClean="0">
                <a:latin typeface="Arial" pitchFamily="34" charset="0"/>
              </a:rPr>
              <a:t>Kalvskinnet</a:t>
            </a:r>
            <a:r>
              <a:rPr lang="en-GB" dirty="0" smtClean="0">
                <a:latin typeface="Arial" pitchFamily="34" charset="0"/>
              </a:rPr>
              <a:t> area with NTNU University Museum, with the </a:t>
            </a:r>
            <a:r>
              <a:rPr lang="en-GB" dirty="0" err="1" smtClean="0">
                <a:latin typeface="Arial" pitchFamily="34" charset="0"/>
              </a:rPr>
              <a:t>Nidelva</a:t>
            </a:r>
            <a:r>
              <a:rPr lang="en-GB" dirty="0" smtClean="0">
                <a:latin typeface="Arial" pitchFamily="34" charset="0"/>
              </a:rPr>
              <a:t> River in the foreground. Sept. 2009.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itchFamily="34" charset="0"/>
              </a:rPr>
              <a:t>All photos: Erik Børseth, </a:t>
            </a:r>
            <a:r>
              <a:rPr lang="en-GB" dirty="0" err="1" smtClean="0">
                <a:latin typeface="Arial" pitchFamily="34" charset="0"/>
              </a:rPr>
              <a:t>Synlig</a:t>
            </a:r>
            <a:r>
              <a:rPr lang="en-GB" dirty="0" smtClean="0">
                <a:latin typeface="Arial" pitchFamily="34" charset="0"/>
              </a:rPr>
              <a:t> design </a:t>
            </a:r>
            <a:r>
              <a:rPr lang="en-GB" dirty="0" err="1" smtClean="0">
                <a:latin typeface="Arial" pitchFamily="34" charset="0"/>
              </a:rPr>
              <a:t>og</a:t>
            </a:r>
            <a:r>
              <a:rPr lang="en-GB" dirty="0" smtClean="0">
                <a:latin typeface="Arial" pitchFamily="34" charset="0"/>
              </a:rPr>
              <a:t> </a:t>
            </a:r>
            <a:r>
              <a:rPr lang="en-GB" dirty="0" err="1" smtClean="0">
                <a:latin typeface="Arial" pitchFamily="34" charset="0"/>
              </a:rPr>
              <a:t>foto</a:t>
            </a:r>
            <a:r>
              <a:rPr lang="en-GB" dirty="0" smtClean="0">
                <a:latin typeface="Arial" pitchFamily="34" charset="0"/>
              </a:rPr>
              <a:t> as/NTNU Info.</a:t>
            </a:r>
          </a:p>
          <a:p>
            <a:pPr eaLnBrk="1" hangingPunct="1"/>
            <a:r>
              <a:rPr lang="da-DK" dirty="0" smtClean="0">
                <a:latin typeface="Times New Roman" pitchFamily="18" charset="0"/>
                <a:cs typeface="Times New Roman" pitchFamily="18" charset="0"/>
              </a:rPr>
              <a:t>Distribution of students at </a:t>
            </a:r>
            <a:r>
              <a:rPr lang="da-DK" dirty="0" err="1" smtClean="0">
                <a:latin typeface="Times New Roman" pitchFamily="18" charset="0"/>
                <a:cs typeface="Times New Roman" pitchFamily="18" charset="0"/>
              </a:rPr>
              <a:t>each</a:t>
            </a:r>
            <a:r>
              <a:rPr lang="da-DK" dirty="0" smtClean="0">
                <a:latin typeface="Times New Roman" pitchFamily="18" charset="0"/>
                <a:cs typeface="Times New Roman" pitchFamily="18" charset="0"/>
              </a:rPr>
              <a:t> campus: (pr. 2012) </a:t>
            </a:r>
            <a:r>
              <a:rPr lang="da-DK" dirty="0" err="1" smtClean="0">
                <a:latin typeface="Times New Roman" pitchFamily="18" charset="0"/>
                <a:cs typeface="Times New Roman" pitchFamily="18" charset="0"/>
              </a:rPr>
              <a:t>Dragvoll</a:t>
            </a:r>
            <a:r>
              <a:rPr lang="da-DK" dirty="0" smtClean="0">
                <a:latin typeface="Times New Roman" pitchFamily="18" charset="0"/>
                <a:cs typeface="Times New Roman" pitchFamily="18" charset="0"/>
              </a:rPr>
              <a:t> – 43.4 %; </a:t>
            </a:r>
            <a:r>
              <a:rPr lang="da-DK" dirty="0" err="1" smtClean="0">
                <a:latin typeface="Times New Roman" pitchFamily="18" charset="0"/>
                <a:cs typeface="Times New Roman" pitchFamily="18" charset="0"/>
              </a:rPr>
              <a:t>Gløshaugen</a:t>
            </a:r>
            <a:r>
              <a:rPr lang="da-DK" dirty="0" smtClean="0">
                <a:latin typeface="Times New Roman" pitchFamily="18" charset="0"/>
                <a:cs typeface="Times New Roman" pitchFamily="18" charset="0"/>
              </a:rPr>
              <a:t> – 48.5 %; </a:t>
            </a:r>
            <a:r>
              <a:rPr lang="da-DK" dirty="0" err="1" smtClean="0">
                <a:latin typeface="Times New Roman" pitchFamily="18" charset="0"/>
                <a:cs typeface="Times New Roman" pitchFamily="18" charset="0"/>
              </a:rPr>
              <a:t>Tyholt</a:t>
            </a:r>
            <a:r>
              <a:rPr lang="da-DK" dirty="0" smtClean="0">
                <a:latin typeface="Times New Roman" pitchFamily="18" charset="0"/>
                <a:cs typeface="Times New Roman" pitchFamily="18" charset="0"/>
              </a:rPr>
              <a:t> – 2.7 %; </a:t>
            </a:r>
            <a:r>
              <a:rPr lang="da-DK" dirty="0" err="1" smtClean="0">
                <a:latin typeface="Times New Roman" pitchFamily="18" charset="0"/>
                <a:cs typeface="Times New Roman" pitchFamily="18" charset="0"/>
              </a:rPr>
              <a:t>Øya</a:t>
            </a:r>
            <a:r>
              <a:rPr lang="da-DK" baseline="0" dirty="0" smtClean="0">
                <a:latin typeface="Times New Roman" pitchFamily="18" charset="0"/>
                <a:cs typeface="Times New Roman" pitchFamily="18" charset="0"/>
              </a:rPr>
              <a:t> – 5.2 %. (</a:t>
            </a:r>
            <a:r>
              <a:rPr lang="da-DK" baseline="0" dirty="0" err="1" smtClean="0">
                <a:latin typeface="Times New Roman" pitchFamily="18" charset="0"/>
                <a:cs typeface="Times New Roman" pitchFamily="18" charset="0"/>
              </a:rPr>
              <a:t>Kalvskinnet</a:t>
            </a:r>
            <a:r>
              <a:rPr lang="da-DK" baseline="0" dirty="0" smtClean="0">
                <a:latin typeface="Times New Roman" pitchFamily="18" charset="0"/>
                <a:cs typeface="Times New Roman" pitchFamily="18" charset="0"/>
              </a:rPr>
              <a:t> – NTNU </a:t>
            </a:r>
            <a:r>
              <a:rPr lang="da-DK" baseline="0" dirty="0" err="1" smtClean="0">
                <a:latin typeface="Times New Roman" pitchFamily="18" charset="0"/>
                <a:cs typeface="Times New Roman" pitchFamily="18" charset="0"/>
              </a:rPr>
              <a:t>University</a:t>
            </a:r>
            <a:r>
              <a:rPr lang="da-DK" baseline="0" dirty="0" smtClean="0">
                <a:latin typeface="Times New Roman" pitchFamily="18" charset="0"/>
                <a:cs typeface="Times New Roman" pitchFamily="18" charset="0"/>
              </a:rPr>
              <a:t> Museum – has a </a:t>
            </a:r>
            <a:r>
              <a:rPr lang="da-DK" baseline="0" dirty="0" err="1" smtClean="0">
                <a:latin typeface="Times New Roman" pitchFamily="18" charset="0"/>
                <a:cs typeface="Times New Roman" pitchFamily="18" charset="0"/>
              </a:rPr>
              <a:t>minor</a:t>
            </a:r>
            <a:r>
              <a:rPr lang="da-DK" baseline="0" dirty="0" smtClean="0">
                <a:latin typeface="Times New Roman" pitchFamily="18" charset="0"/>
                <a:cs typeface="Times New Roman" pitchFamily="18" charset="0"/>
              </a:rPr>
              <a:t> </a:t>
            </a:r>
            <a:r>
              <a:rPr lang="da-DK" baseline="0" dirty="0" err="1" smtClean="0">
                <a:latin typeface="Times New Roman" pitchFamily="18" charset="0"/>
                <a:cs typeface="Times New Roman" pitchFamily="18" charset="0"/>
              </a:rPr>
              <a:t>number</a:t>
            </a:r>
            <a:r>
              <a:rPr lang="da-DK" baseline="0" dirty="0" smtClean="0">
                <a:latin typeface="Times New Roman" pitchFamily="18" charset="0"/>
                <a:cs typeface="Times New Roman" pitchFamily="18" charset="0"/>
              </a:rPr>
              <a:t> of </a:t>
            </a:r>
            <a:r>
              <a:rPr lang="da-DK" baseline="0" dirty="0" err="1" smtClean="0">
                <a:latin typeface="Times New Roman" pitchFamily="18" charset="0"/>
                <a:cs typeface="Times New Roman" pitchFamily="18" charset="0"/>
              </a:rPr>
              <a:t>graduate</a:t>
            </a:r>
            <a:r>
              <a:rPr lang="da-DK" baseline="0" dirty="0" smtClean="0">
                <a:latin typeface="Times New Roman" pitchFamily="18" charset="0"/>
                <a:cs typeface="Times New Roman" pitchFamily="18" charset="0"/>
              </a:rPr>
              <a:t> students in </a:t>
            </a:r>
            <a:r>
              <a:rPr lang="da-DK" baseline="0" dirty="0" err="1" smtClean="0">
                <a:latin typeface="Times New Roman" pitchFamily="18" charset="0"/>
                <a:cs typeface="Times New Roman" pitchFamily="18" charset="0"/>
              </a:rPr>
              <a:t>biology</a:t>
            </a:r>
            <a:r>
              <a:rPr lang="da-DK" baseline="0" dirty="0" smtClean="0">
                <a:latin typeface="Times New Roman" pitchFamily="18" charset="0"/>
                <a:cs typeface="Times New Roman" pitchFamily="18" charset="0"/>
              </a:rPr>
              <a:t> and </a:t>
            </a:r>
            <a:r>
              <a:rPr lang="da-DK" baseline="0" dirty="0" err="1" smtClean="0">
                <a:latin typeface="Times New Roman" pitchFamily="18" charset="0"/>
                <a:cs typeface="Times New Roman" pitchFamily="18" charset="0"/>
              </a:rPr>
              <a:t>archeology</a:t>
            </a:r>
            <a:r>
              <a:rPr lang="da-DK" baseline="0" dirty="0" smtClean="0">
                <a:latin typeface="Times New Roman" pitchFamily="18" charset="0"/>
                <a:cs typeface="Times New Roman" pitchFamily="18" charset="0"/>
              </a:rPr>
              <a:t>.)</a:t>
            </a:r>
            <a:r>
              <a:rPr lang="da-DK" dirty="0" smtClean="0">
                <a:latin typeface="Times New Roman" pitchFamily="18" charset="0"/>
                <a:cs typeface="Times New Roman" pitchFamily="18"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da-DK" dirty="0" smtClean="0">
                <a:latin typeface="Times New Roman" pitchFamily="18" charset="0"/>
                <a:cs typeface="Times New Roman" pitchFamily="18" charset="0"/>
              </a:rPr>
              <a:t>The </a:t>
            </a:r>
            <a:r>
              <a:rPr lang="da-DK" dirty="0" err="1" smtClean="0">
                <a:latin typeface="Times New Roman" pitchFamily="18" charset="0"/>
                <a:cs typeface="Times New Roman" pitchFamily="18" charset="0"/>
              </a:rPr>
              <a:t>percentage</a:t>
            </a:r>
            <a:r>
              <a:rPr lang="da-DK" baseline="0" dirty="0" smtClean="0">
                <a:latin typeface="Times New Roman" pitchFamily="18" charset="0"/>
                <a:cs typeface="Times New Roman" pitchFamily="18" charset="0"/>
              </a:rPr>
              <a:t> distribution of campus </a:t>
            </a:r>
            <a:r>
              <a:rPr lang="da-DK" baseline="0" dirty="0" err="1" smtClean="0">
                <a:latin typeface="Times New Roman" pitchFamily="18" charset="0"/>
                <a:cs typeface="Times New Roman" pitchFamily="18" charset="0"/>
              </a:rPr>
              <a:t>space</a:t>
            </a:r>
            <a:r>
              <a:rPr lang="da-DK" dirty="0" smtClean="0">
                <a:latin typeface="Times New Roman" pitchFamily="18" charset="0"/>
                <a:cs typeface="Times New Roman" pitchFamily="18" charset="0"/>
              </a:rPr>
              <a:t> (per 2009):  </a:t>
            </a:r>
            <a:r>
              <a:rPr lang="nn-NO" sz="1200" kern="1200" dirty="0" smtClean="0">
                <a:solidFill>
                  <a:schemeClr val="tx1"/>
                </a:solidFill>
                <a:effectLst/>
                <a:latin typeface="Arial" pitchFamily="34" charset="0"/>
                <a:ea typeface="ＭＳ Ｐゴシック" charset="0"/>
                <a:cs typeface="ＭＳ Ｐゴシック" charset="0"/>
              </a:rPr>
              <a:t>Gløshaugen </a:t>
            </a:r>
            <a:r>
              <a:rPr lang="nn-NO" sz="1200" kern="1200" dirty="0" err="1" smtClean="0">
                <a:solidFill>
                  <a:schemeClr val="tx1"/>
                </a:solidFill>
                <a:effectLst/>
                <a:latin typeface="Arial" pitchFamily="34" charset="0"/>
                <a:ea typeface="ＭＳ Ｐゴシック" charset="0"/>
                <a:cs typeface="ＭＳ Ｐゴシック" charset="0"/>
              </a:rPr>
              <a:t>with</a:t>
            </a:r>
            <a:r>
              <a:rPr lang="nn-NO" sz="1200" kern="1200" dirty="0" smtClean="0">
                <a:solidFill>
                  <a:schemeClr val="tx1"/>
                </a:solidFill>
                <a:effectLst/>
                <a:latin typeface="Arial" pitchFamily="34" charset="0"/>
                <a:ea typeface="ＭＳ Ｐゴシック" charset="0"/>
                <a:cs typeface="ＭＳ Ｐゴシック" charset="0"/>
              </a:rPr>
              <a:t> Lerkendal: 60 % (13 000 </a:t>
            </a:r>
            <a:r>
              <a:rPr lang="nn-NO" sz="1200" kern="1200" dirty="0" err="1" smtClean="0">
                <a:solidFill>
                  <a:schemeClr val="tx1"/>
                </a:solidFill>
                <a:effectLst/>
                <a:latin typeface="Arial" pitchFamily="34" charset="0"/>
                <a:ea typeface="ＭＳ Ｐゴシック" charset="0"/>
                <a:cs typeface="ＭＳ Ｐゴシック" charset="0"/>
              </a:rPr>
              <a:t>rooms</a:t>
            </a:r>
            <a:r>
              <a:rPr lang="nn-NO" sz="1200" kern="1200" dirty="0" smtClean="0">
                <a:solidFill>
                  <a:schemeClr val="tx1"/>
                </a:solidFill>
                <a:effectLst/>
                <a:latin typeface="Arial" pitchFamily="34" charset="0"/>
                <a:ea typeface="ＭＳ Ｐゴシック" charset="0"/>
                <a:cs typeface="ＭＳ Ｐゴシック" charset="0"/>
              </a:rPr>
              <a:t>; 60 </a:t>
            </a:r>
            <a:r>
              <a:rPr lang="nn-NO" sz="1200" kern="1200" dirty="0" err="1" smtClean="0">
                <a:solidFill>
                  <a:schemeClr val="tx1"/>
                </a:solidFill>
                <a:effectLst/>
                <a:latin typeface="Arial" pitchFamily="34" charset="0"/>
                <a:ea typeface="ＭＳ Ｐゴシック" charset="0"/>
                <a:cs typeface="ＭＳ Ｐゴシック" charset="0"/>
              </a:rPr>
              <a:t>buildings</a:t>
            </a:r>
            <a:r>
              <a:rPr lang="nn-NO" sz="1200" kern="1200" dirty="0" smtClean="0">
                <a:solidFill>
                  <a:schemeClr val="tx1"/>
                </a:solidFill>
                <a:effectLst/>
                <a:latin typeface="Arial" pitchFamily="34" charset="0"/>
                <a:ea typeface="ＭＳ Ｐゴシック" charset="0"/>
                <a:cs typeface="ＭＳ Ｐゴシック" charset="0"/>
              </a:rPr>
              <a:t>); Dragvoll: 14 %; Øya: 13 %; Kalvskinnet: 4 %; Tyholt: 4 %; </a:t>
            </a:r>
            <a:r>
              <a:rPr lang="nn-NO" sz="1200" kern="1200" dirty="0" err="1" smtClean="0">
                <a:solidFill>
                  <a:schemeClr val="tx1"/>
                </a:solidFill>
                <a:effectLst/>
                <a:latin typeface="Arial" pitchFamily="34" charset="0"/>
                <a:ea typeface="ＭＳ Ｐゴシック" charset="0"/>
                <a:cs typeface="ＭＳ Ｐゴシック" charset="0"/>
              </a:rPr>
              <a:t>Olavskvartal</a:t>
            </a:r>
            <a:r>
              <a:rPr lang="nn-NO" sz="1200" kern="1200" dirty="0" smtClean="0">
                <a:solidFill>
                  <a:schemeClr val="tx1"/>
                </a:solidFill>
                <a:effectLst/>
                <a:latin typeface="Arial" pitchFamily="34" charset="0"/>
                <a:ea typeface="ＭＳ Ｐゴシック" charset="0"/>
                <a:cs typeface="ＭＳ Ｐゴシック" charset="0"/>
              </a:rPr>
              <a:t> + Industribygget: 4 %. </a:t>
            </a:r>
            <a:r>
              <a:rPr lang="nb-NO" sz="1200" kern="1200" dirty="0" smtClean="0">
                <a:solidFill>
                  <a:schemeClr val="tx1"/>
                </a:solidFill>
                <a:effectLst/>
                <a:latin typeface="Arial" pitchFamily="34" charset="0"/>
                <a:ea typeface="ＭＳ Ｐゴシック" charset="0"/>
                <a:cs typeface="ＭＳ Ｐゴシック" charset="0"/>
              </a:rPr>
              <a:t>Rest: 1 %.</a:t>
            </a:r>
          </a:p>
          <a:p>
            <a:endParaRPr lang="en-GB" dirty="0" smtClean="0">
              <a:latin typeface="Arial" pitchFamily="34" charset="0"/>
            </a:endParaRPr>
          </a:p>
        </p:txBody>
      </p:sp>
      <p:sp>
        <p:nvSpPr>
          <p:cNvPr id="4" name="Plassholder for lysbildenummer 3"/>
          <p:cNvSpPr>
            <a:spLocks noGrp="1"/>
          </p:cNvSpPr>
          <p:nvPr>
            <p:ph type="sldNum" sz="quarter" idx="10"/>
          </p:nvPr>
        </p:nvSpPr>
        <p:spPr/>
        <p:txBody>
          <a:bodyPr/>
          <a:lstStyle/>
          <a:p>
            <a:fld id="{731604BD-7934-4FD3-9746-A24B1C170A75}" type="slidenum">
              <a:rPr lang="nn-NO" smtClean="0"/>
              <a:pPr/>
              <a:t>8</a:t>
            </a:fld>
            <a:endParaRPr lang="nn-NO"/>
          </a:p>
        </p:txBody>
      </p:sp>
    </p:spTree>
    <p:extLst>
      <p:ext uri="{BB962C8B-B14F-4D97-AF65-F5344CB8AC3E}">
        <p14:creationId xmlns:p14="http://schemas.microsoft.com/office/powerpoint/2010/main" val="3586648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latin typeface="Arial" pitchFamily="34" charset="0"/>
              </a:rPr>
              <a:t>From NTNU </a:t>
            </a:r>
            <a:r>
              <a:rPr lang="nb-NO" dirty="0" err="1" smtClean="0">
                <a:latin typeface="Arial" pitchFamily="34" charset="0"/>
              </a:rPr>
              <a:t>Alumni</a:t>
            </a:r>
            <a:r>
              <a:rPr lang="nb-NO" dirty="0" smtClean="0">
                <a:latin typeface="Arial" pitchFamily="34" charset="0"/>
              </a:rPr>
              <a:t>, May 2013</a:t>
            </a:r>
          </a:p>
          <a:p>
            <a:r>
              <a:rPr lang="nb-NO" dirty="0" err="1" smtClean="0">
                <a:latin typeface="Arial" pitchFamily="34" charset="0"/>
              </a:rPr>
              <a:t>Contact</a:t>
            </a:r>
            <a:r>
              <a:rPr lang="nb-NO" dirty="0" smtClean="0">
                <a:latin typeface="Arial" pitchFamily="34" charset="0"/>
              </a:rPr>
              <a:t>: alumni@ntnu.no</a:t>
            </a:r>
          </a:p>
          <a:p>
            <a:r>
              <a:rPr lang="nb-NO" dirty="0" smtClean="0">
                <a:latin typeface="Arial" pitchFamily="34" charset="0"/>
              </a:rPr>
              <a:t>www.ntnu.no/alumni</a:t>
            </a:r>
          </a:p>
          <a:p>
            <a:endParaRPr lang="nb-NO" dirty="0" smtClean="0">
              <a:latin typeface="Arial" pitchFamily="34" charset="0"/>
            </a:endParaRPr>
          </a:p>
          <a:p>
            <a:r>
              <a:rPr lang="nb-NO" dirty="0" smtClean="0">
                <a:latin typeface="Arial" pitchFamily="34" charset="0"/>
              </a:rPr>
              <a:t>Picture: NTNU </a:t>
            </a:r>
            <a:r>
              <a:rPr lang="nb-NO" dirty="0" err="1" smtClean="0">
                <a:latin typeface="Arial" pitchFamily="34" charset="0"/>
              </a:rPr>
              <a:t>Alumni</a:t>
            </a:r>
            <a:r>
              <a:rPr lang="nb-NO" dirty="0" smtClean="0">
                <a:latin typeface="Arial" pitchFamily="34" charset="0"/>
              </a:rPr>
              <a:t> </a:t>
            </a:r>
            <a:r>
              <a:rPr lang="nb-NO" dirty="0" err="1" smtClean="0">
                <a:latin typeface="Arial" pitchFamily="34" charset="0"/>
              </a:rPr>
              <a:t>members</a:t>
            </a:r>
            <a:r>
              <a:rPr lang="nb-NO" dirty="0" smtClean="0">
                <a:latin typeface="Arial" pitchFamily="34" charset="0"/>
              </a:rPr>
              <a:t>, Aug. 2007. Photo: Gorm Kallestad, Scanpix/NTNU Info</a:t>
            </a:r>
          </a:p>
        </p:txBody>
      </p:sp>
      <p:sp>
        <p:nvSpPr>
          <p:cNvPr id="4" name="Plassholder for lysbildenummer 3"/>
          <p:cNvSpPr>
            <a:spLocks noGrp="1"/>
          </p:cNvSpPr>
          <p:nvPr>
            <p:ph type="sldNum" sz="quarter" idx="10"/>
          </p:nvPr>
        </p:nvSpPr>
        <p:spPr/>
        <p:txBody>
          <a:bodyPr/>
          <a:lstStyle/>
          <a:p>
            <a:fld id="{731604BD-7934-4FD3-9746-A24B1C170A75}" type="slidenum">
              <a:rPr lang="nn-NO" smtClean="0"/>
              <a:pPr/>
              <a:t>9</a:t>
            </a:fld>
            <a:endParaRPr lang="nn-NO"/>
          </a:p>
        </p:txBody>
      </p:sp>
    </p:spTree>
    <p:extLst>
      <p:ext uri="{BB962C8B-B14F-4D97-AF65-F5344CB8AC3E}">
        <p14:creationId xmlns:p14="http://schemas.microsoft.com/office/powerpoint/2010/main" val="3595619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117"/>
          <p:cNvSpPr>
            <a:spLocks noGrp="1" noChangeArrowheads="1"/>
          </p:cNvSpPr>
          <p:nvPr>
            <p:ph type="dt" sz="half" idx="10"/>
          </p:nvPr>
        </p:nvSpPr>
        <p:spPr>
          <a:ln/>
        </p:spPr>
        <p:txBody>
          <a:bodyPr/>
          <a:lstStyle>
            <a:lvl1pPr>
              <a:defRPr/>
            </a:lvl1pPr>
          </a:lstStyle>
          <a:p>
            <a:pPr>
              <a:defRPr/>
            </a:pPr>
            <a:endParaRPr lang="nn-NO"/>
          </a:p>
        </p:txBody>
      </p:sp>
      <p:sp>
        <p:nvSpPr>
          <p:cNvPr id="5"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25182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117"/>
          <p:cNvSpPr>
            <a:spLocks noGrp="1" noChangeArrowheads="1"/>
          </p:cNvSpPr>
          <p:nvPr>
            <p:ph type="dt" sz="half" idx="10"/>
          </p:nvPr>
        </p:nvSpPr>
        <p:spPr>
          <a:ln/>
        </p:spPr>
        <p:txBody>
          <a:bodyPr/>
          <a:lstStyle>
            <a:lvl1pPr>
              <a:defRPr/>
            </a:lvl1pPr>
          </a:lstStyle>
          <a:p>
            <a:pPr>
              <a:defRPr/>
            </a:pPr>
            <a:endParaRPr lang="nn-NO"/>
          </a:p>
        </p:txBody>
      </p:sp>
      <p:sp>
        <p:nvSpPr>
          <p:cNvPr id="5"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179264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375400" y="533400"/>
            <a:ext cx="1943100" cy="487045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546100" y="533400"/>
            <a:ext cx="5676900" cy="487045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117"/>
          <p:cNvSpPr>
            <a:spLocks noGrp="1" noChangeArrowheads="1"/>
          </p:cNvSpPr>
          <p:nvPr>
            <p:ph type="dt" sz="half" idx="10"/>
          </p:nvPr>
        </p:nvSpPr>
        <p:spPr>
          <a:ln/>
        </p:spPr>
        <p:txBody>
          <a:bodyPr/>
          <a:lstStyle>
            <a:lvl1pPr>
              <a:defRPr/>
            </a:lvl1pPr>
          </a:lstStyle>
          <a:p>
            <a:pPr>
              <a:defRPr/>
            </a:pPr>
            <a:endParaRPr lang="nn-NO"/>
          </a:p>
        </p:txBody>
      </p:sp>
      <p:sp>
        <p:nvSpPr>
          <p:cNvPr id="5"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109007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117"/>
          <p:cNvSpPr>
            <a:spLocks noGrp="1" noChangeArrowheads="1"/>
          </p:cNvSpPr>
          <p:nvPr>
            <p:ph type="dt" sz="half" idx="10"/>
          </p:nvPr>
        </p:nvSpPr>
        <p:spPr>
          <a:ln/>
        </p:spPr>
        <p:txBody>
          <a:bodyPr/>
          <a:lstStyle>
            <a:lvl1pPr>
              <a:defRPr/>
            </a:lvl1pPr>
          </a:lstStyle>
          <a:p>
            <a:pPr>
              <a:defRPr/>
            </a:pPr>
            <a:endParaRPr lang="nn-NO"/>
          </a:p>
        </p:txBody>
      </p:sp>
      <p:sp>
        <p:nvSpPr>
          <p:cNvPr id="5"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113378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117"/>
          <p:cNvSpPr>
            <a:spLocks noGrp="1" noChangeArrowheads="1"/>
          </p:cNvSpPr>
          <p:nvPr>
            <p:ph type="dt" sz="half" idx="10"/>
          </p:nvPr>
        </p:nvSpPr>
        <p:spPr>
          <a:ln/>
        </p:spPr>
        <p:txBody>
          <a:bodyPr/>
          <a:lstStyle>
            <a:lvl1pPr>
              <a:defRPr/>
            </a:lvl1pPr>
          </a:lstStyle>
          <a:p>
            <a:pPr>
              <a:defRPr/>
            </a:pPr>
            <a:endParaRPr lang="nn-NO"/>
          </a:p>
        </p:txBody>
      </p:sp>
      <p:sp>
        <p:nvSpPr>
          <p:cNvPr id="5"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4276927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546100" y="1971675"/>
            <a:ext cx="3810000" cy="3432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508500" y="1971675"/>
            <a:ext cx="3810000" cy="3432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117"/>
          <p:cNvSpPr>
            <a:spLocks noGrp="1" noChangeArrowheads="1"/>
          </p:cNvSpPr>
          <p:nvPr>
            <p:ph type="dt" sz="half" idx="10"/>
          </p:nvPr>
        </p:nvSpPr>
        <p:spPr>
          <a:ln/>
        </p:spPr>
        <p:txBody>
          <a:bodyPr/>
          <a:lstStyle>
            <a:lvl1pPr>
              <a:defRPr/>
            </a:lvl1pPr>
          </a:lstStyle>
          <a:p>
            <a:pPr>
              <a:defRPr/>
            </a:pPr>
            <a:endParaRPr lang="nn-NO"/>
          </a:p>
        </p:txBody>
      </p:sp>
      <p:sp>
        <p:nvSpPr>
          <p:cNvPr id="6"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428430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117"/>
          <p:cNvSpPr>
            <a:spLocks noGrp="1" noChangeArrowheads="1"/>
          </p:cNvSpPr>
          <p:nvPr>
            <p:ph type="dt" sz="half" idx="10"/>
          </p:nvPr>
        </p:nvSpPr>
        <p:spPr>
          <a:ln/>
        </p:spPr>
        <p:txBody>
          <a:bodyPr/>
          <a:lstStyle>
            <a:lvl1pPr>
              <a:defRPr/>
            </a:lvl1pPr>
          </a:lstStyle>
          <a:p>
            <a:pPr>
              <a:defRPr/>
            </a:pPr>
            <a:endParaRPr lang="nn-NO"/>
          </a:p>
        </p:txBody>
      </p:sp>
      <p:sp>
        <p:nvSpPr>
          <p:cNvPr id="8"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1084139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117"/>
          <p:cNvSpPr>
            <a:spLocks noGrp="1" noChangeArrowheads="1"/>
          </p:cNvSpPr>
          <p:nvPr>
            <p:ph type="dt" sz="half" idx="10"/>
          </p:nvPr>
        </p:nvSpPr>
        <p:spPr>
          <a:ln/>
        </p:spPr>
        <p:txBody>
          <a:bodyPr/>
          <a:lstStyle>
            <a:lvl1pPr>
              <a:defRPr/>
            </a:lvl1pPr>
          </a:lstStyle>
          <a:p>
            <a:pPr>
              <a:defRPr/>
            </a:pPr>
            <a:endParaRPr lang="nn-NO"/>
          </a:p>
        </p:txBody>
      </p:sp>
      <p:sp>
        <p:nvSpPr>
          <p:cNvPr id="4"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3145129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117"/>
          <p:cNvSpPr>
            <a:spLocks noGrp="1" noChangeArrowheads="1"/>
          </p:cNvSpPr>
          <p:nvPr>
            <p:ph type="dt" sz="half" idx="10"/>
          </p:nvPr>
        </p:nvSpPr>
        <p:spPr>
          <a:ln/>
        </p:spPr>
        <p:txBody>
          <a:bodyPr/>
          <a:lstStyle>
            <a:lvl1pPr>
              <a:defRPr/>
            </a:lvl1pPr>
          </a:lstStyle>
          <a:p>
            <a:pPr>
              <a:defRPr/>
            </a:pPr>
            <a:endParaRPr lang="nn-NO"/>
          </a:p>
        </p:txBody>
      </p:sp>
      <p:sp>
        <p:nvSpPr>
          <p:cNvPr id="3"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419909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117"/>
          <p:cNvSpPr>
            <a:spLocks noGrp="1" noChangeArrowheads="1"/>
          </p:cNvSpPr>
          <p:nvPr>
            <p:ph type="dt" sz="half" idx="10"/>
          </p:nvPr>
        </p:nvSpPr>
        <p:spPr>
          <a:ln/>
        </p:spPr>
        <p:txBody>
          <a:bodyPr/>
          <a:lstStyle>
            <a:lvl1pPr>
              <a:defRPr/>
            </a:lvl1pPr>
          </a:lstStyle>
          <a:p>
            <a:pPr>
              <a:defRPr/>
            </a:pPr>
            <a:endParaRPr lang="nn-NO"/>
          </a:p>
        </p:txBody>
      </p:sp>
      <p:sp>
        <p:nvSpPr>
          <p:cNvPr id="6"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324706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117"/>
          <p:cNvSpPr>
            <a:spLocks noGrp="1" noChangeArrowheads="1"/>
          </p:cNvSpPr>
          <p:nvPr>
            <p:ph type="dt" sz="half" idx="10"/>
          </p:nvPr>
        </p:nvSpPr>
        <p:spPr>
          <a:ln/>
        </p:spPr>
        <p:txBody>
          <a:bodyPr/>
          <a:lstStyle>
            <a:lvl1pPr>
              <a:defRPr/>
            </a:lvl1pPr>
          </a:lstStyle>
          <a:p>
            <a:pPr>
              <a:defRPr/>
            </a:pPr>
            <a:endParaRPr lang="nn-NO"/>
          </a:p>
        </p:txBody>
      </p:sp>
      <p:sp>
        <p:nvSpPr>
          <p:cNvPr id="6"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259183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e 1" descr="bakgrunn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9" name="Rectangle 115"/>
          <p:cNvSpPr>
            <a:spLocks noGrp="1" noChangeArrowheads="1"/>
          </p:cNvSpPr>
          <p:nvPr>
            <p:ph type="title"/>
          </p:nvPr>
        </p:nvSpPr>
        <p:spPr bwMode="auto">
          <a:xfrm>
            <a:off x="5461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nn-NO"/>
              <a:t>Click to edit Master title style</a:t>
            </a:r>
          </a:p>
        </p:txBody>
      </p:sp>
      <p:sp>
        <p:nvSpPr>
          <p:cNvPr id="1140" name="Rectangle 116"/>
          <p:cNvSpPr>
            <a:spLocks noGrp="1" noChangeArrowheads="1"/>
          </p:cNvSpPr>
          <p:nvPr>
            <p:ph type="body" idx="1"/>
          </p:nvPr>
        </p:nvSpPr>
        <p:spPr bwMode="auto">
          <a:xfrm>
            <a:off x="546100" y="1971675"/>
            <a:ext cx="7772400"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n-NO"/>
              <a:t>Click to edit Master text styles</a:t>
            </a:r>
          </a:p>
          <a:p>
            <a:pPr lvl="1"/>
            <a:r>
              <a:rPr lang="nn-NO"/>
              <a:t>Second level</a:t>
            </a:r>
          </a:p>
          <a:p>
            <a:pPr lvl="2"/>
            <a:r>
              <a:rPr lang="nn-NO"/>
              <a:t>Third level</a:t>
            </a:r>
          </a:p>
          <a:p>
            <a:pPr lvl="3"/>
            <a:r>
              <a:rPr lang="nn-NO"/>
              <a:t>Fourth level</a:t>
            </a:r>
          </a:p>
          <a:p>
            <a:pPr lvl="4"/>
            <a:r>
              <a:rPr lang="nn-NO"/>
              <a:t>Fifth level</a:t>
            </a:r>
          </a:p>
        </p:txBody>
      </p:sp>
      <p:sp>
        <p:nvSpPr>
          <p:cNvPr id="1141" name="Rectangle 117"/>
          <p:cNvSpPr>
            <a:spLocks noGrp="1" noChangeArrowheads="1"/>
          </p:cNvSpPr>
          <p:nvPr>
            <p:ph type="dt" sz="half" idx="2"/>
          </p:nvPr>
        </p:nvSpPr>
        <p:spPr bwMode="auto">
          <a:xfrm>
            <a:off x="3581400" y="6008688"/>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0"/>
                <a:cs typeface="+mn-cs"/>
              </a:defRPr>
            </a:lvl1pPr>
          </a:lstStyle>
          <a:p>
            <a:pPr>
              <a:defRPr/>
            </a:pPr>
            <a:endParaRPr lang="nn-NO"/>
          </a:p>
        </p:txBody>
      </p:sp>
      <p:sp>
        <p:nvSpPr>
          <p:cNvPr id="1142" name="Rectangle 118"/>
          <p:cNvSpPr>
            <a:spLocks noGrp="1" noChangeArrowheads="1"/>
          </p:cNvSpPr>
          <p:nvPr>
            <p:ph type="ftr" sz="quarter" idx="3"/>
          </p:nvPr>
        </p:nvSpPr>
        <p:spPr bwMode="auto">
          <a:xfrm>
            <a:off x="533400" y="60134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nn-NO"/>
          </a:p>
        </p:txBody>
      </p:sp>
      <p:sp>
        <p:nvSpPr>
          <p:cNvPr id="1143" name="Rectangle 119"/>
          <p:cNvSpPr>
            <a:spLocks noChangeArrowheads="1"/>
          </p:cNvSpPr>
          <p:nvPr userDrawn="1"/>
        </p:nvSpPr>
        <p:spPr bwMode="auto">
          <a:xfrm>
            <a:off x="0" y="0"/>
            <a:ext cx="4206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fld id="{3EF96736-CE73-461E-B928-FC0A4BA04C68}" type="slidenum">
              <a:rPr lang="nn-NO" sz="1400" b="1">
                <a:solidFill>
                  <a:srgbClr val="BFD9E6"/>
                </a:solidFill>
              </a:rPr>
              <a:pPr algn="ctr"/>
              <a:t>‹#›</a:t>
            </a:fld>
            <a:endParaRPr lang="nn-NO" sz="1400">
              <a:solidFill>
                <a:srgbClr val="BFD9E6"/>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0.jpe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g"/><Relationship Id="rId3" Type="http://schemas.openxmlformats.org/officeDocument/2006/relationships/image" Target="../media/image33.png"/><Relationship Id="rId7" Type="http://schemas.openxmlformats.org/officeDocument/2006/relationships/image" Target="../media/image37.jpeg"/><Relationship Id="rId12"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jp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jpeg"/><Relationship Id="rId14" Type="http://schemas.openxmlformats.org/officeDocument/2006/relationships/image" Target="../media/image44.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Bilde 1" descr="bakgrun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3" name="Text Box 27"/>
          <p:cNvSpPr txBox="1">
            <a:spLocks noChangeArrowheads="1"/>
          </p:cNvSpPr>
          <p:nvPr/>
        </p:nvSpPr>
        <p:spPr bwMode="auto">
          <a:xfrm>
            <a:off x="1565275" y="3203575"/>
            <a:ext cx="37802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Arial" charset="0"/>
                <a:ea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marL="0" lvl="0" indent="0"/>
            <a:r>
              <a:rPr lang="nb-NO" sz="4800" b="1" dirty="0" err="1">
                <a:solidFill>
                  <a:srgbClr val="000000"/>
                </a:solidFill>
                <a:latin typeface="Arial"/>
                <a:ea typeface="+mn-ea"/>
              </a:rPr>
              <a:t>Introduction</a:t>
            </a:r>
            <a:endParaRPr lang="nb-NO" sz="4800" dirty="0">
              <a:solidFill>
                <a:srgbClr val="000000"/>
              </a:solidFill>
              <a:latin typeface="Arial"/>
              <a:ea typeface="+mn-ea"/>
            </a:endParaRPr>
          </a:p>
        </p:txBody>
      </p:sp>
      <p:sp>
        <p:nvSpPr>
          <p:cNvPr id="19484" name="Text Box 28"/>
          <p:cNvSpPr txBox="1">
            <a:spLocks noChangeArrowheads="1"/>
          </p:cNvSpPr>
          <p:nvPr/>
        </p:nvSpPr>
        <p:spPr bwMode="auto">
          <a:xfrm>
            <a:off x="8241074" y="6553200"/>
            <a:ext cx="7505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nb-NO" sz="1000" b="1" dirty="0">
                <a:solidFill>
                  <a:schemeClr val="bg1"/>
                </a:solidFill>
                <a:latin typeface="Arial" charset="0"/>
                <a:ea typeface="ＭＳ Ｐゴシック" charset="0"/>
              </a:rPr>
              <a:t>M</a:t>
            </a:r>
            <a:r>
              <a:rPr lang="nb-NO" sz="1000" b="1" dirty="0" smtClean="0">
                <a:solidFill>
                  <a:schemeClr val="bg1"/>
                </a:solidFill>
                <a:latin typeface="Arial" charset="0"/>
                <a:ea typeface="ＭＳ Ｐゴシック" charset="0"/>
              </a:rPr>
              <a:t>ay 2013</a:t>
            </a:r>
            <a:endParaRPr lang="nb-NO" sz="1000" b="1" dirty="0">
              <a:solidFill>
                <a:schemeClr val="bg1"/>
              </a:solidFill>
              <a:latin typeface="Arial" charset="0"/>
              <a:ea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78362" y="367825"/>
            <a:ext cx="7772400"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a:lstStyle>
          <a:p>
            <a:r>
              <a:rPr lang="nb-NO" b="1" dirty="0" err="1" smtClean="0">
                <a:effectLst>
                  <a:outerShdw blurRad="38100" dist="38100" dir="2700000" algn="tl">
                    <a:srgbClr val="C0C0C0"/>
                  </a:outerShdw>
                </a:effectLst>
                <a:latin typeface="Arial MT Bold" charset="0"/>
              </a:rPr>
              <a:t>NTNU’s</a:t>
            </a:r>
            <a:r>
              <a:rPr lang="nb-NO" b="1" dirty="0" smtClean="0">
                <a:effectLst>
                  <a:outerShdw blurRad="38100" dist="38100" dir="2700000" algn="tl">
                    <a:srgbClr val="C0C0C0"/>
                  </a:outerShdw>
                </a:effectLst>
                <a:latin typeface="Arial MT Bold" charset="0"/>
              </a:rPr>
              <a:t> </a:t>
            </a:r>
            <a:r>
              <a:rPr lang="nb-NO" b="1" dirty="0" err="1" smtClean="0">
                <a:effectLst>
                  <a:outerShdw blurRad="38100" dist="38100" dir="2700000" algn="tl">
                    <a:srgbClr val="C0C0C0"/>
                  </a:outerShdw>
                </a:effectLst>
                <a:latin typeface="Arial MT Bold" charset="0"/>
              </a:rPr>
              <a:t>values</a:t>
            </a:r>
            <a:endParaRPr lang="nb-NO" b="1" dirty="0">
              <a:effectLst>
                <a:outerShdw blurRad="38100" dist="38100" dir="2700000" algn="tl">
                  <a:srgbClr val="C0C0C0"/>
                </a:outerShdw>
              </a:effectLst>
              <a:latin typeface="Arial MT Bold" charset="0"/>
            </a:endParaRPr>
          </a:p>
        </p:txBody>
      </p:sp>
      <p:sp>
        <p:nvSpPr>
          <p:cNvPr id="3" name="Rectangle 6"/>
          <p:cNvSpPr>
            <a:spLocks noChangeArrowheads="1"/>
          </p:cNvSpPr>
          <p:nvPr/>
        </p:nvSpPr>
        <p:spPr bwMode="auto">
          <a:xfrm>
            <a:off x="622292" y="1905732"/>
            <a:ext cx="5594350"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defRPr/>
            </a:pPr>
            <a:r>
              <a:rPr lang="nb-NO" sz="4000" dirty="0">
                <a:latin typeface="Arial" charset="0"/>
                <a:ea typeface="ＭＳ Ｐゴシック" charset="0"/>
                <a:cs typeface="ＭＳ Ｐゴシック" charset="0"/>
              </a:rPr>
              <a:t>Creative</a:t>
            </a:r>
          </a:p>
          <a:p>
            <a:pPr marL="342900" indent="-342900">
              <a:spcBef>
                <a:spcPct val="20000"/>
              </a:spcBef>
              <a:buFontTx/>
              <a:buChar char="•"/>
              <a:defRPr/>
            </a:pPr>
            <a:r>
              <a:rPr lang="nb-NO" sz="4000" dirty="0" err="1">
                <a:latin typeface="Arial" charset="0"/>
                <a:ea typeface="ＭＳ Ｐゴシック" charset="0"/>
                <a:cs typeface="ＭＳ Ｐゴシック" charset="0"/>
              </a:rPr>
              <a:t>Constructive</a:t>
            </a:r>
            <a:endParaRPr lang="nb-NO" sz="4000" dirty="0">
              <a:latin typeface="Arial" charset="0"/>
              <a:ea typeface="ＭＳ Ｐゴシック" charset="0"/>
              <a:cs typeface="ＭＳ Ｐゴシック" charset="0"/>
            </a:endParaRPr>
          </a:p>
          <a:p>
            <a:pPr marL="342900" indent="-342900">
              <a:spcBef>
                <a:spcPct val="20000"/>
              </a:spcBef>
              <a:buFontTx/>
              <a:buChar char="•"/>
              <a:defRPr/>
            </a:pPr>
            <a:r>
              <a:rPr lang="nb-NO" sz="4000" dirty="0">
                <a:latin typeface="Arial" charset="0"/>
                <a:ea typeface="ＭＳ Ｐゴシック" charset="0"/>
                <a:cs typeface="ＭＳ Ｐゴシック" charset="0"/>
              </a:rPr>
              <a:t>Critical</a:t>
            </a:r>
          </a:p>
          <a:p>
            <a:pPr marL="342900" indent="-342900">
              <a:spcBef>
                <a:spcPct val="20000"/>
              </a:spcBef>
              <a:buFontTx/>
              <a:buChar char="•"/>
              <a:defRPr/>
            </a:pPr>
            <a:r>
              <a:rPr lang="nb-NO" sz="4000" dirty="0" err="1">
                <a:latin typeface="Arial" charset="0"/>
                <a:ea typeface="ＭＳ Ｐゴシック" charset="0"/>
                <a:cs typeface="ＭＳ Ｐゴシック" charset="0"/>
              </a:rPr>
              <a:t>Respectful</a:t>
            </a:r>
            <a:r>
              <a:rPr lang="nb-NO" sz="4000" dirty="0">
                <a:latin typeface="Arial" charset="0"/>
                <a:ea typeface="ＭＳ Ｐゴシック" charset="0"/>
                <a:cs typeface="ＭＳ Ｐゴシック" charset="0"/>
              </a:rPr>
              <a:t> and </a:t>
            </a:r>
            <a:r>
              <a:rPr lang="nb-NO" sz="4000" dirty="0" err="1">
                <a:latin typeface="Arial" charset="0"/>
                <a:ea typeface="ＭＳ Ｐゴシック" charset="0"/>
                <a:cs typeface="ＭＳ Ｐゴシック" charset="0"/>
              </a:rPr>
              <a:t>caring</a:t>
            </a:r>
            <a:endParaRPr lang="nb-NO" sz="4000" dirty="0">
              <a:latin typeface="Arial" charset="0"/>
              <a:ea typeface="ＭＳ Ｐゴシック" charset="0"/>
              <a:cs typeface="ＭＳ Ｐゴシック" charset="0"/>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6875" y="836712"/>
            <a:ext cx="2182813"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4"/>
          <p:cNvSpPr>
            <a:spLocks noChangeArrowheads="1"/>
          </p:cNvSpPr>
          <p:nvPr/>
        </p:nvSpPr>
        <p:spPr bwMode="auto">
          <a:xfrm>
            <a:off x="7848600" y="0"/>
            <a:ext cx="1295400" cy="381000"/>
          </a:xfrm>
          <a:prstGeom prst="rect">
            <a:avLst/>
          </a:prstGeom>
          <a:solidFill>
            <a:srgbClr val="0D2B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200" b="1" dirty="0" smtClean="0">
                <a:solidFill>
                  <a:srgbClr val="FFFFFF"/>
                </a:solidFill>
                <a:latin typeface="Arial MT Bold" charset="0"/>
              </a:rPr>
              <a:t>INTRO</a:t>
            </a:r>
            <a:endParaRPr lang="nb-NO" sz="1200" b="1" dirty="0">
              <a:solidFill>
                <a:srgbClr val="FFFFFF"/>
              </a:solidFill>
              <a:latin typeface="Arial MT Bold" charset="0"/>
            </a:endParaRPr>
          </a:p>
        </p:txBody>
      </p:sp>
      <p:sp>
        <p:nvSpPr>
          <p:cNvPr id="6" name="TekstSylinder 5"/>
          <p:cNvSpPr txBox="1"/>
          <p:nvPr/>
        </p:nvSpPr>
        <p:spPr>
          <a:xfrm>
            <a:off x="8172400" y="6530860"/>
            <a:ext cx="865943" cy="276999"/>
          </a:xfrm>
          <a:prstGeom prst="rect">
            <a:avLst/>
          </a:prstGeom>
          <a:noFill/>
        </p:spPr>
        <p:txBody>
          <a:bodyPr wrap="none" rtlCol="0">
            <a:spAutoFit/>
          </a:bodyPr>
          <a:lstStyle/>
          <a:p>
            <a:pPr eaLnBrk="0" fontAlgn="base" hangingPunct="0">
              <a:spcBef>
                <a:spcPct val="0"/>
              </a:spcBef>
              <a:spcAft>
                <a:spcPct val="0"/>
              </a:spcAft>
            </a:pPr>
            <a:r>
              <a:rPr lang="nb-NO" sz="1200" b="1" dirty="0" smtClean="0">
                <a:solidFill>
                  <a:srgbClr val="FFFFFF"/>
                </a:solidFill>
              </a:rPr>
              <a:t>May 2013</a:t>
            </a:r>
            <a:endParaRPr lang="nb-NO" sz="1200" b="1" dirty="0">
              <a:solidFill>
                <a:srgbClr val="FFFFFF"/>
              </a:solidFill>
            </a:endParaRPr>
          </a:p>
        </p:txBody>
      </p:sp>
    </p:spTree>
    <p:extLst>
      <p:ext uri="{BB962C8B-B14F-4D97-AF65-F5344CB8AC3E}">
        <p14:creationId xmlns:p14="http://schemas.microsoft.com/office/powerpoint/2010/main" val="1058927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1990" y="235371"/>
            <a:ext cx="7391400"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a:lstStyle>
          <a:p>
            <a:pPr>
              <a:lnSpc>
                <a:spcPct val="135000"/>
              </a:lnSpc>
            </a:pPr>
            <a:r>
              <a:rPr lang="nn-NO" b="1" dirty="0" err="1" smtClean="0">
                <a:effectLst>
                  <a:outerShdw blurRad="38100" dist="38100" dir="2700000" algn="tl">
                    <a:srgbClr val="C0C0C0"/>
                  </a:outerShdw>
                </a:effectLst>
                <a:latin typeface="Arial MT Bold" charset="0"/>
              </a:rPr>
              <a:t>NTNU’s</a:t>
            </a:r>
            <a:r>
              <a:rPr lang="nn-NO" b="1" dirty="0" smtClean="0">
                <a:effectLst>
                  <a:outerShdw blurRad="38100" dist="38100" dir="2700000" algn="tl">
                    <a:srgbClr val="C0C0C0"/>
                  </a:outerShdw>
                </a:effectLst>
                <a:latin typeface="Arial MT Bold" charset="0"/>
              </a:rPr>
              <a:t> mission in </a:t>
            </a:r>
            <a:r>
              <a:rPr lang="nn-NO" b="1" dirty="0" err="1" smtClean="0">
                <a:effectLst>
                  <a:outerShdw blurRad="38100" dist="38100" dir="2700000" algn="tl">
                    <a:srgbClr val="C0C0C0"/>
                  </a:outerShdw>
                </a:effectLst>
                <a:latin typeface="Arial MT Bold" charset="0"/>
              </a:rPr>
              <a:t>society</a:t>
            </a:r>
            <a:endParaRPr lang="nn-NO" b="1" dirty="0">
              <a:effectLst>
                <a:outerShdw blurRad="38100" dist="38100" dir="2700000" algn="tl">
                  <a:srgbClr val="C0C0C0"/>
                </a:outerShdw>
              </a:effectLst>
              <a:latin typeface="Arial MT Bold" charset="0"/>
            </a:endParaRPr>
          </a:p>
        </p:txBody>
      </p:sp>
      <p:sp>
        <p:nvSpPr>
          <p:cNvPr id="3" name="Rectangle 4"/>
          <p:cNvSpPr txBox="1">
            <a:spLocks noChangeArrowheads="1"/>
          </p:cNvSpPr>
          <p:nvPr/>
        </p:nvSpPr>
        <p:spPr>
          <a:xfrm>
            <a:off x="488949" y="1187450"/>
            <a:ext cx="6171283" cy="4833838"/>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pPr fontAlgn="auto">
              <a:spcAft>
                <a:spcPts val="0"/>
              </a:spcAft>
            </a:pPr>
            <a:r>
              <a:rPr lang="en-GB" sz="2000" b="1" kern="1200" dirty="0" smtClean="0">
                <a:solidFill>
                  <a:prstClr val="black"/>
                </a:solidFill>
                <a:latin typeface="Arial" pitchFamily="34" charset="0"/>
              </a:rPr>
              <a:t>In general</a:t>
            </a:r>
            <a:r>
              <a:rPr lang="en-GB" sz="1800" b="1" kern="1200" dirty="0" smtClean="0">
                <a:solidFill>
                  <a:prstClr val="black"/>
                </a:solidFill>
                <a:latin typeface="Arial" pitchFamily="34" charset="0"/>
              </a:rPr>
              <a:t/>
            </a:r>
            <a:br>
              <a:rPr lang="en-GB" sz="1800" b="1" kern="1200" dirty="0" smtClean="0">
                <a:solidFill>
                  <a:prstClr val="black"/>
                </a:solidFill>
                <a:latin typeface="Arial" pitchFamily="34" charset="0"/>
              </a:rPr>
            </a:br>
            <a:r>
              <a:rPr lang="en-GB" sz="2000" kern="1200" dirty="0" smtClean="0">
                <a:solidFill>
                  <a:prstClr val="black"/>
                </a:solidFill>
                <a:latin typeface="Arial" pitchFamily="34" charset="0"/>
              </a:rPr>
              <a:t>Research and development; education based </a:t>
            </a:r>
            <a:br>
              <a:rPr lang="en-GB" sz="2000" kern="1200" dirty="0" smtClean="0">
                <a:solidFill>
                  <a:prstClr val="black"/>
                </a:solidFill>
                <a:latin typeface="Arial" pitchFamily="34" charset="0"/>
              </a:rPr>
            </a:br>
            <a:r>
              <a:rPr lang="en-GB" sz="2000" kern="1200" dirty="0" smtClean="0">
                <a:solidFill>
                  <a:prstClr val="black"/>
                </a:solidFill>
                <a:latin typeface="Arial" pitchFamily="34" charset="0"/>
              </a:rPr>
              <a:t>on our research; disseminate knowledge;</a:t>
            </a:r>
            <a:br>
              <a:rPr lang="en-GB" sz="2000" kern="1200" dirty="0" smtClean="0">
                <a:solidFill>
                  <a:prstClr val="black"/>
                </a:solidFill>
                <a:latin typeface="Arial" pitchFamily="34" charset="0"/>
              </a:rPr>
            </a:br>
            <a:r>
              <a:rPr lang="en-GB" sz="2000" kern="1200" dirty="0" smtClean="0">
                <a:solidFill>
                  <a:prstClr val="black"/>
                </a:solidFill>
                <a:latin typeface="Arial" pitchFamily="34" charset="0"/>
              </a:rPr>
              <a:t>be a positive influence in society;</a:t>
            </a:r>
            <a:r>
              <a:rPr lang="en-GB" sz="2000" b="1" kern="1200" dirty="0" smtClean="0">
                <a:solidFill>
                  <a:prstClr val="black"/>
                </a:solidFill>
                <a:latin typeface="Arial" pitchFamily="34" charset="0"/>
              </a:rPr>
              <a:t> </a:t>
            </a:r>
            <a:br>
              <a:rPr lang="en-GB" sz="2000" b="1" kern="1200" dirty="0" smtClean="0">
                <a:solidFill>
                  <a:prstClr val="black"/>
                </a:solidFill>
                <a:latin typeface="Arial" pitchFamily="34" charset="0"/>
              </a:rPr>
            </a:br>
            <a:r>
              <a:rPr lang="en-GB" sz="2000" kern="1200" dirty="0" smtClean="0">
                <a:solidFill>
                  <a:prstClr val="black"/>
                </a:solidFill>
                <a:latin typeface="Arial" pitchFamily="34" charset="0"/>
              </a:rPr>
              <a:t>stimulate to innovation.</a:t>
            </a:r>
          </a:p>
          <a:p>
            <a:pPr fontAlgn="auto">
              <a:spcAft>
                <a:spcPts val="0"/>
              </a:spcAft>
            </a:pPr>
            <a:r>
              <a:rPr lang="en-GB" sz="2000" b="1" kern="1200" dirty="0" smtClean="0">
                <a:solidFill>
                  <a:prstClr val="black"/>
                </a:solidFill>
                <a:latin typeface="Arial" pitchFamily="34" charset="0"/>
              </a:rPr>
              <a:t>In particular</a:t>
            </a:r>
            <a:r>
              <a:rPr lang="en-GB" sz="1800" b="1" kern="1200" dirty="0" smtClean="0">
                <a:solidFill>
                  <a:prstClr val="black"/>
                </a:solidFill>
                <a:latin typeface="Arial" pitchFamily="34" charset="0"/>
              </a:rPr>
              <a:t/>
            </a:r>
            <a:br>
              <a:rPr lang="en-GB" sz="1800" b="1" kern="1200" dirty="0" smtClean="0">
                <a:solidFill>
                  <a:prstClr val="black"/>
                </a:solidFill>
                <a:latin typeface="Arial" pitchFamily="34" charset="0"/>
              </a:rPr>
            </a:br>
            <a:r>
              <a:rPr lang="en-GB" sz="2000" kern="1200" dirty="0" smtClean="0">
                <a:solidFill>
                  <a:prstClr val="black"/>
                </a:solidFill>
                <a:latin typeface="Arial" pitchFamily="34" charset="0"/>
              </a:rPr>
              <a:t>Develop science and </a:t>
            </a:r>
            <a:r>
              <a:rPr lang="en-US" sz="2000" kern="1200" dirty="0" smtClean="0">
                <a:solidFill>
                  <a:prstClr val="black"/>
                </a:solidFill>
                <a:latin typeface="Arial" pitchFamily="34" charset="0"/>
              </a:rPr>
              <a:t>technology </a:t>
            </a:r>
            <a:br>
              <a:rPr lang="en-US" sz="2000" kern="1200" dirty="0" smtClean="0">
                <a:solidFill>
                  <a:prstClr val="black"/>
                </a:solidFill>
                <a:latin typeface="Arial" pitchFamily="34" charset="0"/>
              </a:rPr>
            </a:br>
            <a:r>
              <a:rPr lang="en-US" sz="2000" kern="1200" dirty="0" smtClean="0">
                <a:solidFill>
                  <a:prstClr val="black"/>
                </a:solidFill>
                <a:latin typeface="Arial" pitchFamily="34" charset="0"/>
              </a:rPr>
              <a:t>to address global challenges.</a:t>
            </a:r>
            <a:endParaRPr lang="en-GB" sz="2000" kern="1200" dirty="0" smtClean="0">
              <a:solidFill>
                <a:prstClr val="black"/>
              </a:solidFill>
              <a:latin typeface="Arial" pitchFamily="34" charset="0"/>
            </a:endParaRPr>
          </a:p>
          <a:p>
            <a:pPr fontAlgn="auto">
              <a:spcAft>
                <a:spcPts val="0"/>
              </a:spcAft>
            </a:pPr>
            <a:r>
              <a:rPr lang="en-GB" sz="2000" b="1" kern="1200" dirty="0" smtClean="0">
                <a:solidFill>
                  <a:prstClr val="black"/>
                </a:solidFill>
                <a:latin typeface="Arial" pitchFamily="34" charset="0"/>
              </a:rPr>
              <a:t>For democracy and solidarity</a:t>
            </a:r>
            <a:r>
              <a:rPr lang="en-GB" sz="1800" b="1" kern="1200" dirty="0" smtClean="0">
                <a:solidFill>
                  <a:prstClr val="black"/>
                </a:solidFill>
                <a:latin typeface="Arial" pitchFamily="34" charset="0"/>
              </a:rPr>
              <a:t/>
            </a:r>
            <a:br>
              <a:rPr lang="en-GB" sz="1800" b="1" kern="1200" dirty="0" smtClean="0">
                <a:solidFill>
                  <a:prstClr val="black"/>
                </a:solidFill>
                <a:latin typeface="Arial" pitchFamily="34" charset="0"/>
              </a:rPr>
            </a:br>
            <a:r>
              <a:rPr lang="en-GB" sz="2000" kern="1200" dirty="0" smtClean="0">
                <a:solidFill>
                  <a:prstClr val="black"/>
                </a:solidFill>
                <a:latin typeface="Arial" pitchFamily="34" charset="0"/>
              </a:rPr>
              <a:t>Participate in public debate; </a:t>
            </a:r>
            <a:br>
              <a:rPr lang="en-GB" sz="2000" kern="1200" dirty="0" smtClean="0">
                <a:solidFill>
                  <a:prstClr val="black"/>
                </a:solidFill>
                <a:latin typeface="Arial" pitchFamily="34" charset="0"/>
              </a:rPr>
            </a:br>
            <a:r>
              <a:rPr lang="en-GB" sz="2000" kern="1200" dirty="0" smtClean="0">
                <a:solidFill>
                  <a:prstClr val="black"/>
                </a:solidFill>
                <a:latin typeface="Arial" pitchFamily="34" charset="0"/>
              </a:rPr>
              <a:t>find solutions to global challenges; </a:t>
            </a:r>
            <a:br>
              <a:rPr lang="en-GB" sz="2000" kern="1200" dirty="0" smtClean="0">
                <a:solidFill>
                  <a:prstClr val="black"/>
                </a:solidFill>
                <a:latin typeface="Arial" pitchFamily="34" charset="0"/>
              </a:rPr>
            </a:br>
            <a:r>
              <a:rPr lang="en-GB" sz="2000" kern="1200" dirty="0" smtClean="0">
                <a:solidFill>
                  <a:prstClr val="black"/>
                </a:solidFill>
                <a:latin typeface="Arial" pitchFamily="34" charset="0"/>
              </a:rPr>
              <a:t>promote human rights </a:t>
            </a:r>
            <a:br>
              <a:rPr lang="en-GB" sz="2000" kern="1200" dirty="0" smtClean="0">
                <a:solidFill>
                  <a:prstClr val="black"/>
                </a:solidFill>
                <a:latin typeface="Arial" pitchFamily="34" charset="0"/>
              </a:rPr>
            </a:br>
            <a:r>
              <a:rPr lang="en-GB" sz="2000" kern="1200" dirty="0" smtClean="0">
                <a:solidFill>
                  <a:prstClr val="black"/>
                </a:solidFill>
                <a:latin typeface="Arial" pitchFamily="34" charset="0"/>
              </a:rPr>
              <a:t>and intercultural dialogue.</a:t>
            </a:r>
            <a:endParaRPr lang="nb-NO" dirty="0" smtClean="0"/>
          </a:p>
        </p:txBody>
      </p:sp>
      <p:pic>
        <p:nvPicPr>
          <p:cNvPr id="4" name="Picture 7" descr="Imm2010_106_6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629" y="1412777"/>
            <a:ext cx="2639583"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4"/>
          <p:cNvSpPr>
            <a:spLocks noChangeArrowheads="1"/>
          </p:cNvSpPr>
          <p:nvPr/>
        </p:nvSpPr>
        <p:spPr bwMode="auto">
          <a:xfrm>
            <a:off x="7848600" y="0"/>
            <a:ext cx="1295400" cy="381000"/>
          </a:xfrm>
          <a:prstGeom prst="rect">
            <a:avLst/>
          </a:prstGeom>
          <a:solidFill>
            <a:srgbClr val="0D2B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200" b="1" dirty="0" smtClean="0">
                <a:solidFill>
                  <a:srgbClr val="FFFFFF"/>
                </a:solidFill>
                <a:latin typeface="Arial MT Bold" charset="0"/>
              </a:rPr>
              <a:t>INTRO</a:t>
            </a:r>
            <a:endParaRPr lang="nb-NO" sz="1200" b="1" dirty="0">
              <a:solidFill>
                <a:srgbClr val="FFFFFF"/>
              </a:solidFill>
              <a:latin typeface="Arial MT Bold" charset="0"/>
            </a:endParaRPr>
          </a:p>
        </p:txBody>
      </p:sp>
      <p:sp>
        <p:nvSpPr>
          <p:cNvPr id="6" name="TekstSylinder 5"/>
          <p:cNvSpPr txBox="1"/>
          <p:nvPr/>
        </p:nvSpPr>
        <p:spPr>
          <a:xfrm>
            <a:off x="8172400" y="6530860"/>
            <a:ext cx="865943" cy="276999"/>
          </a:xfrm>
          <a:prstGeom prst="rect">
            <a:avLst/>
          </a:prstGeom>
          <a:noFill/>
        </p:spPr>
        <p:txBody>
          <a:bodyPr wrap="none" rtlCol="0">
            <a:spAutoFit/>
          </a:bodyPr>
          <a:lstStyle/>
          <a:p>
            <a:pPr eaLnBrk="0" fontAlgn="base" hangingPunct="0">
              <a:spcBef>
                <a:spcPct val="0"/>
              </a:spcBef>
              <a:spcAft>
                <a:spcPct val="0"/>
              </a:spcAft>
            </a:pPr>
            <a:r>
              <a:rPr lang="nb-NO" sz="1200" b="1" dirty="0" smtClean="0">
                <a:solidFill>
                  <a:srgbClr val="FFFFFF"/>
                </a:solidFill>
              </a:rPr>
              <a:t>May 2013</a:t>
            </a:r>
            <a:endParaRPr lang="nb-NO" sz="1200" b="1" dirty="0">
              <a:solidFill>
                <a:srgbClr val="FFFFFF"/>
              </a:solidFill>
            </a:endParaRPr>
          </a:p>
        </p:txBody>
      </p:sp>
    </p:spTree>
    <p:extLst>
      <p:ext uri="{BB962C8B-B14F-4D97-AF65-F5344CB8AC3E}">
        <p14:creationId xmlns:p14="http://schemas.microsoft.com/office/powerpoint/2010/main" val="1054206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76756" y="232113"/>
            <a:ext cx="5395912"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a:lstStyle>
          <a:p>
            <a:pPr>
              <a:lnSpc>
                <a:spcPct val="135000"/>
              </a:lnSpc>
            </a:pPr>
            <a:r>
              <a:rPr lang="nb-NO" b="1" dirty="0" smtClean="0">
                <a:effectLst>
                  <a:outerShdw blurRad="38100" dist="38100" dir="2700000" algn="tl">
                    <a:srgbClr val="C0C0C0"/>
                  </a:outerShdw>
                </a:effectLst>
                <a:latin typeface="Arial MT Bold" charset="0"/>
              </a:rPr>
              <a:t>Main </a:t>
            </a:r>
            <a:r>
              <a:rPr lang="nb-NO" b="1" dirty="0" err="1" smtClean="0">
                <a:effectLst>
                  <a:outerShdw blurRad="38100" dist="38100" dir="2700000" algn="tl">
                    <a:srgbClr val="C0C0C0"/>
                  </a:outerShdw>
                </a:effectLst>
                <a:latin typeface="Arial MT Bold" charset="0"/>
              </a:rPr>
              <a:t>objectives</a:t>
            </a:r>
            <a:endParaRPr lang="nb-NO" b="1" dirty="0">
              <a:effectLst>
                <a:outerShdw blurRad="38100" dist="38100" dir="2700000" algn="tl">
                  <a:srgbClr val="C0C0C0"/>
                </a:outerShdw>
              </a:effectLst>
              <a:latin typeface="Arial MT Bold" charset="0"/>
            </a:endParaRPr>
          </a:p>
        </p:txBody>
      </p:sp>
      <p:pic>
        <p:nvPicPr>
          <p:cNvPr id="4" name="Picture 4" descr="2010_festmoete-3619_fellesbilde1_6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0" y="908050"/>
            <a:ext cx="3175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457200" y="1600200"/>
            <a:ext cx="5438914" cy="4525963"/>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r>
              <a:rPr lang="en-US" dirty="0"/>
              <a:t>I</a:t>
            </a:r>
            <a:r>
              <a:rPr lang="en-US" dirty="0" smtClean="0"/>
              <a:t>nternational level cooperation </a:t>
            </a:r>
            <a:br>
              <a:rPr lang="en-US" dirty="0" smtClean="0"/>
            </a:br>
            <a:r>
              <a:rPr lang="en-US" dirty="0" smtClean="0"/>
              <a:t>with leading research groups.</a:t>
            </a:r>
          </a:p>
          <a:p>
            <a:r>
              <a:rPr lang="en-US" dirty="0" smtClean="0"/>
              <a:t>First-class laboratories </a:t>
            </a:r>
            <a:br>
              <a:rPr lang="en-US" dirty="0" smtClean="0"/>
            </a:br>
            <a:r>
              <a:rPr lang="en-US" dirty="0" smtClean="0"/>
              <a:t>and infrastructure.</a:t>
            </a:r>
          </a:p>
          <a:p>
            <a:r>
              <a:rPr lang="en-US" dirty="0" smtClean="0"/>
              <a:t>Attract top students and staff.</a:t>
            </a:r>
          </a:p>
          <a:p>
            <a:r>
              <a:rPr lang="en-US" dirty="0" smtClean="0"/>
              <a:t>Students and staff </a:t>
            </a:r>
            <a:br>
              <a:rPr lang="en-US" dirty="0" smtClean="0"/>
            </a:br>
            <a:r>
              <a:rPr lang="en-US" dirty="0" smtClean="0"/>
              <a:t>who are proud of being </a:t>
            </a:r>
            <a:br>
              <a:rPr lang="en-US" dirty="0" smtClean="0"/>
            </a:br>
            <a:r>
              <a:rPr lang="en-US" dirty="0" smtClean="0"/>
              <a:t>part of  NTNU.</a:t>
            </a:r>
            <a:endParaRPr lang="nb-NO" dirty="0" smtClean="0"/>
          </a:p>
        </p:txBody>
      </p:sp>
      <p:sp>
        <p:nvSpPr>
          <p:cNvPr id="6" name="Rectangle 24"/>
          <p:cNvSpPr>
            <a:spLocks noChangeArrowheads="1"/>
          </p:cNvSpPr>
          <p:nvPr/>
        </p:nvSpPr>
        <p:spPr bwMode="auto">
          <a:xfrm>
            <a:off x="7848600" y="0"/>
            <a:ext cx="1295400" cy="381000"/>
          </a:xfrm>
          <a:prstGeom prst="rect">
            <a:avLst/>
          </a:prstGeom>
          <a:solidFill>
            <a:srgbClr val="0D2B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200" b="1" dirty="0" smtClean="0">
                <a:solidFill>
                  <a:srgbClr val="FFFFFF"/>
                </a:solidFill>
                <a:latin typeface="Arial MT Bold" charset="0"/>
              </a:rPr>
              <a:t>INTRO</a:t>
            </a:r>
            <a:endParaRPr lang="nb-NO" sz="1200" b="1" dirty="0">
              <a:solidFill>
                <a:srgbClr val="FFFFFF"/>
              </a:solidFill>
              <a:latin typeface="Arial MT Bold" charset="0"/>
            </a:endParaRPr>
          </a:p>
        </p:txBody>
      </p:sp>
      <p:sp>
        <p:nvSpPr>
          <p:cNvPr id="7" name="TekstSylinder 6"/>
          <p:cNvSpPr txBox="1"/>
          <p:nvPr/>
        </p:nvSpPr>
        <p:spPr>
          <a:xfrm>
            <a:off x="8172400" y="6530860"/>
            <a:ext cx="865943" cy="276999"/>
          </a:xfrm>
          <a:prstGeom prst="rect">
            <a:avLst/>
          </a:prstGeom>
          <a:noFill/>
        </p:spPr>
        <p:txBody>
          <a:bodyPr wrap="none" rtlCol="0">
            <a:spAutoFit/>
          </a:bodyPr>
          <a:lstStyle/>
          <a:p>
            <a:pPr eaLnBrk="0" fontAlgn="base" hangingPunct="0">
              <a:spcBef>
                <a:spcPct val="0"/>
              </a:spcBef>
              <a:spcAft>
                <a:spcPct val="0"/>
              </a:spcAft>
            </a:pPr>
            <a:r>
              <a:rPr lang="nb-NO" sz="1200" b="1" dirty="0" smtClean="0">
                <a:solidFill>
                  <a:srgbClr val="FFFFFF"/>
                </a:solidFill>
              </a:rPr>
              <a:t>May 2013</a:t>
            </a:r>
            <a:endParaRPr lang="nb-NO" sz="1200" b="1" dirty="0">
              <a:solidFill>
                <a:srgbClr val="FFFFFF"/>
              </a:solidFill>
            </a:endParaRPr>
          </a:p>
        </p:txBody>
      </p:sp>
    </p:spTree>
    <p:extLst>
      <p:ext uri="{BB962C8B-B14F-4D97-AF65-F5344CB8AC3E}">
        <p14:creationId xmlns:p14="http://schemas.microsoft.com/office/powerpoint/2010/main" val="2438656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6100" y="533400"/>
            <a:ext cx="8202364" cy="1143000"/>
          </a:xfrm>
        </p:spPr>
        <p:txBody>
          <a:bodyPr/>
          <a:lstStyle/>
          <a:p>
            <a:r>
              <a:rPr lang="en-GB" b="1" dirty="0">
                <a:effectLst>
                  <a:outerShdw blurRad="38100" dist="38100" dir="2700000" algn="tl">
                    <a:srgbClr val="C0C0C0"/>
                  </a:outerShdw>
                </a:effectLst>
                <a:latin typeface="Arial MT Bold" charset="0"/>
              </a:rPr>
              <a:t>Sources of revenue </a:t>
            </a:r>
            <a:r>
              <a:rPr lang="en-GB" sz="3200" b="1" dirty="0">
                <a:effectLst>
                  <a:outerShdw blurRad="38100" dist="38100" dir="2700000" algn="tl">
                    <a:srgbClr val="C0C0C0"/>
                  </a:outerShdw>
                </a:effectLst>
                <a:latin typeface="Arial MT Bold" charset="0"/>
              </a:rPr>
              <a:t>(EUR million)</a:t>
            </a:r>
            <a:r>
              <a:rPr lang="nb-NO" sz="3200" b="1" dirty="0">
                <a:effectLst>
                  <a:outerShdw blurRad="38100" dist="38100" dir="2700000" algn="tl">
                    <a:srgbClr val="C0C0C0"/>
                  </a:outerShdw>
                </a:effectLst>
                <a:latin typeface="Arial MT Bold" charset="0"/>
              </a:rPr>
              <a:t> </a:t>
            </a:r>
            <a:br>
              <a:rPr lang="nb-NO" sz="3200" b="1" dirty="0">
                <a:effectLst>
                  <a:outerShdw blurRad="38100" dist="38100" dir="2700000" algn="tl">
                    <a:srgbClr val="C0C0C0"/>
                  </a:outerShdw>
                </a:effectLst>
                <a:latin typeface="Arial MT Bold" charset="0"/>
              </a:rPr>
            </a:b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742895788"/>
              </p:ext>
            </p:extLst>
          </p:nvPr>
        </p:nvGraphicFramePr>
        <p:xfrm>
          <a:off x="611188" y="1268760"/>
          <a:ext cx="8209284"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4"/>
          <p:cNvSpPr>
            <a:spLocks noChangeArrowheads="1"/>
          </p:cNvSpPr>
          <p:nvPr/>
        </p:nvSpPr>
        <p:spPr bwMode="auto">
          <a:xfrm>
            <a:off x="7848600" y="0"/>
            <a:ext cx="1295400" cy="381000"/>
          </a:xfrm>
          <a:prstGeom prst="rect">
            <a:avLst/>
          </a:prstGeom>
          <a:solidFill>
            <a:srgbClr val="0D2B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200" b="1" dirty="0" smtClean="0">
                <a:solidFill>
                  <a:srgbClr val="FFFFFF"/>
                </a:solidFill>
                <a:latin typeface="Arial MT Bold" charset="0"/>
              </a:rPr>
              <a:t>INTRO</a:t>
            </a:r>
            <a:endParaRPr lang="nb-NO" sz="1200" b="1" dirty="0">
              <a:solidFill>
                <a:srgbClr val="FFFFFF"/>
              </a:solidFill>
              <a:latin typeface="Arial MT Bold" charset="0"/>
            </a:endParaRPr>
          </a:p>
        </p:txBody>
      </p:sp>
      <p:sp>
        <p:nvSpPr>
          <p:cNvPr id="6" name="TekstSylinder 5"/>
          <p:cNvSpPr txBox="1"/>
          <p:nvPr/>
        </p:nvSpPr>
        <p:spPr>
          <a:xfrm>
            <a:off x="8172400" y="6530860"/>
            <a:ext cx="865943" cy="276999"/>
          </a:xfrm>
          <a:prstGeom prst="rect">
            <a:avLst/>
          </a:prstGeom>
          <a:noFill/>
        </p:spPr>
        <p:txBody>
          <a:bodyPr wrap="none" rtlCol="0">
            <a:spAutoFit/>
          </a:bodyPr>
          <a:lstStyle/>
          <a:p>
            <a:pPr eaLnBrk="0" fontAlgn="base" hangingPunct="0">
              <a:spcBef>
                <a:spcPct val="0"/>
              </a:spcBef>
              <a:spcAft>
                <a:spcPct val="0"/>
              </a:spcAft>
            </a:pPr>
            <a:r>
              <a:rPr lang="nb-NO" sz="1200" b="1" dirty="0">
                <a:solidFill>
                  <a:srgbClr val="FFFFFF"/>
                </a:solidFill>
              </a:rPr>
              <a:t>M</a:t>
            </a:r>
            <a:r>
              <a:rPr lang="nb-NO" sz="1200" b="1" dirty="0" smtClean="0">
                <a:solidFill>
                  <a:srgbClr val="FFFFFF"/>
                </a:solidFill>
              </a:rPr>
              <a:t>ay 2013</a:t>
            </a:r>
            <a:endParaRPr lang="nb-NO" sz="1200" b="1" dirty="0">
              <a:solidFill>
                <a:srgbClr val="FFFFFF"/>
              </a:solidFill>
            </a:endParaRPr>
          </a:p>
        </p:txBody>
      </p:sp>
    </p:spTree>
    <p:extLst>
      <p:ext uri="{BB962C8B-B14F-4D97-AF65-F5344CB8AC3E}">
        <p14:creationId xmlns:p14="http://schemas.microsoft.com/office/powerpoint/2010/main" val="3243468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extLst>
              <a:ext uri="{BEBA8EAE-BF5A-486C-A8C5-ECC9F3942E4B}">
                <a14:imgProps xmlns:a14="http://schemas.microsoft.com/office/drawing/2010/main">
                  <a14:imgLayer r:embed="rId4">
                    <a14:imgEffect>
                      <a14:brightnessContrast contrast="17000"/>
                    </a14:imgEffect>
                  </a14:imgLayer>
                </a14:imgProps>
              </a:ext>
              <a:ext uri="{28A0092B-C50C-407E-A947-70E740481C1C}">
                <a14:useLocalDpi xmlns:a14="http://schemas.microsoft.com/office/drawing/2010/main" val="0"/>
              </a:ext>
            </a:extLst>
          </a:blip>
          <a:stretch>
            <a:fillRect/>
          </a:stretch>
        </p:blipFill>
        <p:spPr>
          <a:xfrm>
            <a:off x="3854" y="332656"/>
            <a:ext cx="9144000" cy="6019800"/>
          </a:xfrm>
          <a:prstGeom prst="rect">
            <a:avLst/>
          </a:prstGeom>
        </p:spPr>
      </p:pic>
      <p:sp>
        <p:nvSpPr>
          <p:cNvPr id="3" name="Rectangle 24"/>
          <p:cNvSpPr>
            <a:spLocks noChangeArrowheads="1"/>
          </p:cNvSpPr>
          <p:nvPr/>
        </p:nvSpPr>
        <p:spPr bwMode="auto">
          <a:xfrm>
            <a:off x="7848600" y="0"/>
            <a:ext cx="1295400" cy="381000"/>
          </a:xfrm>
          <a:prstGeom prst="rect">
            <a:avLst/>
          </a:prstGeom>
          <a:solidFill>
            <a:srgbClr val="0D2B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200" b="1" dirty="0" smtClean="0">
                <a:solidFill>
                  <a:srgbClr val="FFFFFF"/>
                </a:solidFill>
                <a:latin typeface="Arial MT Bold" charset="0"/>
              </a:rPr>
              <a:t>INTRO</a:t>
            </a:r>
            <a:endParaRPr lang="nb-NO" sz="1200" b="1" dirty="0">
              <a:solidFill>
                <a:srgbClr val="FFFFFF"/>
              </a:solidFill>
              <a:latin typeface="Arial MT Bold" charset="0"/>
            </a:endParaRPr>
          </a:p>
        </p:txBody>
      </p:sp>
      <p:sp>
        <p:nvSpPr>
          <p:cNvPr id="4" name="TekstSylinder 3"/>
          <p:cNvSpPr txBox="1"/>
          <p:nvPr/>
        </p:nvSpPr>
        <p:spPr>
          <a:xfrm>
            <a:off x="8172400" y="6530860"/>
            <a:ext cx="865943" cy="276999"/>
          </a:xfrm>
          <a:prstGeom prst="rect">
            <a:avLst/>
          </a:prstGeom>
          <a:noFill/>
        </p:spPr>
        <p:txBody>
          <a:bodyPr wrap="none" rtlCol="0">
            <a:spAutoFit/>
          </a:bodyPr>
          <a:lstStyle/>
          <a:p>
            <a:pPr eaLnBrk="0" fontAlgn="base" hangingPunct="0">
              <a:spcBef>
                <a:spcPct val="0"/>
              </a:spcBef>
              <a:spcAft>
                <a:spcPct val="0"/>
              </a:spcAft>
            </a:pPr>
            <a:r>
              <a:rPr lang="nb-NO" sz="1200" b="1" dirty="0" smtClean="0">
                <a:solidFill>
                  <a:srgbClr val="FFFFFF"/>
                </a:solidFill>
              </a:rPr>
              <a:t>May 2013</a:t>
            </a:r>
            <a:endParaRPr lang="nb-NO" sz="1200" b="1" dirty="0">
              <a:solidFill>
                <a:srgbClr val="FFFFFF"/>
              </a:solidFill>
            </a:endParaRPr>
          </a:p>
        </p:txBody>
      </p:sp>
    </p:spTree>
    <p:extLst>
      <p:ext uri="{BB962C8B-B14F-4D97-AF65-F5344CB8AC3E}">
        <p14:creationId xmlns:p14="http://schemas.microsoft.com/office/powerpoint/2010/main" val="301741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
          <p:cNvGrpSpPr/>
          <p:nvPr/>
        </p:nvGrpSpPr>
        <p:grpSpPr>
          <a:xfrm>
            <a:off x="611188" y="211138"/>
            <a:ext cx="6419850" cy="5392737"/>
            <a:chOff x="611188" y="211138"/>
            <a:chExt cx="6419850" cy="5392737"/>
          </a:xfrm>
        </p:grpSpPr>
        <p:pic>
          <p:nvPicPr>
            <p:cNvPr id="3" name="Picture 5" descr="Samf_hovedbygn_juli05e_ko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11138"/>
              <a:ext cx="6419850"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3"/>
            <p:cNvPicPr>
              <a:picLocks noChangeAspect="1"/>
            </p:cNvPicPr>
            <p:nvPr/>
          </p:nvPicPr>
          <p:blipFill rotWithShape="1">
            <a:blip r:embed="rId4" cstate="print">
              <a:extLst>
                <a:ext uri="{28A0092B-C50C-407E-A947-70E740481C1C}">
                  <a14:useLocalDpi xmlns:a14="http://schemas.microsoft.com/office/drawing/2010/main" val="0"/>
                </a:ext>
              </a:extLst>
            </a:blip>
            <a:srcRect r="6852" b="335"/>
            <a:stretch/>
          </p:blipFill>
          <p:spPr>
            <a:xfrm>
              <a:off x="2836223" y="4181737"/>
              <a:ext cx="1960056" cy="1422138"/>
            </a:xfrm>
            <a:prstGeom prst="rect">
              <a:avLst/>
            </a:prstGeom>
          </p:spPr>
        </p:pic>
        <p:pic>
          <p:nvPicPr>
            <p:cNvPr id="5" name="Bild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218" y="4181473"/>
              <a:ext cx="2135739" cy="1422402"/>
            </a:xfrm>
            <a:prstGeom prst="rect">
              <a:avLst/>
            </a:prstGeom>
          </p:spPr>
        </p:pic>
        <p:pic>
          <p:nvPicPr>
            <p:cNvPr id="6" name="Bild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7067" y="4181738"/>
              <a:ext cx="2133205" cy="1422137"/>
            </a:xfrm>
            <a:prstGeom prst="rect">
              <a:avLst/>
            </a:prstGeom>
          </p:spPr>
        </p:pic>
      </p:grpSp>
      <p:sp>
        <p:nvSpPr>
          <p:cNvPr id="7" name="Rectangle 24"/>
          <p:cNvSpPr>
            <a:spLocks noChangeArrowheads="1"/>
          </p:cNvSpPr>
          <p:nvPr/>
        </p:nvSpPr>
        <p:spPr bwMode="auto">
          <a:xfrm>
            <a:off x="7848600" y="0"/>
            <a:ext cx="1295400" cy="381000"/>
          </a:xfrm>
          <a:prstGeom prst="rect">
            <a:avLst/>
          </a:prstGeom>
          <a:solidFill>
            <a:srgbClr val="0D2B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200" b="1" dirty="0" smtClean="0">
                <a:solidFill>
                  <a:srgbClr val="FFFFFF"/>
                </a:solidFill>
                <a:latin typeface="Arial MT Bold" charset="0"/>
              </a:rPr>
              <a:t>INTRO</a:t>
            </a:r>
            <a:endParaRPr lang="nb-NO" sz="1200" b="1" dirty="0">
              <a:solidFill>
                <a:srgbClr val="FFFFFF"/>
              </a:solidFill>
              <a:latin typeface="Arial MT Bold" charset="0"/>
            </a:endParaRPr>
          </a:p>
        </p:txBody>
      </p:sp>
      <p:sp>
        <p:nvSpPr>
          <p:cNvPr id="8" name="TekstSylinder 7"/>
          <p:cNvSpPr txBox="1"/>
          <p:nvPr/>
        </p:nvSpPr>
        <p:spPr>
          <a:xfrm>
            <a:off x="8172400" y="6530860"/>
            <a:ext cx="865943" cy="276999"/>
          </a:xfrm>
          <a:prstGeom prst="rect">
            <a:avLst/>
          </a:prstGeom>
          <a:noFill/>
        </p:spPr>
        <p:txBody>
          <a:bodyPr wrap="none" rtlCol="0">
            <a:spAutoFit/>
          </a:bodyPr>
          <a:lstStyle/>
          <a:p>
            <a:pPr eaLnBrk="0" fontAlgn="base" hangingPunct="0">
              <a:spcBef>
                <a:spcPct val="0"/>
              </a:spcBef>
              <a:spcAft>
                <a:spcPct val="0"/>
              </a:spcAft>
            </a:pPr>
            <a:r>
              <a:rPr lang="nb-NO" sz="1200" b="1" dirty="0" smtClean="0">
                <a:solidFill>
                  <a:srgbClr val="FFFFFF"/>
                </a:solidFill>
              </a:rPr>
              <a:t>May 2013</a:t>
            </a:r>
            <a:endParaRPr lang="nb-NO" sz="1200" b="1" dirty="0">
              <a:solidFill>
                <a:srgbClr val="FFFFFF"/>
              </a:solidFill>
            </a:endParaRPr>
          </a:p>
        </p:txBody>
      </p:sp>
    </p:spTree>
    <p:extLst>
      <p:ext uri="{BB962C8B-B14F-4D97-AF65-F5344CB8AC3E}">
        <p14:creationId xmlns:p14="http://schemas.microsoft.com/office/powerpoint/2010/main" val="1662021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539750" y="188913"/>
            <a:ext cx="6913563" cy="5345112"/>
            <a:chOff x="416" y="0"/>
            <a:chExt cx="5824" cy="4320"/>
          </a:xfrm>
        </p:grpSpPr>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 y="1944"/>
              <a:ext cx="2704"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Domkirka_Regnbue_UA19_99_kom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 y="0"/>
              <a:ext cx="1373"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kitur_Bymarka_2_kom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4" y="0"/>
              <a:ext cx="1299" cy="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 y="0"/>
              <a:ext cx="3077" cy="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24"/>
          <p:cNvSpPr>
            <a:spLocks noChangeArrowheads="1"/>
          </p:cNvSpPr>
          <p:nvPr/>
        </p:nvSpPr>
        <p:spPr bwMode="auto">
          <a:xfrm>
            <a:off x="7848600" y="0"/>
            <a:ext cx="1295400" cy="381000"/>
          </a:xfrm>
          <a:prstGeom prst="rect">
            <a:avLst/>
          </a:prstGeom>
          <a:solidFill>
            <a:srgbClr val="0D2B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200" b="1" dirty="0" smtClean="0">
                <a:solidFill>
                  <a:srgbClr val="FFFFFF"/>
                </a:solidFill>
                <a:latin typeface="Arial MT Bold" charset="0"/>
              </a:rPr>
              <a:t>INTRO</a:t>
            </a:r>
            <a:endParaRPr lang="nb-NO" sz="1200" b="1" dirty="0">
              <a:solidFill>
                <a:srgbClr val="FFFFFF"/>
              </a:solidFill>
              <a:latin typeface="Arial MT Bold" charset="0"/>
            </a:endParaRPr>
          </a:p>
        </p:txBody>
      </p:sp>
      <p:sp>
        <p:nvSpPr>
          <p:cNvPr id="8" name="TekstSylinder 7"/>
          <p:cNvSpPr txBox="1"/>
          <p:nvPr/>
        </p:nvSpPr>
        <p:spPr>
          <a:xfrm>
            <a:off x="8172400" y="6530860"/>
            <a:ext cx="865943" cy="276999"/>
          </a:xfrm>
          <a:prstGeom prst="rect">
            <a:avLst/>
          </a:prstGeom>
          <a:noFill/>
        </p:spPr>
        <p:txBody>
          <a:bodyPr wrap="none" rtlCol="0">
            <a:spAutoFit/>
          </a:bodyPr>
          <a:lstStyle/>
          <a:p>
            <a:pPr eaLnBrk="0" fontAlgn="base" hangingPunct="0">
              <a:spcBef>
                <a:spcPct val="0"/>
              </a:spcBef>
              <a:spcAft>
                <a:spcPct val="0"/>
              </a:spcAft>
            </a:pPr>
            <a:r>
              <a:rPr lang="nb-NO" sz="1200" b="1" dirty="0" smtClean="0">
                <a:solidFill>
                  <a:srgbClr val="FFFFFF"/>
                </a:solidFill>
              </a:rPr>
              <a:t>May 2013</a:t>
            </a:r>
            <a:endParaRPr lang="nb-NO" sz="1200" b="1" dirty="0">
              <a:solidFill>
                <a:srgbClr val="FFFFFF"/>
              </a:solidFill>
            </a:endParaRPr>
          </a:p>
        </p:txBody>
      </p:sp>
    </p:spTree>
    <p:extLst>
      <p:ext uri="{BB962C8B-B14F-4D97-AF65-F5344CB8AC3E}">
        <p14:creationId xmlns:p14="http://schemas.microsoft.com/office/powerpoint/2010/main" val="3259215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8611" y="366712"/>
            <a:ext cx="8647112"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a:lstStyle>
          <a:p>
            <a:r>
              <a:rPr lang="nb-NO" sz="4000" b="1" dirty="0">
                <a:effectLst>
                  <a:outerShdw blurRad="38100" dist="38100" dir="2700000" algn="tl">
                    <a:srgbClr val="C0C0C0"/>
                  </a:outerShdw>
                </a:effectLst>
                <a:latin typeface="Arial MT Bold" charset="0"/>
              </a:rPr>
              <a:t>The best student </a:t>
            </a:r>
            <a:r>
              <a:rPr lang="nb-NO" sz="4000" b="1" dirty="0" err="1">
                <a:effectLst>
                  <a:outerShdw blurRad="38100" dist="38100" dir="2700000" algn="tl">
                    <a:srgbClr val="C0C0C0"/>
                  </a:outerShdw>
                </a:effectLst>
                <a:latin typeface="Arial MT Bold" charset="0"/>
              </a:rPr>
              <a:t>town</a:t>
            </a:r>
            <a:r>
              <a:rPr lang="nb-NO" sz="4000" b="1" dirty="0">
                <a:effectLst>
                  <a:outerShdw blurRad="38100" dist="38100" dir="2700000" algn="tl">
                    <a:srgbClr val="C0C0C0"/>
                  </a:outerShdw>
                </a:effectLst>
                <a:latin typeface="Arial MT Bold" charset="0"/>
              </a:rPr>
              <a:t> in Norway</a:t>
            </a:r>
          </a:p>
        </p:txBody>
      </p:sp>
      <p:sp>
        <p:nvSpPr>
          <p:cNvPr id="3" name="Text Box 3"/>
          <p:cNvSpPr txBox="1">
            <a:spLocks noChangeArrowheads="1"/>
          </p:cNvSpPr>
          <p:nvPr/>
        </p:nvSpPr>
        <p:spPr>
          <a:xfrm>
            <a:off x="509588" y="1124744"/>
            <a:ext cx="8382892" cy="2621185"/>
          </a:xfrm>
          <a:prstGeom prst="rect">
            <a:avLst/>
          </a:prstGeom>
          <a:noFill/>
        </p:spPr>
        <p:txBody>
          <a:bodyPr>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r>
              <a:rPr lang="en-GB" sz="2000" dirty="0" smtClean="0"/>
              <a:t>One in five inhabitants in Trondheim is a student </a:t>
            </a:r>
          </a:p>
          <a:p>
            <a:r>
              <a:rPr lang="en-GB" sz="2000" b="1" dirty="0" smtClean="0"/>
              <a:t>The Student Union</a:t>
            </a:r>
            <a:r>
              <a:rPr lang="en-GB" sz="2000" dirty="0" smtClean="0"/>
              <a:t> (</a:t>
            </a:r>
            <a:r>
              <a:rPr lang="en-GB" sz="2000" dirty="0" err="1" smtClean="0"/>
              <a:t>Studentersamfundet</a:t>
            </a:r>
            <a:r>
              <a:rPr lang="en-GB" sz="2000" dirty="0" smtClean="0"/>
              <a:t>) </a:t>
            </a:r>
            <a:br>
              <a:rPr lang="en-GB" sz="2000" dirty="0" smtClean="0"/>
            </a:br>
            <a:r>
              <a:rPr lang="en-GB" sz="2000" dirty="0" smtClean="0"/>
              <a:t>has 8 000 members and its own building</a:t>
            </a:r>
          </a:p>
          <a:p>
            <a:r>
              <a:rPr lang="en-GB" sz="2000" b="1" dirty="0" smtClean="0"/>
              <a:t>UKA</a:t>
            </a:r>
            <a:r>
              <a:rPr lang="en-GB" sz="2000" dirty="0" smtClean="0"/>
              <a:t>, the student week, is Norway</a:t>
            </a:r>
            <a:r>
              <a:rPr lang="en-GB" altLang="en-US" sz="2000" dirty="0" smtClean="0"/>
              <a:t>’</a:t>
            </a:r>
            <a:r>
              <a:rPr lang="en-GB" sz="2000" dirty="0" smtClean="0"/>
              <a:t>s largest cultural festival </a:t>
            </a:r>
          </a:p>
          <a:p>
            <a:r>
              <a:rPr lang="en-GB" sz="2000" b="1" dirty="0" err="1" smtClean="0"/>
              <a:t>ISFiT</a:t>
            </a:r>
            <a:r>
              <a:rPr lang="en-GB" sz="2000" dirty="0" smtClean="0"/>
              <a:t>, the biannual International Student Festival in Trondheim </a:t>
            </a:r>
          </a:p>
          <a:p>
            <a:r>
              <a:rPr lang="en-GB" sz="2000" b="1" dirty="0" smtClean="0"/>
              <a:t>NTNUI</a:t>
            </a:r>
            <a:r>
              <a:rPr lang="en-GB" sz="2000" dirty="0" smtClean="0"/>
              <a:t> is Norway</a:t>
            </a:r>
            <a:r>
              <a:rPr lang="en-GB" altLang="en-US" sz="2000" dirty="0" smtClean="0"/>
              <a:t>’</a:t>
            </a:r>
            <a:r>
              <a:rPr lang="en-GB" sz="2000" dirty="0" smtClean="0"/>
              <a:t>s largest sports association with 12 000 members</a:t>
            </a:r>
            <a:endParaRPr lang="nn-NO" sz="2000" dirty="0" smtClean="0"/>
          </a:p>
        </p:txBody>
      </p:sp>
      <p:sp>
        <p:nvSpPr>
          <p:cNvPr id="8" name="Rectangle 24"/>
          <p:cNvSpPr>
            <a:spLocks noChangeArrowheads="1"/>
          </p:cNvSpPr>
          <p:nvPr/>
        </p:nvSpPr>
        <p:spPr bwMode="auto">
          <a:xfrm>
            <a:off x="7848600" y="0"/>
            <a:ext cx="1295400" cy="381000"/>
          </a:xfrm>
          <a:prstGeom prst="rect">
            <a:avLst/>
          </a:prstGeom>
          <a:solidFill>
            <a:srgbClr val="0D2B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200" b="1" dirty="0" smtClean="0">
                <a:solidFill>
                  <a:srgbClr val="FFFFFF"/>
                </a:solidFill>
                <a:latin typeface="Arial MT Bold" charset="0"/>
              </a:rPr>
              <a:t>INTRO</a:t>
            </a:r>
            <a:endParaRPr lang="nb-NO" sz="1200" b="1" dirty="0">
              <a:solidFill>
                <a:srgbClr val="FFFFFF"/>
              </a:solidFill>
              <a:latin typeface="Arial MT Bold" charset="0"/>
            </a:endParaRPr>
          </a:p>
        </p:txBody>
      </p:sp>
      <p:sp>
        <p:nvSpPr>
          <p:cNvPr id="9" name="TekstSylinder 8"/>
          <p:cNvSpPr txBox="1"/>
          <p:nvPr/>
        </p:nvSpPr>
        <p:spPr>
          <a:xfrm>
            <a:off x="8172400" y="6530860"/>
            <a:ext cx="865943" cy="276999"/>
          </a:xfrm>
          <a:prstGeom prst="rect">
            <a:avLst/>
          </a:prstGeom>
          <a:noFill/>
        </p:spPr>
        <p:txBody>
          <a:bodyPr wrap="none" rtlCol="0">
            <a:spAutoFit/>
          </a:bodyPr>
          <a:lstStyle/>
          <a:p>
            <a:pPr eaLnBrk="0" fontAlgn="base" hangingPunct="0">
              <a:spcBef>
                <a:spcPct val="0"/>
              </a:spcBef>
              <a:spcAft>
                <a:spcPct val="0"/>
              </a:spcAft>
            </a:pPr>
            <a:r>
              <a:rPr lang="nb-NO" sz="1200" b="1" dirty="0" smtClean="0">
                <a:solidFill>
                  <a:srgbClr val="FFFFFF"/>
                </a:solidFill>
              </a:rPr>
              <a:t>May 2013</a:t>
            </a:r>
            <a:endParaRPr lang="nb-NO" sz="1200" b="1" dirty="0">
              <a:solidFill>
                <a:srgbClr val="FFFFFF"/>
              </a:solidFill>
            </a:endParaRPr>
          </a:p>
        </p:txBody>
      </p:sp>
      <p:grpSp>
        <p:nvGrpSpPr>
          <p:cNvPr id="10" name="Gruppe 9"/>
          <p:cNvGrpSpPr/>
          <p:nvPr/>
        </p:nvGrpSpPr>
        <p:grpSpPr>
          <a:xfrm>
            <a:off x="713160" y="3878494"/>
            <a:ext cx="7675264" cy="1710746"/>
            <a:chOff x="654260" y="3699454"/>
            <a:chExt cx="7675264" cy="1710746"/>
          </a:xfrm>
        </p:grpSpPr>
        <p:pic>
          <p:nvPicPr>
            <p:cNvPr id="11" name="Bilde 10"/>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4000" contrast="14000"/>
                      </a14:imgEffect>
                    </a14:imgLayer>
                  </a14:imgProps>
                </a:ext>
                <a:ext uri="{28A0092B-C50C-407E-A947-70E740481C1C}">
                  <a14:useLocalDpi xmlns:a14="http://schemas.microsoft.com/office/drawing/2010/main" val="0"/>
                </a:ext>
              </a:extLst>
            </a:blip>
            <a:stretch>
              <a:fillRect/>
            </a:stretch>
          </p:blipFill>
          <p:spPr>
            <a:xfrm>
              <a:off x="3347864" y="3711575"/>
              <a:ext cx="2547938" cy="1698625"/>
            </a:xfrm>
            <a:prstGeom prst="rect">
              <a:avLst/>
            </a:prstGeom>
          </p:spPr>
        </p:pic>
        <p:pic>
          <p:nvPicPr>
            <p:cNvPr id="12" name="Bilde 11"/>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9000"/>
                      </a14:imgEffect>
                    </a14:imgLayer>
                  </a14:imgProps>
                </a:ext>
                <a:ext uri="{28A0092B-C50C-407E-A947-70E740481C1C}">
                  <a14:useLocalDpi xmlns:a14="http://schemas.microsoft.com/office/drawing/2010/main" val="0"/>
                </a:ext>
              </a:extLst>
            </a:blip>
            <a:srcRect l="6451" t="5154"/>
            <a:stretch/>
          </p:blipFill>
          <p:spPr>
            <a:xfrm>
              <a:off x="654260" y="3711575"/>
              <a:ext cx="2513076" cy="1698623"/>
            </a:xfrm>
            <a:prstGeom prst="rect">
              <a:avLst/>
            </a:prstGeom>
          </p:spPr>
        </p:pic>
        <p:pic>
          <p:nvPicPr>
            <p:cNvPr id="13" name="Bild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3517" y="3699454"/>
              <a:ext cx="2206007" cy="1698625"/>
            </a:xfrm>
            <a:prstGeom prst="rect">
              <a:avLst/>
            </a:prstGeom>
          </p:spPr>
        </p:pic>
      </p:grpSp>
    </p:spTree>
    <p:extLst>
      <p:ext uri="{BB962C8B-B14F-4D97-AF65-F5344CB8AC3E}">
        <p14:creationId xmlns:p14="http://schemas.microsoft.com/office/powerpoint/2010/main" val="2745432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32792"/>
            <a:ext cx="7707312" cy="1415752"/>
          </a:xfrm>
        </p:spPr>
        <p:txBody>
          <a:bodyPr/>
          <a:lstStyle/>
          <a:p>
            <a:r>
              <a:rPr lang="nn-NO" b="1" dirty="0" smtClean="0">
                <a:effectLst>
                  <a:outerShdw blurRad="38100" dist="38100" dir="2700000" algn="tl">
                    <a:srgbClr val="C0C0C0"/>
                  </a:outerShdw>
                </a:effectLst>
                <a:latin typeface="Arial MT Bold" charset="0"/>
              </a:rPr>
              <a:t>Research</a:t>
            </a:r>
            <a:endParaRPr lang="nb-NO" dirty="0"/>
          </a:p>
        </p:txBody>
      </p:sp>
      <p:sp>
        <p:nvSpPr>
          <p:cNvPr id="5" name="Text Box 21"/>
          <p:cNvSpPr txBox="1">
            <a:spLocks noChangeArrowheads="1"/>
          </p:cNvSpPr>
          <p:nvPr/>
        </p:nvSpPr>
        <p:spPr bwMode="auto">
          <a:xfrm>
            <a:off x="8241074" y="6553200"/>
            <a:ext cx="7505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nb-NO" sz="1000" b="1" dirty="0" smtClean="0">
                <a:solidFill>
                  <a:schemeClr val="bg1"/>
                </a:solidFill>
              </a:rPr>
              <a:t>May 2013</a:t>
            </a:r>
            <a:endParaRPr lang="nb-NO" sz="1000" b="1" dirty="0">
              <a:solidFill>
                <a:schemeClr val="bg1"/>
              </a:solidFill>
            </a:endParaRPr>
          </a:p>
        </p:txBody>
      </p:sp>
      <p:sp>
        <p:nvSpPr>
          <p:cNvPr id="6" name="Rectangle 6"/>
          <p:cNvSpPr>
            <a:spLocks noChangeArrowheads="1"/>
          </p:cNvSpPr>
          <p:nvPr/>
        </p:nvSpPr>
        <p:spPr bwMode="auto">
          <a:xfrm>
            <a:off x="7848600" y="0"/>
            <a:ext cx="1295400" cy="381000"/>
          </a:xfrm>
          <a:prstGeom prst="rect">
            <a:avLst/>
          </a:prstGeom>
          <a:solidFill>
            <a:srgbClr val="0D2B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sz="1200" b="1" dirty="0" smtClean="0">
                <a:solidFill>
                  <a:schemeClr val="bg1"/>
                </a:solidFill>
                <a:latin typeface="Arial MT Bold" charset="0"/>
              </a:rPr>
              <a:t>INTRO</a:t>
            </a:r>
            <a:endParaRPr lang="nb-NO" sz="1200" b="1" dirty="0">
              <a:solidFill>
                <a:schemeClr val="bg1"/>
              </a:solidFill>
              <a:latin typeface="Arial MT Bold" charset="0"/>
            </a:endParaRPr>
          </a:p>
        </p:txBody>
      </p:sp>
      <p:sp>
        <p:nvSpPr>
          <p:cNvPr id="7" name="TekstSylinder 6"/>
          <p:cNvSpPr txBox="1"/>
          <p:nvPr/>
        </p:nvSpPr>
        <p:spPr>
          <a:xfrm>
            <a:off x="539552" y="1484784"/>
            <a:ext cx="5832648" cy="4893647"/>
          </a:xfrm>
          <a:prstGeom prst="rect">
            <a:avLst/>
          </a:prstGeom>
          <a:noFill/>
        </p:spPr>
        <p:txBody>
          <a:bodyPr wrap="square" rtlCol="0">
            <a:spAutoFit/>
          </a:bodyPr>
          <a:lstStyle/>
          <a:p>
            <a:pPr marL="342900" indent="-342900">
              <a:buFont typeface="Arial" pitchFamily="34" charset="0"/>
              <a:buChar char="•"/>
            </a:pPr>
            <a:r>
              <a:rPr lang="nb-NO" sz="2400" dirty="0" err="1" smtClean="0"/>
              <a:t>Six</a:t>
            </a:r>
            <a:r>
              <a:rPr lang="nb-NO" sz="2400" dirty="0" smtClean="0"/>
              <a:t> </a:t>
            </a:r>
            <a:r>
              <a:rPr lang="nb-NO" sz="2400" dirty="0" err="1" smtClean="0"/>
              <a:t>strategic</a:t>
            </a:r>
            <a:r>
              <a:rPr lang="nb-NO" sz="2400" dirty="0" smtClean="0"/>
              <a:t> </a:t>
            </a:r>
            <a:r>
              <a:rPr lang="nb-NO" sz="2400" dirty="0" err="1" smtClean="0"/>
              <a:t>research</a:t>
            </a:r>
            <a:r>
              <a:rPr lang="nb-NO" sz="2400" dirty="0" smtClean="0"/>
              <a:t> areas</a:t>
            </a:r>
          </a:p>
          <a:p>
            <a:pPr marL="342900" indent="-342900">
              <a:buFont typeface="Arial" pitchFamily="34" charset="0"/>
              <a:buChar char="•"/>
            </a:pPr>
            <a:r>
              <a:rPr lang="nb-NO" sz="2400" dirty="0" smtClean="0"/>
              <a:t>Four </a:t>
            </a:r>
            <a:r>
              <a:rPr lang="nb-NO" sz="2400" dirty="0"/>
              <a:t>C</a:t>
            </a:r>
            <a:r>
              <a:rPr lang="nb-NO" sz="2400" dirty="0" smtClean="0"/>
              <a:t>entres </a:t>
            </a:r>
            <a:r>
              <a:rPr lang="nb-NO" sz="2400" dirty="0" err="1" smtClean="0"/>
              <a:t>of</a:t>
            </a:r>
            <a:r>
              <a:rPr lang="nb-NO" sz="2400" dirty="0" smtClean="0"/>
              <a:t> </a:t>
            </a:r>
            <a:r>
              <a:rPr lang="nb-NO" sz="2400" dirty="0" err="1" smtClean="0"/>
              <a:t>Excellence</a:t>
            </a:r>
            <a:endParaRPr lang="nb-NO" sz="2400" dirty="0" smtClean="0"/>
          </a:p>
          <a:p>
            <a:pPr marL="342900" indent="-342900">
              <a:buFont typeface="Arial" pitchFamily="34" charset="0"/>
              <a:buChar char="•"/>
            </a:pPr>
            <a:r>
              <a:rPr lang="nb-NO" sz="2400" dirty="0" smtClean="0"/>
              <a:t>Four Centres </a:t>
            </a:r>
            <a:r>
              <a:rPr lang="nb-NO" sz="2400" dirty="0" err="1" smtClean="0"/>
              <a:t>of</a:t>
            </a:r>
            <a:r>
              <a:rPr lang="nb-NO" sz="2400" dirty="0" smtClean="0"/>
              <a:t> </a:t>
            </a:r>
            <a:br>
              <a:rPr lang="nb-NO" sz="2400" dirty="0" smtClean="0"/>
            </a:br>
            <a:r>
              <a:rPr lang="nb-NO" sz="2400" dirty="0" smtClean="0"/>
              <a:t>Research-</a:t>
            </a:r>
            <a:r>
              <a:rPr lang="nb-NO" sz="2400" dirty="0" err="1" smtClean="0"/>
              <a:t>Based</a:t>
            </a:r>
            <a:r>
              <a:rPr lang="nb-NO" sz="2400" dirty="0" smtClean="0"/>
              <a:t> </a:t>
            </a:r>
            <a:r>
              <a:rPr lang="nb-NO" sz="2400" dirty="0" err="1" smtClean="0"/>
              <a:t>Innovation</a:t>
            </a:r>
            <a:endParaRPr lang="nb-NO" sz="2400" dirty="0" smtClean="0"/>
          </a:p>
          <a:p>
            <a:pPr marL="342900" indent="-342900">
              <a:buFont typeface="Arial" pitchFamily="34" charset="0"/>
              <a:buChar char="•"/>
            </a:pPr>
            <a:r>
              <a:rPr lang="en-US" sz="2400" dirty="0" smtClean="0"/>
              <a:t>Two </a:t>
            </a:r>
            <a:r>
              <a:rPr lang="en-US" sz="2400" dirty="0" err="1" smtClean="0"/>
              <a:t>Centres</a:t>
            </a:r>
            <a:r>
              <a:rPr lang="en-US" sz="2400" dirty="0" smtClean="0"/>
              <a:t> </a:t>
            </a:r>
            <a:r>
              <a:rPr lang="en-US" sz="2400" dirty="0"/>
              <a:t>for </a:t>
            </a:r>
            <a:r>
              <a:rPr lang="en-US" sz="2400" dirty="0" smtClean="0"/>
              <a:t>Environment-</a:t>
            </a:r>
            <a:br>
              <a:rPr lang="en-US" sz="2400" dirty="0" smtClean="0"/>
            </a:br>
            <a:r>
              <a:rPr lang="en-US" sz="2400" dirty="0" smtClean="0"/>
              <a:t>friendly </a:t>
            </a:r>
            <a:r>
              <a:rPr lang="en-US" sz="2400" dirty="0"/>
              <a:t>Energy </a:t>
            </a:r>
            <a:r>
              <a:rPr lang="en-US" sz="2400" dirty="0" smtClean="0"/>
              <a:t>Research</a:t>
            </a:r>
          </a:p>
          <a:p>
            <a:pPr marL="342900" indent="-342900">
              <a:buFont typeface="Arial" pitchFamily="34" charset="0"/>
              <a:buChar char="•"/>
            </a:pPr>
            <a:r>
              <a:rPr lang="en-US" sz="2400" dirty="0" smtClean="0"/>
              <a:t>More than </a:t>
            </a:r>
            <a:r>
              <a:rPr lang="nb-NO" sz="2400" dirty="0" smtClean="0"/>
              <a:t>100 </a:t>
            </a:r>
            <a:r>
              <a:rPr lang="nb-NO" sz="2400" dirty="0" err="1" smtClean="0"/>
              <a:t>laboratories</a:t>
            </a:r>
            <a:endParaRPr lang="nb-NO" sz="2400" dirty="0" smtClean="0"/>
          </a:p>
          <a:p>
            <a:pPr marL="342900" indent="-342900">
              <a:buFont typeface="Arial" pitchFamily="34" charset="0"/>
              <a:buChar char="•"/>
            </a:pPr>
            <a:r>
              <a:rPr lang="nb-NO" sz="2400" dirty="0" err="1" smtClean="0"/>
              <a:t>Several</a:t>
            </a:r>
            <a:r>
              <a:rPr lang="nb-NO" sz="2400" dirty="0" smtClean="0"/>
              <a:t> </a:t>
            </a:r>
            <a:r>
              <a:rPr lang="nb-NO" sz="2400" dirty="0" err="1" smtClean="0"/>
              <a:t>other</a:t>
            </a:r>
            <a:r>
              <a:rPr lang="nb-NO" sz="2400" dirty="0" smtClean="0"/>
              <a:t> </a:t>
            </a:r>
            <a:r>
              <a:rPr lang="nb-NO" sz="2400" dirty="0" err="1" smtClean="0"/>
              <a:t>large</a:t>
            </a:r>
            <a:r>
              <a:rPr lang="nb-NO" sz="2400" dirty="0" smtClean="0"/>
              <a:t> </a:t>
            </a:r>
            <a:r>
              <a:rPr lang="nb-NO" sz="2400" dirty="0" err="1" smtClean="0"/>
              <a:t>research</a:t>
            </a:r>
            <a:r>
              <a:rPr lang="nb-NO" sz="2400" dirty="0" smtClean="0"/>
              <a:t> </a:t>
            </a:r>
            <a:r>
              <a:rPr lang="nb-NO" sz="2400" dirty="0" err="1" smtClean="0"/>
              <a:t>programmes</a:t>
            </a:r>
            <a:r>
              <a:rPr lang="nb-NO" sz="2400" dirty="0" smtClean="0"/>
              <a:t> (</a:t>
            </a:r>
            <a:r>
              <a:rPr lang="nb-NO" sz="2400" dirty="0" err="1" smtClean="0"/>
              <a:t>NanoLab</a:t>
            </a:r>
            <a:r>
              <a:rPr lang="nb-NO" sz="2400" dirty="0"/>
              <a:t>,</a:t>
            </a:r>
            <a:r>
              <a:rPr lang="nb-NO" sz="2400" dirty="0" smtClean="0"/>
              <a:t> HUNT)</a:t>
            </a:r>
            <a:endParaRPr lang="nb-NO" sz="2400" dirty="0"/>
          </a:p>
          <a:p>
            <a:pPr marL="571500" indent="-571500">
              <a:buFontTx/>
              <a:buChar char="-"/>
            </a:pPr>
            <a:endParaRPr lang="nb-NO" sz="2400" dirty="0" smtClean="0"/>
          </a:p>
          <a:p>
            <a:pPr marL="571500" indent="-571500">
              <a:buFontTx/>
              <a:buChar char="-"/>
            </a:pPr>
            <a:endParaRPr lang="nb-NO" dirty="0" smtClean="0"/>
          </a:p>
          <a:p>
            <a:pPr marL="571500" indent="-571500">
              <a:buFontTx/>
              <a:buChar char="-"/>
            </a:pPr>
            <a:r>
              <a:rPr lang="nb-NO" dirty="0" smtClean="0"/>
              <a:t> </a:t>
            </a:r>
            <a:endParaRPr lang="nb-NO" dirty="0"/>
          </a:p>
        </p:txBody>
      </p:sp>
      <p:pic>
        <p:nvPicPr>
          <p:cNvPr id="8" name="Bilde 7"/>
          <p:cNvPicPr>
            <a:picLocks noChangeAspect="1"/>
          </p:cNvPicPr>
          <p:nvPr/>
        </p:nvPicPr>
        <p:blipFill rotWithShape="1">
          <a:blip r:embed="rId3">
            <a:extLst>
              <a:ext uri="{28A0092B-C50C-407E-A947-70E740481C1C}">
                <a14:useLocalDpi xmlns:a14="http://schemas.microsoft.com/office/drawing/2010/main" val="0"/>
              </a:ext>
            </a:extLst>
          </a:blip>
          <a:srcRect l="5657" r="39486"/>
          <a:stretch/>
        </p:blipFill>
        <p:spPr>
          <a:xfrm>
            <a:off x="5859760" y="1196752"/>
            <a:ext cx="3131840" cy="4281811"/>
          </a:xfrm>
          <a:prstGeom prst="rect">
            <a:avLst/>
          </a:prstGeom>
        </p:spPr>
      </p:pic>
    </p:spTree>
    <p:extLst>
      <p:ext uri="{BB962C8B-B14F-4D97-AF65-F5344CB8AC3E}">
        <p14:creationId xmlns:p14="http://schemas.microsoft.com/office/powerpoint/2010/main" val="169254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91533" y="268432"/>
            <a:ext cx="867163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b="1" dirty="0">
                <a:solidFill>
                  <a:schemeClr val="tx2"/>
                </a:solidFill>
                <a:effectLst>
                  <a:outerShdw blurRad="38100" dist="38100" dir="2700000" algn="tl">
                    <a:srgbClr val="C0C0C0"/>
                  </a:outerShdw>
                </a:effectLst>
                <a:latin typeface="Arial MT Bold" charset="0"/>
                <a:ea typeface="+mj-ea"/>
                <a:cs typeface="ＭＳ Ｐゴシック" charset="0"/>
              </a:rPr>
              <a:t>The</a:t>
            </a:r>
            <a:r>
              <a:rPr lang="en-GB" sz="2400" b="1" dirty="0">
                <a:solidFill>
                  <a:srgbClr val="003366"/>
                </a:solidFill>
                <a:latin typeface="Arial" pitchFamily="34" charset="0"/>
              </a:rPr>
              <a:t> </a:t>
            </a:r>
            <a:r>
              <a:rPr lang="en-GB" b="1" dirty="0">
                <a:solidFill>
                  <a:schemeClr val="tx2"/>
                </a:solidFill>
                <a:effectLst>
                  <a:outerShdw blurRad="38100" dist="38100" dir="2700000" algn="tl">
                    <a:srgbClr val="C0C0C0"/>
                  </a:outerShdw>
                </a:effectLst>
                <a:latin typeface="Arial MT Bold" charset="0"/>
                <a:ea typeface="+mj-ea"/>
                <a:cs typeface="ＭＳ Ｐゴシック" charset="0"/>
              </a:rPr>
              <a:t>Board – NTNU</a:t>
            </a:r>
            <a:r>
              <a:rPr lang="en-GB" altLang="en-US" b="1" dirty="0">
                <a:solidFill>
                  <a:schemeClr val="tx2"/>
                </a:solidFill>
                <a:effectLst>
                  <a:outerShdw blurRad="38100" dist="38100" dir="2700000" algn="tl">
                    <a:srgbClr val="C0C0C0"/>
                  </a:outerShdw>
                </a:effectLst>
                <a:latin typeface="Arial MT Bold" charset="0"/>
                <a:ea typeface="+mj-ea"/>
                <a:cs typeface="ＭＳ Ｐゴシック" charset="0"/>
              </a:rPr>
              <a:t>’</a:t>
            </a:r>
            <a:r>
              <a:rPr lang="en-GB" b="1" dirty="0">
                <a:solidFill>
                  <a:schemeClr val="tx2"/>
                </a:solidFill>
                <a:effectLst>
                  <a:outerShdw blurRad="38100" dist="38100" dir="2700000" algn="tl">
                    <a:srgbClr val="C0C0C0"/>
                  </a:outerShdw>
                </a:effectLst>
                <a:latin typeface="Arial MT Bold" charset="0"/>
                <a:ea typeface="+mj-ea"/>
                <a:cs typeface="ＭＳ Ｐゴシック" charset="0"/>
              </a:rPr>
              <a:t>s governing body</a:t>
            </a:r>
            <a:r>
              <a:rPr lang="nb-NO" b="1" dirty="0">
                <a:solidFill>
                  <a:schemeClr val="tx2"/>
                </a:solidFill>
                <a:effectLst>
                  <a:outerShdw blurRad="38100" dist="38100" dir="2700000" algn="tl">
                    <a:srgbClr val="C0C0C0"/>
                  </a:outerShdw>
                </a:effectLst>
                <a:latin typeface="Arial MT Bold" charset="0"/>
                <a:ea typeface="+mj-ea"/>
                <a:cs typeface="ＭＳ Ｐゴシック" charset="0"/>
              </a:rPr>
              <a:t> </a:t>
            </a:r>
          </a:p>
        </p:txBody>
      </p:sp>
      <p:grpSp>
        <p:nvGrpSpPr>
          <p:cNvPr id="28" name="Gruppe 27"/>
          <p:cNvGrpSpPr/>
          <p:nvPr/>
        </p:nvGrpSpPr>
        <p:grpSpPr>
          <a:xfrm>
            <a:off x="323528" y="2444527"/>
            <a:ext cx="8113458" cy="4078862"/>
            <a:chOff x="332042" y="2239963"/>
            <a:chExt cx="8113458" cy="4078862"/>
          </a:xfrm>
        </p:grpSpPr>
        <p:sp>
          <p:nvSpPr>
            <p:cNvPr id="29" name="Text Box 3"/>
            <p:cNvSpPr txBox="1">
              <a:spLocks noChangeArrowheads="1"/>
            </p:cNvSpPr>
            <p:nvPr/>
          </p:nvSpPr>
          <p:spPr bwMode="auto">
            <a:xfrm>
              <a:off x="539750" y="2239963"/>
              <a:ext cx="14573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nb-NO" sz="1200" b="1" dirty="0" smtClean="0">
                  <a:latin typeface="Arial MT Bold" charset="0"/>
                </a:rPr>
                <a:t>Per Kristian Foss</a:t>
              </a:r>
              <a:r>
                <a:rPr lang="nb-NO" sz="1200" dirty="0">
                  <a:latin typeface="Arial MT Bold" charset="0"/>
                </a:rPr>
                <a:t/>
              </a:r>
              <a:br>
                <a:rPr lang="nb-NO" sz="1200" dirty="0">
                  <a:latin typeface="Arial MT Bold" charset="0"/>
                </a:rPr>
              </a:br>
              <a:r>
                <a:rPr lang="nb-NO" sz="1000" dirty="0" smtClean="0">
                  <a:latin typeface="Arial MT Bold" charset="0"/>
                </a:rPr>
                <a:t>(Chair</a:t>
              </a:r>
              <a:r>
                <a:rPr lang="nb-NO" sz="1000" dirty="0">
                  <a:latin typeface="Arial MT Bold" charset="0"/>
                </a:rPr>
                <a:t>)</a:t>
              </a:r>
            </a:p>
          </p:txBody>
        </p:sp>
        <p:sp>
          <p:nvSpPr>
            <p:cNvPr id="34" name="Text Box 13"/>
            <p:cNvSpPr txBox="1">
              <a:spLocks noChangeArrowheads="1"/>
            </p:cNvSpPr>
            <p:nvPr/>
          </p:nvSpPr>
          <p:spPr bwMode="auto">
            <a:xfrm>
              <a:off x="1979613" y="2239963"/>
              <a:ext cx="15287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nb-NO" sz="1200" b="1" dirty="0">
                  <a:latin typeface="Arial MT Bold" charset="0"/>
                </a:rPr>
                <a:t>Karin </a:t>
              </a:r>
              <a:r>
                <a:rPr lang="nb-NO" sz="1200" b="1" dirty="0" err="1">
                  <a:latin typeface="Arial MT Bold" charset="0"/>
                </a:rPr>
                <a:t>Röding</a:t>
              </a:r>
              <a:r>
                <a:rPr lang="nb-NO" sz="1200" dirty="0">
                  <a:latin typeface="Arial MT Bold" charset="0"/>
                </a:rPr>
                <a:t/>
              </a:r>
              <a:br>
                <a:rPr lang="nb-NO" sz="1200" dirty="0">
                  <a:latin typeface="Arial MT Bold" charset="0"/>
                </a:rPr>
              </a:br>
              <a:r>
                <a:rPr lang="nb-NO" sz="1000" dirty="0">
                  <a:latin typeface="Arial MT Bold" charset="0"/>
                </a:rPr>
                <a:t>(</a:t>
              </a:r>
              <a:r>
                <a:rPr lang="nb-NO" sz="1000" dirty="0" err="1">
                  <a:latin typeface="Arial MT Bold" charset="0"/>
                </a:rPr>
                <a:t>external</a:t>
              </a:r>
              <a:r>
                <a:rPr lang="nb-NO" sz="1000" dirty="0">
                  <a:latin typeface="Arial MT Bold" charset="0"/>
                </a:rPr>
                <a:t>)</a:t>
              </a:r>
            </a:p>
          </p:txBody>
        </p:sp>
        <p:sp>
          <p:nvSpPr>
            <p:cNvPr id="35" name="Text Box 14"/>
            <p:cNvSpPr txBox="1">
              <a:spLocks noChangeArrowheads="1"/>
            </p:cNvSpPr>
            <p:nvPr/>
          </p:nvSpPr>
          <p:spPr bwMode="auto">
            <a:xfrm>
              <a:off x="3356378" y="2239963"/>
              <a:ext cx="162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nb-NO" sz="1200" b="1" dirty="0" smtClean="0">
                  <a:latin typeface="Arial MT Bold" charset="0"/>
                </a:rPr>
                <a:t>Randi Wenche</a:t>
              </a:r>
              <a:br>
                <a:rPr lang="nb-NO" sz="1200" b="1" dirty="0" smtClean="0">
                  <a:latin typeface="Arial MT Bold" charset="0"/>
                </a:rPr>
              </a:br>
              <a:r>
                <a:rPr lang="nb-NO" sz="1200" b="1" dirty="0" smtClean="0">
                  <a:latin typeface="Arial MT Bold" charset="0"/>
                </a:rPr>
                <a:t>Haugen </a:t>
              </a:r>
              <a:r>
                <a:rPr lang="nb-NO" sz="1000" dirty="0">
                  <a:latin typeface="Arial MT Bold" charset="0"/>
                </a:rPr>
                <a:t>(</a:t>
              </a:r>
              <a:r>
                <a:rPr lang="nb-NO" sz="1000" dirty="0" err="1">
                  <a:latin typeface="Arial MT Bold" charset="0"/>
                </a:rPr>
                <a:t>external</a:t>
              </a:r>
              <a:r>
                <a:rPr lang="nb-NO" sz="1000" dirty="0">
                  <a:latin typeface="Arial MT Bold" charset="0"/>
                </a:rPr>
                <a:t>)</a:t>
              </a:r>
            </a:p>
          </p:txBody>
        </p:sp>
        <p:sp>
          <p:nvSpPr>
            <p:cNvPr id="37" name="Text Box 16"/>
            <p:cNvSpPr txBox="1">
              <a:spLocks noChangeArrowheads="1"/>
            </p:cNvSpPr>
            <p:nvPr/>
          </p:nvSpPr>
          <p:spPr bwMode="auto">
            <a:xfrm>
              <a:off x="539750" y="4005263"/>
              <a:ext cx="17637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nb-NO" sz="1200" b="1" dirty="0">
                  <a:latin typeface="Arial MT Bold" charset="0"/>
                </a:rPr>
                <a:t>Bjarne Foss</a:t>
              </a:r>
              <a:r>
                <a:rPr lang="nb-NO" sz="1200" dirty="0">
                  <a:latin typeface="Arial MT Bold" charset="0"/>
                </a:rPr>
                <a:t/>
              </a:r>
              <a:br>
                <a:rPr lang="nb-NO" sz="1200" dirty="0">
                  <a:latin typeface="Arial MT Bold" charset="0"/>
                </a:rPr>
              </a:br>
              <a:r>
                <a:rPr lang="nb-NO" sz="1000" dirty="0" smtClean="0">
                  <a:latin typeface="Arial MT Bold" charset="0"/>
                </a:rPr>
                <a:t>(</a:t>
              </a:r>
              <a:r>
                <a:rPr lang="nb-NO" sz="1000" dirty="0" err="1" smtClean="0">
                  <a:latin typeface="Arial MT Bold" charset="0"/>
                </a:rPr>
                <a:t>academic</a:t>
              </a:r>
              <a:r>
                <a:rPr lang="nb-NO" sz="1000" dirty="0" smtClean="0">
                  <a:latin typeface="Arial MT Bold" charset="0"/>
                </a:rPr>
                <a:t> staff)</a:t>
              </a:r>
              <a:endParaRPr lang="nb-NO" sz="1000" dirty="0">
                <a:latin typeface="Arial MT Bold" charset="0"/>
              </a:endParaRPr>
            </a:p>
          </p:txBody>
        </p:sp>
        <p:sp>
          <p:nvSpPr>
            <p:cNvPr id="38" name="Text Box 17"/>
            <p:cNvSpPr txBox="1">
              <a:spLocks noChangeArrowheads="1"/>
            </p:cNvSpPr>
            <p:nvPr/>
          </p:nvSpPr>
          <p:spPr bwMode="auto">
            <a:xfrm>
              <a:off x="1844210" y="4005263"/>
              <a:ext cx="16811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nb-NO" sz="1200" b="1" dirty="0" smtClean="0">
                  <a:latin typeface="Arial MT Bold" charset="0"/>
                </a:rPr>
                <a:t>Kristin Melum Eide </a:t>
              </a:r>
              <a:r>
                <a:rPr lang="nb-NO" sz="1000" dirty="0" smtClean="0">
                  <a:latin typeface="Arial MT Bold" charset="0"/>
                </a:rPr>
                <a:t>(</a:t>
              </a:r>
              <a:r>
                <a:rPr lang="nb-NO" sz="1000" dirty="0" err="1" smtClean="0">
                  <a:latin typeface="Arial MT Bold" charset="0"/>
                </a:rPr>
                <a:t>academic</a:t>
              </a:r>
              <a:r>
                <a:rPr lang="nb-NO" sz="1000" dirty="0" smtClean="0">
                  <a:latin typeface="Arial MT Bold" charset="0"/>
                </a:rPr>
                <a:t> staff)</a:t>
              </a:r>
              <a:endParaRPr lang="nb-NO" sz="1000" dirty="0">
                <a:latin typeface="Arial MT Bold" charset="0"/>
              </a:endParaRPr>
            </a:p>
          </p:txBody>
        </p:sp>
        <p:sp>
          <p:nvSpPr>
            <p:cNvPr id="39" name="Text Box 18"/>
            <p:cNvSpPr txBox="1">
              <a:spLocks noChangeArrowheads="1"/>
            </p:cNvSpPr>
            <p:nvPr/>
          </p:nvSpPr>
          <p:spPr bwMode="auto">
            <a:xfrm>
              <a:off x="3492500" y="4005263"/>
              <a:ext cx="14573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nb-NO" sz="1200" b="1" dirty="0">
                  <a:latin typeface="Arial MT Bold" charset="0"/>
                </a:rPr>
                <a:t>Helge Holden</a:t>
              </a:r>
              <a:r>
                <a:rPr lang="nb-NO" sz="1200" dirty="0">
                  <a:latin typeface="Arial MT Bold" charset="0"/>
                </a:rPr>
                <a:t/>
              </a:r>
              <a:br>
                <a:rPr lang="nb-NO" sz="1200" dirty="0">
                  <a:latin typeface="Arial MT Bold" charset="0"/>
                </a:rPr>
              </a:br>
              <a:r>
                <a:rPr lang="nb-NO" sz="1000" dirty="0" smtClean="0">
                  <a:latin typeface="Arial MT Bold" charset="0"/>
                </a:rPr>
                <a:t>(</a:t>
              </a:r>
              <a:r>
                <a:rPr lang="nb-NO" sz="1000" dirty="0" err="1" smtClean="0">
                  <a:latin typeface="Arial MT Bold" charset="0"/>
                </a:rPr>
                <a:t>academic</a:t>
              </a:r>
              <a:r>
                <a:rPr lang="nb-NO" sz="1000" dirty="0" smtClean="0">
                  <a:latin typeface="Arial MT Bold" charset="0"/>
                </a:rPr>
                <a:t> staff)</a:t>
              </a:r>
              <a:endParaRPr lang="nb-NO" sz="1000" dirty="0">
                <a:latin typeface="Arial MT Bold" charset="0"/>
              </a:endParaRPr>
            </a:p>
          </p:txBody>
        </p:sp>
        <p:sp>
          <p:nvSpPr>
            <p:cNvPr id="40" name="Text Box 19"/>
            <p:cNvSpPr txBox="1">
              <a:spLocks noChangeArrowheads="1"/>
            </p:cNvSpPr>
            <p:nvPr/>
          </p:nvSpPr>
          <p:spPr bwMode="auto">
            <a:xfrm>
              <a:off x="4724530" y="4005263"/>
              <a:ext cx="1778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nb-NO" sz="1200" b="1" dirty="0" smtClean="0">
                  <a:latin typeface="Arial MT Bold" charset="0"/>
                </a:rPr>
                <a:t>Marit</a:t>
              </a:r>
              <a:r>
                <a:rPr lang="nb-NO" sz="1200" b="1" dirty="0" smtClean="0">
                  <a:latin typeface="Arial MT Bold" charset="0"/>
                </a:rPr>
                <a:t> </a:t>
              </a:r>
              <a:r>
                <a:rPr lang="nb-NO" sz="1200" b="1" dirty="0" smtClean="0">
                  <a:latin typeface="Arial MT Bold" charset="0"/>
                </a:rPr>
                <a:t>Grønning-Moe</a:t>
              </a:r>
              <a:r>
                <a:rPr lang="nb-NO" sz="1200" dirty="0">
                  <a:latin typeface="Arial MT Bold" charset="0"/>
                </a:rPr>
                <a:t/>
              </a:r>
              <a:br>
                <a:rPr lang="nb-NO" sz="1200" dirty="0">
                  <a:latin typeface="Arial MT Bold" charset="0"/>
                </a:rPr>
              </a:br>
              <a:r>
                <a:rPr lang="nb-NO" sz="1000" dirty="0">
                  <a:latin typeface="Arial MT Bold" charset="0"/>
                </a:rPr>
                <a:t>(</a:t>
              </a:r>
              <a:r>
                <a:rPr lang="nb-NO" sz="1000" dirty="0" err="1">
                  <a:latin typeface="Arial MT Bold" charset="0"/>
                </a:rPr>
                <a:t>techn</a:t>
              </a:r>
              <a:r>
                <a:rPr lang="nb-NO" sz="1000" dirty="0">
                  <a:latin typeface="Arial MT Bold" charset="0"/>
                </a:rPr>
                <a:t>. adm. staff)</a:t>
              </a:r>
            </a:p>
          </p:txBody>
        </p:sp>
        <p:sp>
          <p:nvSpPr>
            <p:cNvPr id="41" name="Text Box 20"/>
            <p:cNvSpPr txBox="1">
              <a:spLocks noChangeArrowheads="1"/>
            </p:cNvSpPr>
            <p:nvPr/>
          </p:nvSpPr>
          <p:spPr bwMode="auto">
            <a:xfrm>
              <a:off x="332042" y="5734050"/>
              <a:ext cx="16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nb-NO" sz="1200" b="1" dirty="0" smtClean="0">
                  <a:latin typeface="Arial MT Bold" charset="0"/>
                </a:rPr>
                <a:t>Magnus Steigedal</a:t>
              </a:r>
              <a:r>
                <a:rPr lang="nb-NO" sz="1200" dirty="0">
                  <a:latin typeface="Arial MT Bold" charset="0"/>
                </a:rPr>
                <a:t/>
              </a:r>
              <a:br>
                <a:rPr lang="nb-NO" sz="1200" dirty="0">
                  <a:latin typeface="Arial MT Bold" charset="0"/>
                </a:rPr>
              </a:br>
              <a:r>
                <a:rPr lang="nb-NO" sz="1000" dirty="0" smtClean="0">
                  <a:latin typeface="Arial MT Bold" charset="0"/>
                </a:rPr>
                <a:t>(</a:t>
              </a:r>
              <a:r>
                <a:rPr lang="nb-NO" sz="1000" dirty="0" err="1" smtClean="0">
                  <a:latin typeface="Arial MT Bold" charset="0"/>
                </a:rPr>
                <a:t>acad</a:t>
              </a:r>
              <a:r>
                <a:rPr lang="nb-NO" sz="1000" dirty="0" smtClean="0">
                  <a:latin typeface="Arial MT Bold" charset="0"/>
                </a:rPr>
                <a:t>. staff  </a:t>
              </a:r>
              <a:r>
                <a:rPr lang="nb-NO" sz="1000" dirty="0" smtClean="0">
                  <a:latin typeface="Arial" pitchFamily="34" charset="0"/>
                </a:rPr>
                <a:t>w/o </a:t>
              </a:r>
              <a:r>
                <a:rPr lang="nb-NO" sz="1000" dirty="0" err="1">
                  <a:latin typeface="Arial" pitchFamily="34" charset="0"/>
                </a:rPr>
                <a:t>tenure</a:t>
              </a:r>
              <a:r>
                <a:rPr lang="nb-NO" sz="1000" dirty="0">
                  <a:latin typeface="Arial" pitchFamily="34" charset="0"/>
                </a:rPr>
                <a:t>)</a:t>
              </a:r>
              <a:br>
                <a:rPr lang="nb-NO" sz="1000" dirty="0">
                  <a:latin typeface="Arial" pitchFamily="34" charset="0"/>
                </a:rPr>
              </a:br>
              <a:endParaRPr lang="nb-NO" sz="1000" dirty="0">
                <a:latin typeface="Arial" pitchFamily="34" charset="0"/>
              </a:endParaRPr>
            </a:p>
          </p:txBody>
        </p:sp>
        <p:sp>
          <p:nvSpPr>
            <p:cNvPr id="42" name="Text Box 21"/>
            <p:cNvSpPr txBox="1">
              <a:spLocks noChangeArrowheads="1"/>
            </p:cNvSpPr>
            <p:nvPr/>
          </p:nvSpPr>
          <p:spPr bwMode="auto">
            <a:xfrm>
              <a:off x="1988226" y="5734050"/>
              <a:ext cx="15841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nb-NO" sz="1200" b="1" dirty="0" smtClean="0">
                  <a:latin typeface="Arial MT Bold" charset="0"/>
                </a:rPr>
                <a:t>Merete Falck</a:t>
              </a:r>
              <a:r>
                <a:rPr lang="nb-NO" sz="1200" dirty="0">
                  <a:latin typeface="Arial MT Bold" charset="0"/>
                </a:rPr>
                <a:t/>
              </a:r>
              <a:br>
                <a:rPr lang="nb-NO" sz="1200" dirty="0">
                  <a:latin typeface="Arial MT Bold" charset="0"/>
                </a:rPr>
              </a:br>
              <a:r>
                <a:rPr lang="nb-NO" sz="1000" dirty="0">
                  <a:latin typeface="Arial MT Bold" charset="0"/>
                </a:rPr>
                <a:t>(student)</a:t>
              </a:r>
            </a:p>
          </p:txBody>
        </p:sp>
        <p:sp>
          <p:nvSpPr>
            <p:cNvPr id="43" name="Text Box 22"/>
            <p:cNvSpPr txBox="1">
              <a:spLocks noChangeArrowheads="1"/>
            </p:cNvSpPr>
            <p:nvPr/>
          </p:nvSpPr>
          <p:spPr bwMode="auto">
            <a:xfrm>
              <a:off x="3627245" y="5734050"/>
              <a:ext cx="14573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nb-NO" sz="1200" b="1" dirty="0" smtClean="0">
                  <a:latin typeface="Arial MT Bold" charset="0"/>
                </a:rPr>
                <a:t>Haakon Utby</a:t>
              </a:r>
              <a:r>
                <a:rPr lang="nb-NO" sz="1200" dirty="0">
                  <a:latin typeface="Arial MT Bold" charset="0"/>
                </a:rPr>
                <a:t/>
              </a:r>
              <a:br>
                <a:rPr lang="nb-NO" sz="1200" dirty="0">
                  <a:latin typeface="Arial MT Bold" charset="0"/>
                </a:rPr>
              </a:br>
              <a:r>
                <a:rPr lang="nb-NO" sz="1000" dirty="0">
                  <a:latin typeface="Arial MT Bold" charset="0"/>
                </a:rPr>
                <a:t>(student)</a:t>
              </a:r>
            </a:p>
          </p:txBody>
        </p:sp>
        <p:sp>
          <p:nvSpPr>
            <p:cNvPr id="44" name="Text Box 23"/>
            <p:cNvSpPr txBox="1">
              <a:spLocks noChangeArrowheads="1"/>
            </p:cNvSpPr>
            <p:nvPr/>
          </p:nvSpPr>
          <p:spPr bwMode="auto">
            <a:xfrm>
              <a:off x="6659563" y="4303713"/>
              <a:ext cx="1785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nb-NO" sz="1200" b="1" dirty="0" smtClean="0">
                  <a:latin typeface="Arial MT Bold" charset="0"/>
                </a:rPr>
                <a:t>Gunnar </a:t>
              </a:r>
              <a:r>
                <a:rPr lang="nb-NO" sz="1200" b="1" dirty="0" err="1" smtClean="0">
                  <a:latin typeface="Arial MT Bold" charset="0"/>
                </a:rPr>
                <a:t>Bovim</a:t>
              </a:r>
              <a:r>
                <a:rPr lang="nb-NO" sz="1200" dirty="0">
                  <a:latin typeface="Arial MT Bold" charset="0"/>
                </a:rPr>
                <a:t/>
              </a:r>
              <a:br>
                <a:rPr lang="nb-NO" sz="1200" dirty="0">
                  <a:latin typeface="Arial MT Bold" charset="0"/>
                </a:rPr>
              </a:br>
              <a:r>
                <a:rPr lang="nb-NO" sz="1000" dirty="0">
                  <a:latin typeface="Arial MT Bold" charset="0"/>
                </a:rPr>
                <a:t>(</a:t>
              </a:r>
              <a:r>
                <a:rPr lang="nb-NO" sz="1000" dirty="0" err="1" smtClean="0">
                  <a:latin typeface="Arial MT Bold" charset="0"/>
                </a:rPr>
                <a:t>Rector</a:t>
              </a:r>
              <a:r>
                <a:rPr lang="nb-NO" sz="1000" dirty="0" smtClean="0">
                  <a:latin typeface="Arial MT Bold" charset="0"/>
                </a:rPr>
                <a:t> and </a:t>
              </a:r>
              <a:br>
                <a:rPr lang="nb-NO" sz="1000" dirty="0" smtClean="0">
                  <a:latin typeface="Arial MT Bold" charset="0"/>
                </a:rPr>
              </a:br>
              <a:r>
                <a:rPr lang="nb-NO" sz="1000" dirty="0" err="1" smtClean="0">
                  <a:latin typeface="Arial MT Bold" charset="0"/>
                </a:rPr>
                <a:t>Secretary</a:t>
              </a:r>
              <a:r>
                <a:rPr lang="nb-NO" sz="1000" dirty="0" smtClean="0">
                  <a:latin typeface="Arial MT Bold" charset="0"/>
                </a:rPr>
                <a:t> to </a:t>
              </a:r>
              <a:r>
                <a:rPr lang="nb-NO" sz="1000" dirty="0" err="1" smtClean="0">
                  <a:latin typeface="Arial MT Bold" charset="0"/>
                </a:rPr>
                <a:t>the</a:t>
              </a:r>
              <a:r>
                <a:rPr lang="nb-NO" sz="1000" dirty="0" smtClean="0">
                  <a:latin typeface="Arial MT Bold" charset="0"/>
                </a:rPr>
                <a:t> Board)</a:t>
              </a:r>
              <a:endParaRPr lang="nb-NO" sz="1000" dirty="0">
                <a:latin typeface="Arial MT Bold" charset="0"/>
              </a:endParaRPr>
            </a:p>
          </p:txBody>
        </p:sp>
        <p:pic>
          <p:nvPicPr>
            <p:cNvPr id="47"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708275"/>
              <a:ext cx="8572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49"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2708275"/>
              <a:ext cx="8572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sp>
        <p:nvSpPr>
          <p:cNvPr id="53" name="Rectangle 24"/>
          <p:cNvSpPr>
            <a:spLocks noChangeArrowheads="1"/>
          </p:cNvSpPr>
          <p:nvPr/>
        </p:nvSpPr>
        <p:spPr bwMode="auto">
          <a:xfrm>
            <a:off x="7848600" y="0"/>
            <a:ext cx="1295400" cy="381000"/>
          </a:xfrm>
          <a:prstGeom prst="rect">
            <a:avLst/>
          </a:prstGeom>
          <a:solidFill>
            <a:srgbClr val="0D2B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200" b="1" dirty="0" smtClean="0">
                <a:solidFill>
                  <a:srgbClr val="FFFFFF"/>
                </a:solidFill>
                <a:latin typeface="Arial MT Bold" charset="0"/>
              </a:rPr>
              <a:t>INTRO</a:t>
            </a:r>
            <a:endParaRPr lang="nb-NO" sz="1200" b="1" dirty="0">
              <a:solidFill>
                <a:srgbClr val="FFFFFF"/>
              </a:solidFill>
              <a:latin typeface="Arial MT Bold" charset="0"/>
            </a:endParaRPr>
          </a:p>
        </p:txBody>
      </p:sp>
      <p:sp>
        <p:nvSpPr>
          <p:cNvPr id="54" name="TekstSylinder 53"/>
          <p:cNvSpPr txBox="1"/>
          <p:nvPr/>
        </p:nvSpPr>
        <p:spPr>
          <a:xfrm>
            <a:off x="8172400" y="6530860"/>
            <a:ext cx="865943" cy="276999"/>
          </a:xfrm>
          <a:prstGeom prst="rect">
            <a:avLst/>
          </a:prstGeom>
          <a:noFill/>
        </p:spPr>
        <p:txBody>
          <a:bodyPr wrap="none" rtlCol="0">
            <a:spAutoFit/>
          </a:bodyPr>
          <a:lstStyle/>
          <a:p>
            <a:pPr eaLnBrk="0" fontAlgn="base" hangingPunct="0">
              <a:spcBef>
                <a:spcPct val="0"/>
              </a:spcBef>
              <a:spcAft>
                <a:spcPct val="0"/>
              </a:spcAft>
            </a:pPr>
            <a:r>
              <a:rPr lang="nb-NO" sz="1200" b="1" dirty="0" smtClean="0">
                <a:solidFill>
                  <a:srgbClr val="FFFFFF"/>
                </a:solidFill>
              </a:rPr>
              <a:t>May 2013</a:t>
            </a:r>
            <a:endParaRPr lang="nb-NO" sz="1200" b="1" dirty="0">
              <a:solidFill>
                <a:srgbClr val="FFFFFF"/>
              </a:solidFill>
            </a:endParaRPr>
          </a:p>
        </p:txBody>
      </p:sp>
      <p:pic>
        <p:nvPicPr>
          <p:cNvPr id="55" name="Bild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684" y="4636864"/>
            <a:ext cx="891713" cy="1310818"/>
          </a:xfrm>
          <a:prstGeom prst="rect">
            <a:avLst/>
          </a:prstGeom>
        </p:spPr>
      </p:pic>
      <p:sp>
        <p:nvSpPr>
          <p:cNvPr id="36" name="Text Box 11"/>
          <p:cNvSpPr txBox="1">
            <a:spLocks noChangeArrowheads="1"/>
          </p:cNvSpPr>
          <p:nvPr/>
        </p:nvSpPr>
        <p:spPr bwMode="auto">
          <a:xfrm>
            <a:off x="4722191" y="2427212"/>
            <a:ext cx="21241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spcBef>
                <a:spcPct val="50000"/>
              </a:spcBef>
            </a:pPr>
            <a:r>
              <a:rPr lang="nb-NO" sz="1200" b="1" dirty="0" smtClean="0">
                <a:latin typeface="Arial MT Bold" charset="0"/>
              </a:rPr>
              <a:t>Nils Kristian </a:t>
            </a:r>
            <a:r>
              <a:rPr lang="nb-NO" sz="1200" b="1" dirty="0" err="1" smtClean="0">
                <a:latin typeface="Arial MT Bold" charset="0"/>
              </a:rPr>
              <a:t>Nakstad</a:t>
            </a:r>
            <a:r>
              <a:rPr lang="nb-NO" sz="1200" b="1" dirty="0" smtClean="0">
                <a:latin typeface="Arial MT Bold" charset="0"/>
              </a:rPr>
              <a:t/>
            </a:r>
            <a:br>
              <a:rPr lang="nb-NO" sz="1200" b="1" dirty="0" smtClean="0">
                <a:latin typeface="Arial MT Bold" charset="0"/>
              </a:rPr>
            </a:br>
            <a:r>
              <a:rPr lang="nb-NO" sz="1200" b="1" dirty="0" smtClean="0">
                <a:latin typeface="Arial MT Bold" charset="0"/>
              </a:rPr>
              <a:t> </a:t>
            </a:r>
            <a:r>
              <a:rPr lang="nb-NO" sz="1000" dirty="0">
                <a:latin typeface="Arial MT Bold" charset="0"/>
              </a:rPr>
              <a:t>(</a:t>
            </a:r>
            <a:r>
              <a:rPr lang="nb-NO" sz="1000" dirty="0" err="1" smtClean="0">
                <a:latin typeface="Arial MT Bold" charset="0"/>
              </a:rPr>
              <a:t>external</a:t>
            </a:r>
            <a:r>
              <a:rPr lang="nb-NO" sz="1000" dirty="0" smtClean="0">
                <a:latin typeface="Arial MT Bold" charset="0"/>
              </a:rPr>
              <a:t>)</a:t>
            </a:r>
            <a:endParaRPr lang="nb-NO" sz="1000" dirty="0">
              <a:latin typeface="Arial MT Bold" charset="0"/>
            </a:endParaRPr>
          </a:p>
        </p:txBody>
      </p:sp>
      <p:pic>
        <p:nvPicPr>
          <p:cNvPr id="50" name="Bilde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188" y="1287379"/>
            <a:ext cx="902709" cy="1205517"/>
          </a:xfrm>
          <a:prstGeom prst="rect">
            <a:avLst/>
          </a:prstGeom>
        </p:spPr>
      </p:pic>
      <p:pic>
        <p:nvPicPr>
          <p:cNvPr id="51" name="Bild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4215" y="1269914"/>
            <a:ext cx="973609" cy="1222982"/>
          </a:xfrm>
          <a:prstGeom prst="rect">
            <a:avLst/>
          </a:prstGeom>
        </p:spPr>
      </p:pic>
      <p:pic>
        <p:nvPicPr>
          <p:cNvPr id="52" name="Bild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79121" y="1269916"/>
            <a:ext cx="948863" cy="1222980"/>
          </a:xfrm>
          <a:prstGeom prst="rect">
            <a:avLst/>
          </a:prstGeom>
        </p:spPr>
      </p:pic>
      <p:pic>
        <p:nvPicPr>
          <p:cNvPr id="58" name="Bilde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46571" y="1287380"/>
            <a:ext cx="849565" cy="1205516"/>
          </a:xfrm>
          <a:prstGeom prst="rect">
            <a:avLst/>
          </a:prstGeom>
        </p:spPr>
      </p:pic>
      <p:pic>
        <p:nvPicPr>
          <p:cNvPr id="59" name="Bilde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65288" y="2880232"/>
            <a:ext cx="877824" cy="1301496"/>
          </a:xfrm>
          <a:prstGeom prst="rect">
            <a:avLst/>
          </a:prstGeom>
        </p:spPr>
      </p:pic>
      <p:pic>
        <p:nvPicPr>
          <p:cNvPr id="60" name="Bilde 59"/>
          <p:cNvPicPr>
            <a:picLocks noChangeAspect="1"/>
          </p:cNvPicPr>
          <p:nvPr/>
        </p:nvPicPr>
        <p:blipFill rotWithShape="1">
          <a:blip r:embed="rId11" cstate="print">
            <a:extLst>
              <a:ext uri="{28A0092B-C50C-407E-A947-70E740481C1C}">
                <a14:useLocalDpi xmlns:a14="http://schemas.microsoft.com/office/drawing/2010/main" val="0"/>
              </a:ext>
            </a:extLst>
          </a:blip>
          <a:srcRect l="13194" t="3482" r="9331" b="241"/>
          <a:stretch/>
        </p:blipFill>
        <p:spPr>
          <a:xfrm>
            <a:off x="4981040" y="2892296"/>
            <a:ext cx="914400" cy="1301496"/>
          </a:xfrm>
          <a:prstGeom prst="rect">
            <a:avLst/>
          </a:prstGeom>
        </p:spPr>
      </p:pic>
      <p:pic>
        <p:nvPicPr>
          <p:cNvPr id="61" name="Bilde 6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95804" y="1872120"/>
            <a:ext cx="1788156" cy="2673553"/>
          </a:xfrm>
          <a:prstGeom prst="rect">
            <a:avLst/>
          </a:prstGeom>
        </p:spPr>
      </p:pic>
      <p:pic>
        <p:nvPicPr>
          <p:cNvPr id="3" name="Bild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65289" y="4665997"/>
            <a:ext cx="876156" cy="1272617"/>
          </a:xfrm>
          <a:prstGeom prst="rect">
            <a:avLst/>
          </a:prstGeom>
        </p:spPr>
      </p:pic>
      <p:pic>
        <p:nvPicPr>
          <p:cNvPr id="5" name="Bild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76313" y="4636865"/>
            <a:ext cx="953663" cy="1301750"/>
          </a:xfrm>
          <a:prstGeom prst="rect">
            <a:avLst/>
          </a:prstGeom>
        </p:spPr>
      </p:pic>
    </p:spTree>
    <p:extLst>
      <p:ext uri="{BB962C8B-B14F-4D97-AF65-F5344CB8AC3E}">
        <p14:creationId xmlns:p14="http://schemas.microsoft.com/office/powerpoint/2010/main" val="1846580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world-map_2_TRD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00" y="457200"/>
            <a:ext cx="8675688"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4"/>
          <p:cNvSpPr>
            <a:spLocks noChangeArrowheads="1"/>
          </p:cNvSpPr>
          <p:nvPr/>
        </p:nvSpPr>
        <p:spPr bwMode="auto">
          <a:xfrm>
            <a:off x="7848600" y="0"/>
            <a:ext cx="1295400" cy="381000"/>
          </a:xfrm>
          <a:prstGeom prst="rect">
            <a:avLst/>
          </a:prstGeom>
          <a:solidFill>
            <a:srgbClr val="0D2B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200" b="1" dirty="0" smtClean="0">
                <a:solidFill>
                  <a:srgbClr val="FFFFFF"/>
                </a:solidFill>
                <a:latin typeface="Arial MT Bold" charset="0"/>
              </a:rPr>
              <a:t>INTRO</a:t>
            </a:r>
            <a:endParaRPr lang="nb-NO" sz="1200" b="1" dirty="0">
              <a:solidFill>
                <a:srgbClr val="FFFFFF"/>
              </a:solidFill>
              <a:latin typeface="Arial MT Bold" charset="0"/>
            </a:endParaRPr>
          </a:p>
        </p:txBody>
      </p:sp>
      <p:sp>
        <p:nvSpPr>
          <p:cNvPr id="6" name="TekstSylinder 5"/>
          <p:cNvSpPr txBox="1"/>
          <p:nvPr/>
        </p:nvSpPr>
        <p:spPr>
          <a:xfrm>
            <a:off x="8172400" y="6530860"/>
            <a:ext cx="865943" cy="276999"/>
          </a:xfrm>
          <a:prstGeom prst="rect">
            <a:avLst/>
          </a:prstGeom>
          <a:noFill/>
        </p:spPr>
        <p:txBody>
          <a:bodyPr wrap="none" rtlCol="0">
            <a:spAutoFit/>
          </a:bodyPr>
          <a:lstStyle/>
          <a:p>
            <a:pPr eaLnBrk="0" fontAlgn="base" hangingPunct="0">
              <a:spcBef>
                <a:spcPct val="0"/>
              </a:spcBef>
              <a:spcAft>
                <a:spcPct val="0"/>
              </a:spcAft>
            </a:pPr>
            <a:r>
              <a:rPr lang="nb-NO" sz="1200" b="1" dirty="0" smtClean="0">
                <a:solidFill>
                  <a:srgbClr val="FFFFFF"/>
                </a:solidFill>
              </a:rPr>
              <a:t>May 2013</a:t>
            </a:r>
            <a:endParaRPr lang="nb-NO" sz="1200" b="1" dirty="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923" y="356699"/>
            <a:ext cx="8229600"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a:lstStyle>
          <a:p>
            <a:r>
              <a:rPr lang="nb-NO" b="1" dirty="0" err="1" smtClean="0">
                <a:effectLst>
                  <a:outerShdw blurRad="38100" dist="38100" dir="2700000" algn="tl">
                    <a:srgbClr val="C0C0C0"/>
                  </a:outerShdw>
                </a:effectLst>
                <a:latin typeface="Arial MT Bold" charset="0"/>
              </a:rPr>
              <a:t>NTNU’s</a:t>
            </a:r>
            <a:r>
              <a:rPr lang="nb-NO" b="1" dirty="0" smtClean="0">
                <a:effectLst>
                  <a:outerShdw blurRad="38100" dist="38100" dir="2700000" algn="tl">
                    <a:srgbClr val="C0C0C0"/>
                  </a:outerShdw>
                </a:effectLst>
                <a:latin typeface="Arial MT Bold" charset="0"/>
              </a:rPr>
              <a:t> </a:t>
            </a:r>
            <a:r>
              <a:rPr lang="nb-NO" b="1" dirty="0" err="1">
                <a:effectLst>
                  <a:outerShdw blurRad="38100" dist="38100" dir="2700000" algn="tl">
                    <a:srgbClr val="C0C0C0"/>
                  </a:outerShdw>
                </a:effectLst>
                <a:latin typeface="Arial MT Bold" charset="0"/>
              </a:rPr>
              <a:t>organization</a:t>
            </a:r>
            <a:endParaRPr lang="nb-NO" b="1" dirty="0">
              <a:effectLst>
                <a:outerShdw blurRad="38100" dist="38100" dir="2700000" algn="tl">
                  <a:srgbClr val="C0C0C0"/>
                </a:outerShdw>
              </a:effectLst>
              <a:latin typeface="Arial MT Bold" charset="0"/>
            </a:endParaRPr>
          </a:p>
        </p:txBody>
      </p:sp>
      <p:sp>
        <p:nvSpPr>
          <p:cNvPr id="4" name="Rectangle 24"/>
          <p:cNvSpPr>
            <a:spLocks noChangeArrowheads="1"/>
          </p:cNvSpPr>
          <p:nvPr/>
        </p:nvSpPr>
        <p:spPr bwMode="auto">
          <a:xfrm>
            <a:off x="7848600" y="0"/>
            <a:ext cx="1295400" cy="381000"/>
          </a:xfrm>
          <a:prstGeom prst="rect">
            <a:avLst/>
          </a:prstGeom>
          <a:solidFill>
            <a:srgbClr val="0D2B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200" b="1" dirty="0" smtClean="0">
                <a:solidFill>
                  <a:srgbClr val="FFFFFF"/>
                </a:solidFill>
                <a:latin typeface="Arial MT Bold" charset="0"/>
              </a:rPr>
              <a:t>INTRO</a:t>
            </a:r>
            <a:endParaRPr lang="nb-NO" sz="1200" b="1" dirty="0">
              <a:solidFill>
                <a:srgbClr val="FFFFFF"/>
              </a:solidFill>
              <a:latin typeface="Arial MT Bold" charset="0"/>
            </a:endParaRPr>
          </a:p>
        </p:txBody>
      </p:sp>
      <p:sp>
        <p:nvSpPr>
          <p:cNvPr id="5" name="TekstSylinder 4"/>
          <p:cNvSpPr txBox="1"/>
          <p:nvPr/>
        </p:nvSpPr>
        <p:spPr>
          <a:xfrm>
            <a:off x="8172400" y="6530860"/>
            <a:ext cx="865943" cy="276999"/>
          </a:xfrm>
          <a:prstGeom prst="rect">
            <a:avLst/>
          </a:prstGeom>
          <a:noFill/>
        </p:spPr>
        <p:txBody>
          <a:bodyPr wrap="none" rtlCol="0">
            <a:spAutoFit/>
          </a:bodyPr>
          <a:lstStyle/>
          <a:p>
            <a:pPr eaLnBrk="0" fontAlgn="base" hangingPunct="0">
              <a:spcBef>
                <a:spcPct val="0"/>
              </a:spcBef>
              <a:spcAft>
                <a:spcPct val="0"/>
              </a:spcAft>
            </a:pPr>
            <a:r>
              <a:rPr lang="nb-NO" sz="1200" b="1" dirty="0" smtClean="0">
                <a:solidFill>
                  <a:srgbClr val="FFFFFF"/>
                </a:solidFill>
              </a:rPr>
              <a:t>May 2013</a:t>
            </a:r>
            <a:endParaRPr lang="nb-NO" sz="1200" b="1" dirty="0">
              <a:solidFill>
                <a:srgbClr val="FFFFFF"/>
              </a:solidFill>
            </a:endParaRPr>
          </a:p>
        </p:txBody>
      </p:sp>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31012"/>
            <a:ext cx="8502806" cy="4458228"/>
          </a:xfrm>
          <a:prstGeom prst="rect">
            <a:avLst/>
          </a:prstGeom>
        </p:spPr>
      </p:pic>
    </p:spTree>
    <p:extLst>
      <p:ext uri="{BB962C8B-B14F-4D97-AF65-F5344CB8AC3E}">
        <p14:creationId xmlns:p14="http://schemas.microsoft.com/office/powerpoint/2010/main" val="1940773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99696" y="375260"/>
            <a:ext cx="7772400"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a:lstStyle>
          <a:p>
            <a:r>
              <a:rPr lang="en-GB" sz="4000" b="1" dirty="0">
                <a:effectLst>
                  <a:outerShdw blurRad="38100" dist="38100" dir="2700000" algn="tl">
                    <a:srgbClr val="C0C0C0"/>
                  </a:outerShdw>
                </a:effectLst>
                <a:latin typeface="Arial MT Bold" charset="0"/>
              </a:rPr>
              <a:t>Trondheim</a:t>
            </a:r>
            <a:r>
              <a:rPr lang="en-GB" altLang="en-US" sz="4000" b="1" dirty="0">
                <a:effectLst>
                  <a:outerShdw blurRad="38100" dist="38100" dir="2700000" algn="tl">
                    <a:srgbClr val="C0C0C0"/>
                  </a:outerShdw>
                </a:effectLst>
                <a:latin typeface="Arial MT Bold" charset="0"/>
              </a:rPr>
              <a:t>’</a:t>
            </a:r>
            <a:r>
              <a:rPr lang="en-GB" sz="4000" b="1" dirty="0">
                <a:effectLst>
                  <a:outerShdw blurRad="38100" dist="38100" dir="2700000" algn="tl">
                    <a:srgbClr val="C0C0C0"/>
                  </a:outerShdw>
                </a:effectLst>
                <a:latin typeface="Arial MT Bold" charset="0"/>
              </a:rPr>
              <a:t>s academic history</a:t>
            </a:r>
            <a:endParaRPr lang="nb-NO" sz="4000" b="1" dirty="0">
              <a:effectLst>
                <a:outerShdw blurRad="38100" dist="38100" dir="2700000" algn="tl">
                  <a:srgbClr val="C0C0C0"/>
                </a:outerShdw>
              </a:effectLst>
              <a:latin typeface="Arial MT Bold" charset="0"/>
            </a:endParaRPr>
          </a:p>
        </p:txBody>
      </p:sp>
      <p:sp>
        <p:nvSpPr>
          <p:cNvPr id="3" name="Rectangle 3"/>
          <p:cNvSpPr txBox="1">
            <a:spLocks noChangeArrowheads="1"/>
          </p:cNvSpPr>
          <p:nvPr/>
        </p:nvSpPr>
        <p:spPr>
          <a:xfrm>
            <a:off x="495300" y="1093788"/>
            <a:ext cx="8750300" cy="4849812"/>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pPr>
              <a:buFontTx/>
              <a:buNone/>
            </a:pPr>
            <a:r>
              <a:rPr lang="en-GB" sz="1800" b="1" dirty="0" smtClean="0"/>
              <a:t>1217 </a:t>
            </a:r>
            <a:r>
              <a:rPr lang="en-GB" sz="1800" b="1" dirty="0" err="1" smtClean="0"/>
              <a:t>Schola</a:t>
            </a:r>
            <a:r>
              <a:rPr lang="en-GB" sz="1800" b="1" dirty="0" smtClean="0"/>
              <a:t> </a:t>
            </a:r>
            <a:r>
              <a:rPr lang="en-GB" sz="1800" b="1" dirty="0" err="1" smtClean="0"/>
              <a:t>Cathedralis</a:t>
            </a:r>
            <a:r>
              <a:rPr lang="en-GB" sz="1800" b="1" dirty="0" smtClean="0"/>
              <a:t> </a:t>
            </a:r>
            <a:r>
              <a:rPr lang="en-GB" sz="1800" b="1" dirty="0" err="1" smtClean="0"/>
              <a:t>Nidarosiensis</a:t>
            </a:r>
            <a:endParaRPr lang="en-GB" sz="1800" b="1" dirty="0" smtClean="0"/>
          </a:p>
          <a:p>
            <a:pPr>
              <a:buFontTx/>
              <a:buNone/>
            </a:pPr>
            <a:r>
              <a:rPr lang="en-GB" sz="1800" b="1" dirty="0" smtClean="0"/>
              <a:t>1760 Royal Norwegian Society of Sciences and Letters</a:t>
            </a:r>
          </a:p>
          <a:p>
            <a:pPr>
              <a:buFontTx/>
              <a:buNone/>
            </a:pPr>
            <a:r>
              <a:rPr lang="en-GB" sz="1800" b="1" dirty="0" smtClean="0"/>
              <a:t>1910 Norwegian Institute of Technology (NTH)</a:t>
            </a:r>
          </a:p>
          <a:p>
            <a:pPr>
              <a:buFontTx/>
              <a:buNone/>
            </a:pPr>
            <a:r>
              <a:rPr lang="en-GB" sz="1800" b="1" dirty="0" smtClean="0"/>
              <a:t>1922 Norwegian Teacher Training College </a:t>
            </a:r>
          </a:p>
          <a:p>
            <a:pPr>
              <a:buFontTx/>
              <a:buNone/>
            </a:pPr>
            <a:r>
              <a:rPr lang="en-GB" sz="1800" b="1" dirty="0" smtClean="0"/>
              <a:t>1950 SINTEF (The Foundation for Scientific and Industrial Research at the </a:t>
            </a:r>
          </a:p>
          <a:p>
            <a:pPr>
              <a:buFontTx/>
              <a:buNone/>
            </a:pPr>
            <a:r>
              <a:rPr lang="en-GB" sz="1800" b="1" dirty="0" smtClean="0"/>
              <a:t>	Norwegian Institute of Technology)</a:t>
            </a:r>
          </a:p>
          <a:p>
            <a:pPr>
              <a:buFontTx/>
              <a:buNone/>
            </a:pPr>
            <a:r>
              <a:rPr lang="en-GB" sz="1800" b="1" dirty="0" smtClean="0"/>
              <a:t>1955 </a:t>
            </a:r>
            <a:r>
              <a:rPr lang="en-US" sz="1800" b="1" dirty="0" smtClean="0"/>
              <a:t>The Norwegian Academy of Technological Sciences (NTVA) (Trondheim)</a:t>
            </a:r>
            <a:endParaRPr lang="en-GB" sz="1800" b="1" dirty="0" smtClean="0"/>
          </a:p>
          <a:p>
            <a:pPr>
              <a:buFontTx/>
              <a:buNone/>
            </a:pPr>
            <a:r>
              <a:rPr lang="en-GB" sz="1800" b="1" dirty="0" smtClean="0"/>
              <a:t>1968 University of Trondheim</a:t>
            </a:r>
          </a:p>
          <a:p>
            <a:pPr>
              <a:buFontTx/>
              <a:buNone/>
            </a:pPr>
            <a:r>
              <a:rPr lang="en-GB" sz="1800" b="1" dirty="0" smtClean="0"/>
              <a:t>1973 Trondheim Conservatory of Music</a:t>
            </a:r>
          </a:p>
          <a:p>
            <a:pPr>
              <a:buFontTx/>
              <a:buNone/>
            </a:pPr>
            <a:r>
              <a:rPr lang="en-GB" sz="1800" b="1" dirty="0" smtClean="0"/>
              <a:t>1974 Section for Medicine (From 1984: Faculty of Medicine)</a:t>
            </a:r>
          </a:p>
          <a:p>
            <a:pPr>
              <a:buFontTx/>
              <a:buNone/>
            </a:pPr>
            <a:r>
              <a:rPr lang="en-GB" sz="1800" b="1" dirty="0" smtClean="0"/>
              <a:t>1979 Trondheim Academy of Fine Art</a:t>
            </a:r>
          </a:p>
          <a:p>
            <a:pPr>
              <a:buFontTx/>
              <a:buNone/>
            </a:pPr>
            <a:r>
              <a:rPr lang="en-GB" sz="1800" b="1" dirty="0" smtClean="0"/>
              <a:t>1984 College of Arts and Science</a:t>
            </a:r>
          </a:p>
          <a:p>
            <a:pPr>
              <a:buFontTx/>
              <a:buNone/>
            </a:pPr>
            <a:r>
              <a:rPr lang="en-GB" sz="1800" b="1" dirty="0" smtClean="0"/>
              <a:t>1996 Norwegian University of Science and Technology (NTNU)</a:t>
            </a:r>
          </a:p>
          <a:p>
            <a:pPr>
              <a:buFontTx/>
              <a:buNone/>
            </a:pPr>
            <a:r>
              <a:rPr lang="en-GB" sz="1800" b="1" dirty="0" smtClean="0"/>
              <a:t>2010 Celebration of Trondheim</a:t>
            </a:r>
            <a:r>
              <a:rPr lang="en-GB" altLang="en-US" sz="1800" b="1" dirty="0" smtClean="0"/>
              <a:t>’</a:t>
            </a:r>
            <a:r>
              <a:rPr lang="en-GB" sz="1800" b="1" dirty="0" smtClean="0"/>
              <a:t>s 250 years </a:t>
            </a:r>
            <a:br>
              <a:rPr lang="en-GB" sz="1800" b="1" dirty="0" smtClean="0"/>
            </a:br>
            <a:r>
              <a:rPr lang="en-GB" sz="1800" b="1" dirty="0" smtClean="0"/>
              <a:t>    as academic city</a:t>
            </a:r>
            <a:endParaRPr lang="nb-NO" sz="1800" b="1" dirty="0" smtClean="0"/>
          </a:p>
        </p:txBody>
      </p:sp>
      <p:sp>
        <p:nvSpPr>
          <p:cNvPr id="4" name="Rectangle 24"/>
          <p:cNvSpPr>
            <a:spLocks noChangeArrowheads="1"/>
          </p:cNvSpPr>
          <p:nvPr/>
        </p:nvSpPr>
        <p:spPr bwMode="auto">
          <a:xfrm>
            <a:off x="7848600" y="0"/>
            <a:ext cx="1295400" cy="381000"/>
          </a:xfrm>
          <a:prstGeom prst="rect">
            <a:avLst/>
          </a:prstGeom>
          <a:solidFill>
            <a:srgbClr val="0D2B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200" b="1" dirty="0" smtClean="0">
                <a:solidFill>
                  <a:srgbClr val="FFFFFF"/>
                </a:solidFill>
                <a:latin typeface="Arial MT Bold" charset="0"/>
              </a:rPr>
              <a:t>INTRO</a:t>
            </a:r>
            <a:endParaRPr lang="nb-NO" sz="1200" b="1" dirty="0">
              <a:solidFill>
                <a:srgbClr val="FFFFFF"/>
              </a:solidFill>
              <a:latin typeface="Arial MT Bold" charset="0"/>
            </a:endParaRPr>
          </a:p>
        </p:txBody>
      </p:sp>
      <p:sp>
        <p:nvSpPr>
          <p:cNvPr id="5" name="TekstSylinder 4"/>
          <p:cNvSpPr txBox="1"/>
          <p:nvPr/>
        </p:nvSpPr>
        <p:spPr>
          <a:xfrm>
            <a:off x="8172400" y="6530860"/>
            <a:ext cx="865943" cy="276999"/>
          </a:xfrm>
          <a:prstGeom prst="rect">
            <a:avLst/>
          </a:prstGeom>
          <a:noFill/>
        </p:spPr>
        <p:txBody>
          <a:bodyPr wrap="none" rtlCol="0">
            <a:spAutoFit/>
          </a:bodyPr>
          <a:lstStyle/>
          <a:p>
            <a:pPr eaLnBrk="0" fontAlgn="base" hangingPunct="0">
              <a:spcBef>
                <a:spcPct val="0"/>
              </a:spcBef>
              <a:spcAft>
                <a:spcPct val="0"/>
              </a:spcAft>
            </a:pPr>
            <a:r>
              <a:rPr lang="nb-NO" sz="1200" b="1" dirty="0" smtClean="0">
                <a:solidFill>
                  <a:srgbClr val="FFFFFF"/>
                </a:solidFill>
              </a:rPr>
              <a:t>May 2013</a:t>
            </a:r>
            <a:endParaRPr lang="nb-NO" sz="1200" b="1" dirty="0">
              <a:solidFill>
                <a:srgbClr val="FFFFFF"/>
              </a:solidFill>
            </a:endParaRPr>
          </a:p>
        </p:txBody>
      </p:sp>
    </p:spTree>
    <p:extLst>
      <p:ext uri="{BB962C8B-B14F-4D97-AF65-F5344CB8AC3E}">
        <p14:creationId xmlns:p14="http://schemas.microsoft.com/office/powerpoint/2010/main" val="2784009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396812" y="389601"/>
            <a:ext cx="8209160" cy="5905078"/>
            <a:chOff x="249" y="164"/>
            <a:chExt cx="5352" cy="3856"/>
          </a:xfrm>
        </p:grpSpPr>
        <p:pic>
          <p:nvPicPr>
            <p:cNvPr id="3" name="Picture 8" descr="Dragvoll_int_2008_03g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164"/>
              <a:ext cx="2037" cy="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Gloeshaugen_2010jan_Realfagbygg_05_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 y="1571"/>
              <a:ext cx="2038" cy="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Immatrikuleringen_1923_hele_8bit_ppt"/>
            <p:cNvPicPr>
              <a:picLocks noChangeAspect="1" noChangeArrowheads="1"/>
            </p:cNvPicPr>
            <p:nvPr/>
          </p:nvPicPr>
          <p:blipFill>
            <a:blip r:embed="rId5">
              <a:extLst>
                <a:ext uri="{28A0092B-C50C-407E-A947-70E740481C1C}">
                  <a14:useLocalDpi xmlns:a14="http://schemas.microsoft.com/office/drawing/2010/main" val="0"/>
                </a:ext>
              </a:extLst>
            </a:blip>
            <a:srcRect t="6947"/>
            <a:stretch>
              <a:fillRect/>
            </a:stretch>
          </p:blipFill>
          <p:spPr bwMode="auto">
            <a:xfrm>
              <a:off x="249" y="164"/>
              <a:ext cx="3250" cy="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VM_ekst_Kalvskinnet_2010_03_16_nr37-40_pp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0" y="2963"/>
              <a:ext cx="2041"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24"/>
          <p:cNvSpPr>
            <a:spLocks noChangeArrowheads="1"/>
          </p:cNvSpPr>
          <p:nvPr/>
        </p:nvSpPr>
        <p:spPr bwMode="auto">
          <a:xfrm>
            <a:off x="7848600" y="0"/>
            <a:ext cx="1295400" cy="381000"/>
          </a:xfrm>
          <a:prstGeom prst="rect">
            <a:avLst/>
          </a:prstGeom>
          <a:solidFill>
            <a:srgbClr val="0D2B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200" b="1" dirty="0" smtClean="0">
                <a:solidFill>
                  <a:srgbClr val="FFFFFF"/>
                </a:solidFill>
                <a:latin typeface="Arial MT Bold" charset="0"/>
              </a:rPr>
              <a:t>INTRO</a:t>
            </a:r>
            <a:endParaRPr lang="nb-NO" sz="1200" b="1" dirty="0">
              <a:solidFill>
                <a:srgbClr val="FFFFFF"/>
              </a:solidFill>
              <a:latin typeface="Arial MT Bold" charset="0"/>
            </a:endParaRPr>
          </a:p>
        </p:txBody>
      </p:sp>
      <p:sp>
        <p:nvSpPr>
          <p:cNvPr id="8" name="TekstSylinder 7"/>
          <p:cNvSpPr txBox="1"/>
          <p:nvPr/>
        </p:nvSpPr>
        <p:spPr>
          <a:xfrm>
            <a:off x="8172400" y="6530860"/>
            <a:ext cx="865943" cy="276999"/>
          </a:xfrm>
          <a:prstGeom prst="rect">
            <a:avLst/>
          </a:prstGeom>
          <a:noFill/>
        </p:spPr>
        <p:txBody>
          <a:bodyPr wrap="none" rtlCol="0">
            <a:spAutoFit/>
          </a:bodyPr>
          <a:lstStyle/>
          <a:p>
            <a:pPr eaLnBrk="0" fontAlgn="base" hangingPunct="0">
              <a:spcBef>
                <a:spcPct val="0"/>
              </a:spcBef>
              <a:spcAft>
                <a:spcPct val="0"/>
              </a:spcAft>
            </a:pPr>
            <a:r>
              <a:rPr lang="nb-NO" sz="1200" b="1" dirty="0" smtClean="0">
                <a:solidFill>
                  <a:srgbClr val="FFFFFF"/>
                </a:solidFill>
              </a:rPr>
              <a:t>May 2013</a:t>
            </a:r>
            <a:endParaRPr lang="nb-NO" sz="1200" b="1" dirty="0">
              <a:solidFill>
                <a:srgbClr val="FFFFFF"/>
              </a:solidFill>
            </a:endParaRPr>
          </a:p>
        </p:txBody>
      </p:sp>
    </p:spTree>
    <p:extLst>
      <p:ext uri="{BB962C8B-B14F-4D97-AF65-F5344CB8AC3E}">
        <p14:creationId xmlns:p14="http://schemas.microsoft.com/office/powerpoint/2010/main" val="883002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print">
            <a:extLst>
              <a:ext uri="{BEBA8EAE-BF5A-486C-A8C5-ECC9F3942E4B}">
                <a14:imgProps xmlns:a14="http://schemas.microsoft.com/office/drawing/2010/main">
                  <a14:imgLayer r:embed="rId4">
                    <a14:imgEffect>
                      <a14:sharpenSoften amount="46000"/>
                    </a14:imgEffect>
                    <a14:imgEffect>
                      <a14:brightnessContrast bright="1000" contrast="1000"/>
                    </a14:imgEffect>
                  </a14:imgLayer>
                </a14:imgProps>
              </a:ext>
              <a:ext uri="{28A0092B-C50C-407E-A947-70E740481C1C}">
                <a14:useLocalDpi xmlns:a14="http://schemas.microsoft.com/office/drawing/2010/main" val="0"/>
              </a:ext>
            </a:extLst>
          </a:blip>
          <a:stretch>
            <a:fillRect/>
          </a:stretch>
        </p:blipFill>
        <p:spPr>
          <a:xfrm>
            <a:off x="5940152" y="1103645"/>
            <a:ext cx="3051448" cy="2901419"/>
          </a:xfrm>
          <a:prstGeom prst="rect">
            <a:avLst/>
          </a:prstGeom>
        </p:spPr>
      </p:pic>
      <p:sp>
        <p:nvSpPr>
          <p:cNvPr id="2" name="Tittel 1"/>
          <p:cNvSpPr txBox="1">
            <a:spLocks/>
          </p:cNvSpPr>
          <p:nvPr/>
        </p:nvSpPr>
        <p:spPr>
          <a:xfrm>
            <a:off x="504230" y="364498"/>
            <a:ext cx="7772400"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a:lstStyle>
          <a:p>
            <a:r>
              <a:rPr lang="nb-NO" b="1" dirty="0" smtClean="0">
                <a:effectLst>
                  <a:outerShdw blurRad="38100" dist="38100" dir="2700000" algn="tl">
                    <a:srgbClr val="C0C0C0"/>
                  </a:outerShdw>
                </a:effectLst>
                <a:latin typeface="Arial MT Bold" charset="0"/>
              </a:rPr>
              <a:t>An </a:t>
            </a:r>
            <a:r>
              <a:rPr lang="nb-NO" b="1" dirty="0" err="1" smtClean="0">
                <a:effectLst>
                  <a:outerShdw blurRad="38100" dist="38100" dir="2700000" algn="tl">
                    <a:srgbClr val="C0C0C0"/>
                  </a:outerShdw>
                </a:effectLst>
                <a:latin typeface="Arial MT Bold" charset="0"/>
              </a:rPr>
              <a:t>international</a:t>
            </a:r>
            <a:r>
              <a:rPr lang="nb-NO" b="1" dirty="0" smtClean="0">
                <a:effectLst>
                  <a:outerShdw blurRad="38100" dist="38100" dir="2700000" algn="tl">
                    <a:srgbClr val="C0C0C0"/>
                  </a:outerShdw>
                </a:effectLst>
                <a:latin typeface="Arial MT Bold" charset="0"/>
              </a:rPr>
              <a:t> </a:t>
            </a:r>
            <a:r>
              <a:rPr lang="nb-NO" b="1" dirty="0" err="1" smtClean="0">
                <a:effectLst>
                  <a:outerShdw blurRad="38100" dist="38100" dir="2700000" algn="tl">
                    <a:srgbClr val="C0C0C0"/>
                  </a:outerShdw>
                </a:effectLst>
                <a:latin typeface="Arial MT Bold" charset="0"/>
              </a:rPr>
              <a:t>university</a:t>
            </a:r>
            <a:endParaRPr lang="nb-NO" b="1" dirty="0">
              <a:effectLst>
                <a:outerShdw blurRad="38100" dist="38100" dir="2700000" algn="tl">
                  <a:srgbClr val="C0C0C0"/>
                </a:outerShdw>
              </a:effectLst>
              <a:latin typeface="Arial MT Bold" charset="0"/>
            </a:endParaRPr>
          </a:p>
        </p:txBody>
      </p:sp>
      <p:sp>
        <p:nvSpPr>
          <p:cNvPr id="3" name="Plassholder for innhold 2"/>
          <p:cNvSpPr txBox="1">
            <a:spLocks/>
          </p:cNvSpPr>
          <p:nvPr/>
        </p:nvSpPr>
        <p:spPr>
          <a:xfrm>
            <a:off x="555992" y="1628800"/>
            <a:ext cx="8552512" cy="4032448"/>
          </a:xfrm>
          <a:prstGeom prst="rect">
            <a:avLst/>
          </a:prstGeom>
        </p:spPr>
        <p:txBody>
          <a:bodyPr>
            <a:norm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r>
              <a:rPr lang="nb-NO" dirty="0" smtClean="0"/>
              <a:t>Main </a:t>
            </a:r>
            <a:r>
              <a:rPr lang="nb-NO" dirty="0" err="1" smtClean="0"/>
              <a:t>focus</a:t>
            </a:r>
            <a:r>
              <a:rPr lang="nb-NO" dirty="0" smtClean="0"/>
              <a:t>: Europe, China, </a:t>
            </a:r>
            <a:br>
              <a:rPr lang="nb-NO" dirty="0" smtClean="0"/>
            </a:br>
            <a:r>
              <a:rPr lang="nb-NO" dirty="0" err="1" smtClean="0"/>
              <a:t>international</a:t>
            </a:r>
            <a:r>
              <a:rPr lang="nb-NO" dirty="0" smtClean="0"/>
              <a:t> </a:t>
            </a:r>
            <a:r>
              <a:rPr lang="nb-NO" dirty="0" err="1" smtClean="0"/>
              <a:t>mobility</a:t>
            </a:r>
            <a:r>
              <a:rPr lang="nb-NO" dirty="0" smtClean="0"/>
              <a:t>, </a:t>
            </a:r>
            <a:br>
              <a:rPr lang="nb-NO" dirty="0" smtClean="0"/>
            </a:br>
            <a:r>
              <a:rPr lang="nb-NO" dirty="0" err="1" smtClean="0"/>
              <a:t>international</a:t>
            </a:r>
            <a:r>
              <a:rPr lang="nb-NO" dirty="0" smtClean="0"/>
              <a:t> </a:t>
            </a:r>
            <a:r>
              <a:rPr lang="nb-NO" dirty="0" err="1" smtClean="0"/>
              <a:t>research</a:t>
            </a:r>
            <a:r>
              <a:rPr lang="nb-NO" dirty="0" smtClean="0"/>
              <a:t> training</a:t>
            </a:r>
          </a:p>
          <a:p>
            <a:r>
              <a:rPr lang="nb-NO" dirty="0" err="1" smtClean="0"/>
              <a:t>About</a:t>
            </a:r>
            <a:r>
              <a:rPr lang="nb-NO" dirty="0" smtClean="0"/>
              <a:t> 350 </a:t>
            </a:r>
            <a:r>
              <a:rPr lang="nb-NO" dirty="0" err="1" smtClean="0"/>
              <a:t>MoUs</a:t>
            </a:r>
            <a:r>
              <a:rPr lang="nb-NO" dirty="0" smtClean="0"/>
              <a:t> </a:t>
            </a:r>
            <a:r>
              <a:rPr lang="nb-NO" dirty="0" err="1" smtClean="0"/>
              <a:t>related</a:t>
            </a:r>
            <a:r>
              <a:rPr lang="nb-NO" dirty="0" smtClean="0"/>
              <a:t> to </a:t>
            </a:r>
            <a:br>
              <a:rPr lang="nb-NO" dirty="0" smtClean="0"/>
            </a:br>
            <a:r>
              <a:rPr lang="nb-NO" dirty="0" err="1" smtClean="0"/>
              <a:t>international</a:t>
            </a:r>
            <a:r>
              <a:rPr lang="nb-NO" dirty="0" smtClean="0"/>
              <a:t> </a:t>
            </a:r>
            <a:r>
              <a:rPr lang="nb-NO" dirty="0" err="1" smtClean="0"/>
              <a:t>cooperation</a:t>
            </a:r>
            <a:r>
              <a:rPr lang="nb-NO" dirty="0" smtClean="0"/>
              <a:t> </a:t>
            </a:r>
            <a:br>
              <a:rPr lang="nb-NO" dirty="0" smtClean="0"/>
            </a:br>
            <a:r>
              <a:rPr lang="nb-NO" dirty="0" smtClean="0"/>
              <a:t>for </a:t>
            </a:r>
            <a:r>
              <a:rPr lang="nb-NO" dirty="0" err="1" smtClean="0"/>
              <a:t>research</a:t>
            </a:r>
            <a:r>
              <a:rPr lang="nb-NO" dirty="0" smtClean="0"/>
              <a:t> and </a:t>
            </a:r>
            <a:r>
              <a:rPr lang="nb-NO" dirty="0" err="1" smtClean="0"/>
              <a:t>education</a:t>
            </a:r>
            <a:endParaRPr lang="nb-NO" dirty="0" smtClean="0"/>
          </a:p>
          <a:p>
            <a:r>
              <a:rPr lang="nb-NO" dirty="0" smtClean="0"/>
              <a:t>10 % </a:t>
            </a:r>
            <a:r>
              <a:rPr lang="nb-NO" dirty="0" err="1" smtClean="0"/>
              <a:t>of</a:t>
            </a:r>
            <a:r>
              <a:rPr lang="nb-NO" dirty="0" smtClean="0"/>
              <a:t> </a:t>
            </a:r>
            <a:r>
              <a:rPr lang="nb-NO" dirty="0" err="1" smtClean="0"/>
              <a:t>NTNU’s</a:t>
            </a:r>
            <a:r>
              <a:rPr lang="nb-NO" dirty="0" smtClean="0"/>
              <a:t> students </a:t>
            </a:r>
            <a:r>
              <a:rPr lang="nb-NO" dirty="0" err="1" smtClean="0"/>
              <a:t>are</a:t>
            </a:r>
            <a:r>
              <a:rPr lang="nb-NO" dirty="0" smtClean="0"/>
              <a:t> </a:t>
            </a:r>
            <a:r>
              <a:rPr lang="nb-NO" dirty="0" err="1" smtClean="0"/>
              <a:t>foreign</a:t>
            </a:r>
            <a:r>
              <a:rPr lang="nb-NO" dirty="0" smtClean="0"/>
              <a:t> </a:t>
            </a:r>
            <a:r>
              <a:rPr lang="nb-NO" dirty="0" err="1" smtClean="0"/>
              <a:t>nationals</a:t>
            </a:r>
            <a:endParaRPr lang="nb-NO" dirty="0" smtClean="0"/>
          </a:p>
          <a:p>
            <a:r>
              <a:rPr lang="nb-NO" dirty="0" smtClean="0"/>
              <a:t>30 % </a:t>
            </a:r>
            <a:r>
              <a:rPr lang="nb-NO" dirty="0" err="1" smtClean="0"/>
              <a:t>of</a:t>
            </a:r>
            <a:r>
              <a:rPr lang="nb-NO" dirty="0" smtClean="0"/>
              <a:t> </a:t>
            </a:r>
            <a:r>
              <a:rPr lang="nb-NO" dirty="0" err="1" smtClean="0"/>
              <a:t>NTNU’s</a:t>
            </a:r>
            <a:r>
              <a:rPr lang="nb-NO" dirty="0" smtClean="0"/>
              <a:t> </a:t>
            </a:r>
            <a:r>
              <a:rPr lang="nb-NO" dirty="0" err="1" smtClean="0"/>
              <a:t>PhD</a:t>
            </a:r>
            <a:r>
              <a:rPr lang="nb-NO" dirty="0" smtClean="0"/>
              <a:t> </a:t>
            </a:r>
            <a:r>
              <a:rPr lang="nb-NO" dirty="0" err="1" smtClean="0"/>
              <a:t>candidates</a:t>
            </a:r>
            <a:r>
              <a:rPr lang="nb-NO" dirty="0" smtClean="0"/>
              <a:t> </a:t>
            </a:r>
            <a:r>
              <a:rPr lang="nb-NO" dirty="0" err="1" smtClean="0"/>
              <a:t>are</a:t>
            </a:r>
            <a:r>
              <a:rPr lang="nb-NO" dirty="0" smtClean="0"/>
              <a:t> </a:t>
            </a:r>
            <a:r>
              <a:rPr lang="nb-NO" dirty="0" err="1" smtClean="0"/>
              <a:t>international</a:t>
            </a:r>
            <a:endParaRPr lang="nb-NO" dirty="0" smtClean="0"/>
          </a:p>
          <a:p>
            <a:r>
              <a:rPr lang="nb-NO" dirty="0" smtClean="0"/>
              <a:t>25 % </a:t>
            </a:r>
            <a:r>
              <a:rPr lang="nb-NO" dirty="0" err="1" smtClean="0"/>
              <a:t>of</a:t>
            </a:r>
            <a:r>
              <a:rPr lang="nb-NO" dirty="0" smtClean="0"/>
              <a:t> </a:t>
            </a:r>
            <a:r>
              <a:rPr lang="nb-NO" dirty="0" err="1" smtClean="0"/>
              <a:t>NTNU’s</a:t>
            </a:r>
            <a:r>
              <a:rPr lang="nb-NO" dirty="0" smtClean="0"/>
              <a:t> </a:t>
            </a:r>
            <a:r>
              <a:rPr lang="nb-NO" dirty="0" err="1" smtClean="0"/>
              <a:t>academic</a:t>
            </a:r>
            <a:r>
              <a:rPr lang="nb-NO" dirty="0" smtClean="0"/>
              <a:t> staff is </a:t>
            </a:r>
            <a:r>
              <a:rPr lang="nb-NO" dirty="0" err="1" smtClean="0"/>
              <a:t>international</a:t>
            </a:r>
            <a:endParaRPr lang="nb-NO" dirty="0" smtClean="0"/>
          </a:p>
          <a:p>
            <a:endParaRPr lang="nb-NO" dirty="0"/>
          </a:p>
        </p:txBody>
      </p:sp>
      <p:sp>
        <p:nvSpPr>
          <p:cNvPr id="5" name="Rectangle 24"/>
          <p:cNvSpPr>
            <a:spLocks noChangeArrowheads="1"/>
          </p:cNvSpPr>
          <p:nvPr/>
        </p:nvSpPr>
        <p:spPr bwMode="auto">
          <a:xfrm>
            <a:off x="7848600" y="0"/>
            <a:ext cx="1295400" cy="381000"/>
          </a:xfrm>
          <a:prstGeom prst="rect">
            <a:avLst/>
          </a:prstGeom>
          <a:solidFill>
            <a:srgbClr val="0D2B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200" b="1" dirty="0" smtClean="0">
                <a:solidFill>
                  <a:srgbClr val="FFFFFF"/>
                </a:solidFill>
                <a:latin typeface="Arial MT Bold" charset="0"/>
              </a:rPr>
              <a:t>INTRO</a:t>
            </a:r>
            <a:endParaRPr lang="nb-NO" sz="1200" b="1" dirty="0">
              <a:solidFill>
                <a:srgbClr val="FFFFFF"/>
              </a:solidFill>
              <a:latin typeface="Arial MT Bold" charset="0"/>
            </a:endParaRPr>
          </a:p>
        </p:txBody>
      </p:sp>
      <p:sp>
        <p:nvSpPr>
          <p:cNvPr id="6" name="TekstSylinder 5"/>
          <p:cNvSpPr txBox="1"/>
          <p:nvPr/>
        </p:nvSpPr>
        <p:spPr>
          <a:xfrm>
            <a:off x="8172400" y="6530860"/>
            <a:ext cx="865943" cy="276999"/>
          </a:xfrm>
          <a:prstGeom prst="rect">
            <a:avLst/>
          </a:prstGeom>
          <a:noFill/>
        </p:spPr>
        <p:txBody>
          <a:bodyPr wrap="none" rtlCol="0">
            <a:spAutoFit/>
          </a:bodyPr>
          <a:lstStyle/>
          <a:p>
            <a:pPr eaLnBrk="0" fontAlgn="base" hangingPunct="0">
              <a:spcBef>
                <a:spcPct val="0"/>
              </a:spcBef>
              <a:spcAft>
                <a:spcPct val="0"/>
              </a:spcAft>
            </a:pPr>
            <a:r>
              <a:rPr lang="nb-NO" sz="1200" b="1" dirty="0" smtClean="0">
                <a:solidFill>
                  <a:srgbClr val="FFFFFF"/>
                </a:solidFill>
              </a:rPr>
              <a:t>May 2013</a:t>
            </a:r>
            <a:endParaRPr lang="nb-NO" sz="1200" b="1" dirty="0">
              <a:solidFill>
                <a:srgbClr val="FFFFFF"/>
              </a:solidFill>
            </a:endParaRPr>
          </a:p>
        </p:txBody>
      </p:sp>
    </p:spTree>
    <p:extLst>
      <p:ext uri="{BB962C8B-B14F-4D97-AF65-F5344CB8AC3E}">
        <p14:creationId xmlns:p14="http://schemas.microsoft.com/office/powerpoint/2010/main" val="2532927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7848600" y="0"/>
            <a:ext cx="1295400" cy="381000"/>
          </a:xfrm>
          <a:prstGeom prst="rect">
            <a:avLst/>
          </a:prstGeom>
          <a:solidFill>
            <a:srgbClr val="0D2B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200" b="1" dirty="0" smtClean="0">
                <a:solidFill>
                  <a:srgbClr val="FFFFFF"/>
                </a:solidFill>
                <a:latin typeface="Arial MT Bold" charset="0"/>
              </a:rPr>
              <a:t>INTRO</a:t>
            </a:r>
            <a:endParaRPr lang="nb-NO" sz="1200" b="1" dirty="0">
              <a:solidFill>
                <a:srgbClr val="FFFFFF"/>
              </a:solidFill>
              <a:latin typeface="Arial MT Bold" charset="0"/>
            </a:endParaRPr>
          </a:p>
        </p:txBody>
      </p:sp>
      <p:sp>
        <p:nvSpPr>
          <p:cNvPr id="3" name="TekstSylinder 2"/>
          <p:cNvSpPr txBox="1"/>
          <p:nvPr/>
        </p:nvSpPr>
        <p:spPr>
          <a:xfrm>
            <a:off x="8172400" y="6530860"/>
            <a:ext cx="865943" cy="276999"/>
          </a:xfrm>
          <a:prstGeom prst="rect">
            <a:avLst/>
          </a:prstGeom>
          <a:noFill/>
        </p:spPr>
        <p:txBody>
          <a:bodyPr wrap="none" rtlCol="0">
            <a:spAutoFit/>
          </a:bodyPr>
          <a:lstStyle/>
          <a:p>
            <a:pPr eaLnBrk="0" fontAlgn="base" hangingPunct="0">
              <a:spcBef>
                <a:spcPct val="0"/>
              </a:spcBef>
              <a:spcAft>
                <a:spcPct val="0"/>
              </a:spcAft>
            </a:pPr>
            <a:r>
              <a:rPr lang="nb-NO" sz="1200" b="1" dirty="0" smtClean="0">
                <a:solidFill>
                  <a:srgbClr val="FFFFFF"/>
                </a:solidFill>
              </a:rPr>
              <a:t>May 2013</a:t>
            </a:r>
            <a:endParaRPr lang="nb-NO" sz="1200" b="1" dirty="0">
              <a:solidFill>
                <a:srgbClr val="FFFFFF"/>
              </a:solidFill>
            </a:endParaRPr>
          </a:p>
        </p:txBody>
      </p:sp>
      <p:sp>
        <p:nvSpPr>
          <p:cNvPr id="4" name="Rectangle 4"/>
          <p:cNvSpPr txBox="1">
            <a:spLocks noChangeArrowheads="1"/>
          </p:cNvSpPr>
          <p:nvPr/>
        </p:nvSpPr>
        <p:spPr>
          <a:xfrm>
            <a:off x="467544" y="332656"/>
            <a:ext cx="8570799"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a:lstStyle>
          <a:p>
            <a:pPr>
              <a:defRPr/>
            </a:pPr>
            <a:r>
              <a:rPr lang="nb-NO" sz="3600" b="1" dirty="0" err="1" smtClean="0">
                <a:effectLst>
                  <a:outerShdw blurRad="38100" dist="38100" dir="2700000" algn="tl">
                    <a:srgbClr val="000000">
                      <a:alpha val="43137"/>
                    </a:srgbClr>
                  </a:outerShdw>
                </a:effectLst>
              </a:rPr>
              <a:t>University</a:t>
            </a:r>
            <a:r>
              <a:rPr lang="nb-NO" sz="3600" b="1" dirty="0" smtClean="0">
                <a:effectLst>
                  <a:outerShdw blurRad="38100" dist="38100" dir="2700000" algn="tl">
                    <a:srgbClr val="000000">
                      <a:alpha val="43137"/>
                    </a:srgbClr>
                  </a:outerShdw>
                </a:effectLst>
              </a:rPr>
              <a:t> for </a:t>
            </a:r>
            <a:r>
              <a:rPr lang="nb-NO" sz="3600" b="1" dirty="0" err="1" smtClean="0">
                <a:effectLst>
                  <a:outerShdw blurRad="38100" dist="38100" dir="2700000" algn="tl">
                    <a:srgbClr val="000000">
                      <a:alpha val="43137"/>
                    </a:srgbClr>
                  </a:outerShdw>
                </a:effectLst>
              </a:rPr>
              <a:t>technology</a:t>
            </a:r>
            <a:r>
              <a:rPr lang="nb-NO" sz="3600" b="1" dirty="0" smtClean="0">
                <a:effectLst>
                  <a:outerShdw blurRad="38100" dist="38100" dir="2700000" algn="tl">
                    <a:srgbClr val="000000">
                      <a:alpha val="43137"/>
                    </a:srgbClr>
                  </a:outerShdw>
                </a:effectLst>
              </a:rPr>
              <a:t> and </a:t>
            </a:r>
            <a:r>
              <a:rPr lang="nb-NO" sz="3600" b="1" dirty="0" err="1" smtClean="0">
                <a:effectLst>
                  <a:outerShdw blurRad="38100" dist="38100" dir="2700000" algn="tl">
                    <a:srgbClr val="000000">
                      <a:alpha val="43137"/>
                    </a:srgbClr>
                  </a:outerShdw>
                </a:effectLst>
              </a:rPr>
              <a:t>the</a:t>
            </a:r>
            <a:r>
              <a:rPr lang="nb-NO" sz="3600" b="1" dirty="0" smtClean="0">
                <a:effectLst>
                  <a:outerShdw blurRad="38100" dist="38100" dir="2700000" algn="tl">
                    <a:srgbClr val="000000">
                      <a:alpha val="43137"/>
                    </a:srgbClr>
                  </a:outerShdw>
                </a:effectLst>
              </a:rPr>
              <a:t> arts</a:t>
            </a:r>
            <a:endParaRPr lang="nb-NO" sz="3600" b="1" dirty="0" smtClean="0">
              <a:effectLst>
                <a:outerShdw blurRad="38100" dist="38100" dir="2700000" algn="tl">
                  <a:srgbClr val="000000">
                    <a:alpha val="43137"/>
                  </a:srgbClr>
                </a:outerShdw>
              </a:effectLst>
              <a:latin typeface="Arial MT Bold" charset="0"/>
            </a:endParaRPr>
          </a:p>
        </p:txBody>
      </p:sp>
      <p:sp>
        <p:nvSpPr>
          <p:cNvPr id="5" name="Rectangle 5"/>
          <p:cNvSpPr txBox="1">
            <a:spLocks noChangeArrowheads="1"/>
          </p:cNvSpPr>
          <p:nvPr/>
        </p:nvSpPr>
        <p:spPr>
          <a:xfrm>
            <a:off x="467544" y="1052736"/>
            <a:ext cx="6336704" cy="468119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r>
              <a:rPr lang="nb-NO" dirty="0" err="1" smtClean="0"/>
              <a:t>Norway’s</a:t>
            </a:r>
            <a:r>
              <a:rPr lang="nb-NO" dirty="0" smtClean="0"/>
              <a:t> </a:t>
            </a:r>
            <a:r>
              <a:rPr lang="nb-NO" dirty="0" err="1" smtClean="0"/>
              <a:t>primary</a:t>
            </a:r>
            <a:r>
              <a:rPr lang="nb-NO" dirty="0" smtClean="0"/>
              <a:t> </a:t>
            </a:r>
            <a:r>
              <a:rPr lang="nb-NO" dirty="0" err="1"/>
              <a:t>institution</a:t>
            </a:r>
            <a:r>
              <a:rPr lang="nb-NO" dirty="0"/>
              <a:t> </a:t>
            </a:r>
            <a:r>
              <a:rPr lang="nb-NO" dirty="0" smtClean="0"/>
              <a:t>for </a:t>
            </a:r>
            <a:r>
              <a:rPr lang="nb-NO" dirty="0" err="1" smtClean="0"/>
              <a:t>educating</a:t>
            </a:r>
            <a:r>
              <a:rPr lang="nb-NO" dirty="0" smtClean="0"/>
              <a:t> </a:t>
            </a:r>
            <a:r>
              <a:rPr lang="nb-NO" dirty="0" err="1" smtClean="0"/>
              <a:t>MSc-level</a:t>
            </a:r>
            <a:r>
              <a:rPr lang="nb-NO" dirty="0" smtClean="0"/>
              <a:t> </a:t>
            </a:r>
            <a:r>
              <a:rPr lang="nb-NO" dirty="0" err="1" smtClean="0"/>
              <a:t>engineers</a:t>
            </a:r>
            <a:r>
              <a:rPr lang="nb-NO" dirty="0" smtClean="0"/>
              <a:t> and scientists</a:t>
            </a:r>
            <a:r>
              <a:rPr lang="nb-NO" dirty="0"/>
              <a:t>. </a:t>
            </a:r>
            <a:r>
              <a:rPr lang="nb-NO" dirty="0" smtClean="0"/>
              <a:t/>
            </a:r>
            <a:br>
              <a:rPr lang="nb-NO" dirty="0" smtClean="0"/>
            </a:br>
            <a:r>
              <a:rPr lang="nb-NO" dirty="0" err="1" smtClean="0"/>
              <a:t>Also</a:t>
            </a:r>
            <a:r>
              <a:rPr lang="nb-NO" dirty="0" smtClean="0"/>
              <a:t> </a:t>
            </a:r>
            <a:r>
              <a:rPr lang="nb-NO" dirty="0" err="1" smtClean="0"/>
              <a:t>comprehensive</a:t>
            </a:r>
            <a:r>
              <a:rPr lang="nb-NO" dirty="0" smtClean="0"/>
              <a:t> </a:t>
            </a:r>
            <a:r>
              <a:rPr lang="nb-NO" dirty="0" err="1" smtClean="0"/>
              <a:t>programmes</a:t>
            </a:r>
            <a:r>
              <a:rPr lang="nb-NO" dirty="0" smtClean="0"/>
              <a:t> in </a:t>
            </a:r>
            <a:br>
              <a:rPr lang="nb-NO" dirty="0" smtClean="0"/>
            </a:br>
            <a:r>
              <a:rPr lang="nb-NO" dirty="0" err="1" smtClean="0"/>
              <a:t>social</a:t>
            </a:r>
            <a:r>
              <a:rPr lang="nb-NO" dirty="0" smtClean="0"/>
              <a:t> </a:t>
            </a:r>
            <a:r>
              <a:rPr lang="nb-NO" dirty="0" err="1" smtClean="0"/>
              <a:t>sciences</a:t>
            </a:r>
            <a:r>
              <a:rPr lang="nb-NO" dirty="0"/>
              <a:t>, </a:t>
            </a:r>
            <a:r>
              <a:rPr lang="nb-NO" dirty="0" err="1"/>
              <a:t>teacher</a:t>
            </a:r>
            <a:r>
              <a:rPr lang="nb-NO" dirty="0"/>
              <a:t> </a:t>
            </a:r>
            <a:r>
              <a:rPr lang="nb-NO" dirty="0" err="1"/>
              <a:t>education</a:t>
            </a:r>
            <a:r>
              <a:rPr lang="nb-NO" dirty="0" smtClean="0"/>
              <a:t>, </a:t>
            </a:r>
            <a:br>
              <a:rPr lang="nb-NO" dirty="0" smtClean="0"/>
            </a:br>
            <a:r>
              <a:rPr lang="nb-NO" dirty="0" err="1" smtClean="0"/>
              <a:t>the</a:t>
            </a:r>
            <a:r>
              <a:rPr lang="nb-NO" dirty="0" smtClean="0"/>
              <a:t> </a:t>
            </a:r>
            <a:r>
              <a:rPr lang="nb-NO" dirty="0"/>
              <a:t>arts </a:t>
            </a:r>
            <a:r>
              <a:rPr lang="nb-NO" dirty="0" smtClean="0"/>
              <a:t>and </a:t>
            </a:r>
            <a:r>
              <a:rPr lang="nb-NO" dirty="0" err="1" smtClean="0"/>
              <a:t>humanities</a:t>
            </a:r>
            <a:r>
              <a:rPr lang="nb-NO" dirty="0" smtClean="0"/>
              <a:t>, </a:t>
            </a:r>
            <a:r>
              <a:rPr lang="nb-NO" dirty="0" err="1" smtClean="0"/>
              <a:t>medicine</a:t>
            </a:r>
            <a:r>
              <a:rPr lang="nb-NO" dirty="0" smtClean="0"/>
              <a:t>, </a:t>
            </a:r>
            <a:r>
              <a:rPr lang="nb-NO" dirty="0" err="1" smtClean="0"/>
              <a:t>architecture</a:t>
            </a:r>
            <a:r>
              <a:rPr lang="nb-NO" dirty="0" smtClean="0"/>
              <a:t> </a:t>
            </a:r>
            <a:r>
              <a:rPr lang="nb-NO" dirty="0"/>
              <a:t>and fine art.</a:t>
            </a:r>
          </a:p>
          <a:p>
            <a:r>
              <a:rPr lang="nb-NO" dirty="0" smtClean="0"/>
              <a:t>Cross-</a:t>
            </a:r>
            <a:r>
              <a:rPr lang="nb-NO" dirty="0" err="1" smtClean="0"/>
              <a:t>disciplinary</a:t>
            </a:r>
            <a:r>
              <a:rPr lang="nb-NO" dirty="0" smtClean="0"/>
              <a:t> </a:t>
            </a:r>
            <a:r>
              <a:rPr lang="nb-NO" dirty="0" err="1" smtClean="0"/>
              <a:t>research</a:t>
            </a:r>
            <a:r>
              <a:rPr lang="nb-NO" dirty="0" smtClean="0"/>
              <a:t> </a:t>
            </a:r>
            <a:r>
              <a:rPr lang="nb-NO" dirty="0"/>
              <a:t>delivers </a:t>
            </a:r>
            <a:r>
              <a:rPr lang="nb-NO" dirty="0" err="1" smtClean="0"/>
              <a:t>creative</a:t>
            </a:r>
            <a:r>
              <a:rPr lang="nb-NO" dirty="0"/>
              <a:t> </a:t>
            </a:r>
            <a:r>
              <a:rPr lang="nb-NO" dirty="0" err="1" smtClean="0"/>
              <a:t>innovations</a:t>
            </a:r>
            <a:r>
              <a:rPr lang="nb-NO" dirty="0" smtClean="0"/>
              <a:t> </a:t>
            </a:r>
            <a:r>
              <a:rPr lang="nb-NO" dirty="0" err="1" smtClean="0"/>
              <a:t>with</a:t>
            </a:r>
            <a:r>
              <a:rPr lang="nb-NO" dirty="0" smtClean="0"/>
              <a:t> far-</a:t>
            </a:r>
            <a:r>
              <a:rPr lang="nb-NO" dirty="0" err="1" smtClean="0"/>
              <a:t>reaching</a:t>
            </a:r>
            <a:r>
              <a:rPr lang="nb-NO" dirty="0" smtClean="0"/>
              <a:t> </a:t>
            </a:r>
            <a:r>
              <a:rPr lang="nb-NO" dirty="0" err="1"/>
              <a:t>social</a:t>
            </a:r>
            <a:r>
              <a:rPr lang="nb-NO" dirty="0"/>
              <a:t> </a:t>
            </a:r>
            <a:r>
              <a:rPr lang="nb-NO" dirty="0" smtClean="0"/>
              <a:t>and </a:t>
            </a:r>
            <a:r>
              <a:rPr lang="nb-NO" dirty="0" err="1" smtClean="0"/>
              <a:t>economic</a:t>
            </a:r>
            <a:r>
              <a:rPr lang="nb-NO" dirty="0" smtClean="0"/>
              <a:t> </a:t>
            </a:r>
            <a:r>
              <a:rPr lang="nb-NO" dirty="0" err="1"/>
              <a:t>impact</a:t>
            </a:r>
            <a:r>
              <a:rPr lang="nb-NO" dirty="0"/>
              <a:t>.</a:t>
            </a:r>
            <a:endParaRPr lang="nn-NO" dirty="0" smtClean="0"/>
          </a:p>
          <a:p>
            <a:r>
              <a:rPr lang="nn-NO" dirty="0" smtClean="0"/>
              <a:t>NTNU has most </a:t>
            </a:r>
            <a:r>
              <a:rPr lang="nn-NO" dirty="0" err="1" smtClean="0"/>
              <a:t>courses</a:t>
            </a:r>
            <a:r>
              <a:rPr lang="nn-NO" dirty="0" smtClean="0"/>
              <a:t> in </a:t>
            </a:r>
            <a:r>
              <a:rPr lang="nn-NO" dirty="0" err="1" smtClean="0"/>
              <a:t>Norway</a:t>
            </a:r>
            <a:r>
              <a:rPr lang="nn-NO" dirty="0" smtClean="0"/>
              <a:t> </a:t>
            </a:r>
            <a:br>
              <a:rPr lang="nn-NO" dirty="0" smtClean="0"/>
            </a:br>
            <a:r>
              <a:rPr lang="nn-NO" dirty="0" smtClean="0"/>
              <a:t>in </a:t>
            </a:r>
            <a:r>
              <a:rPr lang="nn-NO" dirty="0" err="1" smtClean="0"/>
              <a:t>technology</a:t>
            </a:r>
            <a:r>
              <a:rPr lang="nn-NO" dirty="0" smtClean="0"/>
              <a:t> and art and </a:t>
            </a:r>
            <a:r>
              <a:rPr lang="nn-NO" dirty="0" err="1" smtClean="0"/>
              <a:t>aesthetic</a:t>
            </a:r>
            <a:r>
              <a:rPr lang="nn-NO" dirty="0" smtClean="0"/>
              <a:t> </a:t>
            </a:r>
            <a:r>
              <a:rPr lang="nn-NO" dirty="0" err="1" smtClean="0"/>
              <a:t>subjects</a:t>
            </a:r>
            <a:r>
              <a:rPr lang="nn-NO" dirty="0" smtClean="0"/>
              <a:t>.</a:t>
            </a:r>
            <a:endParaRPr lang="nn-NO" dirty="0"/>
          </a:p>
          <a:p>
            <a:endParaRPr lang="nb-NO" dirty="0">
              <a:latin typeface="Arial" pitchFamily="34" charset="0"/>
            </a:endParaRPr>
          </a:p>
        </p:txBody>
      </p:sp>
      <p:pic>
        <p:nvPicPr>
          <p:cNvPr id="6" name="Bilde 5"/>
          <p:cNvPicPr>
            <a:picLocks noChangeAspect="1"/>
          </p:cNvPicPr>
          <p:nvPr/>
        </p:nvPicPr>
        <p:blipFill>
          <a:blip r:embed="rId3">
            <a:extLst>
              <a:ext uri="{BEBA8EAE-BF5A-486C-A8C5-ECC9F3942E4B}">
                <a14:imgProps xmlns:a14="http://schemas.microsoft.com/office/drawing/2010/main">
                  <a14:imgLayer r:embed="rId4">
                    <a14:imgEffect>
                      <a14:sharpenSoften amount="27000"/>
                    </a14:imgEffect>
                    <a14:imgEffect>
                      <a14:brightnessContrast bright="13000" contrast="19000"/>
                    </a14:imgEffect>
                  </a14:imgLayer>
                </a14:imgProps>
              </a:ext>
              <a:ext uri="{28A0092B-C50C-407E-A947-70E740481C1C}">
                <a14:useLocalDpi xmlns:a14="http://schemas.microsoft.com/office/drawing/2010/main" val="0"/>
              </a:ext>
            </a:extLst>
          </a:blip>
          <a:stretch>
            <a:fillRect/>
          </a:stretch>
        </p:blipFill>
        <p:spPr>
          <a:xfrm>
            <a:off x="6588527" y="1475656"/>
            <a:ext cx="2454357" cy="3681536"/>
          </a:xfrm>
          <a:prstGeom prst="rect">
            <a:avLst/>
          </a:prstGeom>
        </p:spPr>
      </p:pic>
    </p:spTree>
    <p:extLst>
      <p:ext uri="{BB962C8B-B14F-4D97-AF65-F5344CB8AC3E}">
        <p14:creationId xmlns:p14="http://schemas.microsoft.com/office/powerpoint/2010/main" val="2567594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71488" y="355844"/>
            <a:ext cx="8440737" cy="9144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a:lstStyle>
          <a:p>
            <a:r>
              <a:rPr lang="en-GB" b="1" dirty="0">
                <a:effectLst>
                  <a:outerShdw blurRad="38100" dist="38100" dir="2700000" algn="tl">
                    <a:srgbClr val="C0C0C0"/>
                  </a:outerShdw>
                </a:effectLst>
                <a:latin typeface="Arial MT Bold" charset="0"/>
              </a:rPr>
              <a:t>NTNU key figures </a:t>
            </a:r>
            <a:r>
              <a:rPr lang="en-GB" sz="2000" dirty="0" smtClean="0"/>
              <a:t>(2012)</a:t>
            </a:r>
            <a:endParaRPr lang="nb-NO" sz="2000" dirty="0" smtClean="0"/>
          </a:p>
        </p:txBody>
      </p:sp>
      <p:sp>
        <p:nvSpPr>
          <p:cNvPr id="3" name="Rectangle 3"/>
          <p:cNvSpPr txBox="1">
            <a:spLocks noChangeArrowheads="1"/>
          </p:cNvSpPr>
          <p:nvPr/>
        </p:nvSpPr>
        <p:spPr>
          <a:xfrm>
            <a:off x="490538" y="1125538"/>
            <a:ext cx="8440737" cy="5327650"/>
          </a:xfrm>
          <a:prstGeom prst="rect">
            <a:avLst/>
          </a:prstGeom>
        </p:spPr>
        <p:txBody>
          <a:bodyPr>
            <a:normAutofit fontScale="92500"/>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pPr>
              <a:buFontTx/>
              <a:buNone/>
            </a:pPr>
            <a:r>
              <a:rPr lang="en-GB" b="1" smtClean="0"/>
              <a:t>49</a:t>
            </a:r>
            <a:r>
              <a:rPr lang="en-GB" smtClean="0"/>
              <a:t> </a:t>
            </a:r>
            <a:r>
              <a:rPr lang="en-GB" dirty="0" smtClean="0"/>
              <a:t>departments in </a:t>
            </a:r>
            <a:r>
              <a:rPr lang="en-GB" b="1" dirty="0" smtClean="0"/>
              <a:t>7</a:t>
            </a:r>
            <a:r>
              <a:rPr lang="en-GB" dirty="0" smtClean="0"/>
              <a:t> faculties</a:t>
            </a:r>
          </a:p>
          <a:p>
            <a:pPr>
              <a:buFontTx/>
              <a:buNone/>
            </a:pPr>
            <a:r>
              <a:rPr lang="en-GB" dirty="0" smtClean="0"/>
              <a:t>NTNU University Library</a:t>
            </a:r>
          </a:p>
          <a:p>
            <a:pPr>
              <a:buFontTx/>
              <a:buNone/>
            </a:pPr>
            <a:r>
              <a:rPr lang="en-GB" dirty="0" smtClean="0"/>
              <a:t>NTNU University Museum</a:t>
            </a:r>
            <a:br>
              <a:rPr lang="en-GB" dirty="0" smtClean="0"/>
            </a:br>
            <a:endParaRPr lang="en-GB" dirty="0" smtClean="0"/>
          </a:p>
          <a:p>
            <a:pPr>
              <a:buFontTx/>
              <a:buNone/>
            </a:pPr>
            <a:r>
              <a:rPr lang="en-GB" b="1" dirty="0" smtClean="0"/>
              <a:t>11 865</a:t>
            </a:r>
            <a:r>
              <a:rPr lang="en-GB" dirty="0" smtClean="0"/>
              <a:t> student applications with NTNU as first choice </a:t>
            </a:r>
          </a:p>
          <a:p>
            <a:pPr>
              <a:buFontTx/>
              <a:buNone/>
            </a:pPr>
            <a:r>
              <a:rPr lang="en-GB" b="1" dirty="0" smtClean="0"/>
              <a:t>22 349</a:t>
            </a:r>
            <a:r>
              <a:rPr lang="en-GB" dirty="0" smtClean="0"/>
              <a:t> registered students, </a:t>
            </a:r>
            <a:r>
              <a:rPr lang="en-GB" b="1" dirty="0" smtClean="0"/>
              <a:t>7752</a:t>
            </a:r>
            <a:r>
              <a:rPr lang="en-GB" dirty="0" smtClean="0"/>
              <a:t> admitted in 2012</a:t>
            </a:r>
          </a:p>
          <a:p>
            <a:pPr>
              <a:buFontTx/>
              <a:buNone/>
            </a:pPr>
            <a:r>
              <a:rPr lang="en-GB" b="1" dirty="0" smtClean="0"/>
              <a:t>  3 326</a:t>
            </a:r>
            <a:r>
              <a:rPr lang="en-GB" dirty="0" smtClean="0"/>
              <a:t> Bachelor and Master degrees awarded</a:t>
            </a:r>
          </a:p>
          <a:p>
            <a:pPr>
              <a:buFontTx/>
              <a:buNone/>
            </a:pPr>
            <a:r>
              <a:rPr lang="en-GB" b="1" dirty="0" smtClean="0"/>
              <a:t>     374</a:t>
            </a:r>
            <a:r>
              <a:rPr lang="en-GB" dirty="0" smtClean="0"/>
              <a:t> doctoral degrees awarded (36 % women)</a:t>
            </a:r>
            <a:br>
              <a:rPr lang="en-GB" dirty="0" smtClean="0"/>
            </a:br>
            <a:endParaRPr lang="en-GB" dirty="0" smtClean="0"/>
          </a:p>
          <a:p>
            <a:pPr>
              <a:buFontTx/>
              <a:buNone/>
            </a:pPr>
            <a:r>
              <a:rPr lang="en-GB" b="1" dirty="0" smtClean="0"/>
              <a:t>4 972</a:t>
            </a:r>
            <a:r>
              <a:rPr lang="en-GB" dirty="0" smtClean="0"/>
              <a:t> person-years</a:t>
            </a:r>
          </a:p>
          <a:p>
            <a:pPr>
              <a:buFontTx/>
              <a:buNone/>
            </a:pPr>
            <a:r>
              <a:rPr lang="en-GB" b="1" dirty="0" smtClean="0"/>
              <a:t>3 009</a:t>
            </a:r>
            <a:r>
              <a:rPr lang="en-GB" dirty="0" smtClean="0"/>
              <a:t> employed in education and research; </a:t>
            </a:r>
            <a:r>
              <a:rPr lang="en-GB" b="1" dirty="0" smtClean="0"/>
              <a:t>629</a:t>
            </a:r>
            <a:r>
              <a:rPr lang="en-GB" dirty="0" smtClean="0"/>
              <a:t> full professors</a:t>
            </a:r>
          </a:p>
          <a:p>
            <a:pPr>
              <a:buFontTx/>
              <a:buNone/>
            </a:pPr>
            <a:r>
              <a:rPr lang="en-GB" b="1" dirty="0" smtClean="0"/>
              <a:t>EUR 714 mill. </a:t>
            </a:r>
            <a:r>
              <a:rPr lang="en-GB" dirty="0" smtClean="0"/>
              <a:t>budget</a:t>
            </a:r>
          </a:p>
          <a:p>
            <a:pPr>
              <a:buFontTx/>
              <a:buNone/>
            </a:pPr>
            <a:r>
              <a:rPr lang="en-GB" b="1" dirty="0" smtClean="0"/>
              <a:t>585 000</a:t>
            </a:r>
            <a:r>
              <a:rPr lang="en-GB" dirty="0" smtClean="0"/>
              <a:t> </a:t>
            </a:r>
            <a:r>
              <a:rPr lang="en-GB" b="1" dirty="0" smtClean="0"/>
              <a:t>m</a:t>
            </a:r>
            <a:r>
              <a:rPr lang="en-GB" b="1" baseline="30000" dirty="0" smtClean="0"/>
              <a:t>2</a:t>
            </a:r>
            <a:r>
              <a:rPr lang="en-GB" dirty="0" smtClean="0"/>
              <a:t> of owned and rented premises</a:t>
            </a:r>
            <a:endParaRPr lang="nb-NO" dirty="0" smtClean="0"/>
          </a:p>
          <a:p>
            <a:endParaRPr lang="nb-NO" dirty="0" smtClean="0"/>
          </a:p>
        </p:txBody>
      </p:sp>
      <p:pic>
        <p:nvPicPr>
          <p:cNvPr id="4" name="Picture 6" descr="ugelstadkuler_GEM1_07s24_ko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9" y="2133041"/>
            <a:ext cx="1979712" cy="275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4"/>
          <p:cNvSpPr>
            <a:spLocks noChangeArrowheads="1"/>
          </p:cNvSpPr>
          <p:nvPr/>
        </p:nvSpPr>
        <p:spPr bwMode="auto">
          <a:xfrm>
            <a:off x="7848600" y="0"/>
            <a:ext cx="1295400" cy="381000"/>
          </a:xfrm>
          <a:prstGeom prst="rect">
            <a:avLst/>
          </a:prstGeom>
          <a:solidFill>
            <a:srgbClr val="0D2B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200" b="1" dirty="0" smtClean="0">
                <a:solidFill>
                  <a:srgbClr val="FFFFFF"/>
                </a:solidFill>
                <a:latin typeface="Arial MT Bold" charset="0"/>
              </a:rPr>
              <a:t>INTRO</a:t>
            </a:r>
            <a:endParaRPr lang="nb-NO" sz="1200" b="1" dirty="0">
              <a:solidFill>
                <a:srgbClr val="FFFFFF"/>
              </a:solidFill>
              <a:latin typeface="Arial MT Bold" charset="0"/>
            </a:endParaRPr>
          </a:p>
        </p:txBody>
      </p:sp>
      <p:sp>
        <p:nvSpPr>
          <p:cNvPr id="6" name="TekstSylinder 5"/>
          <p:cNvSpPr txBox="1"/>
          <p:nvPr/>
        </p:nvSpPr>
        <p:spPr>
          <a:xfrm>
            <a:off x="8172400" y="6530860"/>
            <a:ext cx="865943" cy="276999"/>
          </a:xfrm>
          <a:prstGeom prst="rect">
            <a:avLst/>
          </a:prstGeom>
          <a:noFill/>
        </p:spPr>
        <p:txBody>
          <a:bodyPr wrap="none" rtlCol="0">
            <a:spAutoFit/>
          </a:bodyPr>
          <a:lstStyle/>
          <a:p>
            <a:pPr eaLnBrk="0" fontAlgn="base" hangingPunct="0">
              <a:spcBef>
                <a:spcPct val="0"/>
              </a:spcBef>
              <a:spcAft>
                <a:spcPct val="0"/>
              </a:spcAft>
            </a:pPr>
            <a:r>
              <a:rPr lang="nb-NO" sz="1200" b="1" dirty="0">
                <a:solidFill>
                  <a:srgbClr val="FFFFFF"/>
                </a:solidFill>
              </a:rPr>
              <a:t>M</a:t>
            </a:r>
            <a:r>
              <a:rPr lang="nb-NO" sz="1200" b="1" dirty="0" smtClean="0">
                <a:solidFill>
                  <a:srgbClr val="FFFFFF"/>
                </a:solidFill>
              </a:rPr>
              <a:t>ay 2013</a:t>
            </a:r>
            <a:endParaRPr lang="nb-NO" sz="1200" b="1" dirty="0">
              <a:solidFill>
                <a:srgbClr val="FFFFFF"/>
              </a:solidFill>
            </a:endParaRPr>
          </a:p>
        </p:txBody>
      </p:sp>
    </p:spTree>
    <p:extLst>
      <p:ext uri="{BB962C8B-B14F-4D97-AF65-F5344CB8AC3E}">
        <p14:creationId xmlns:p14="http://schemas.microsoft.com/office/powerpoint/2010/main" val="2684745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7848600" y="0"/>
            <a:ext cx="1295400" cy="381000"/>
          </a:xfrm>
          <a:prstGeom prst="rect">
            <a:avLst/>
          </a:prstGeom>
          <a:solidFill>
            <a:srgbClr val="0D2B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200" b="1" dirty="0" smtClean="0">
                <a:solidFill>
                  <a:srgbClr val="FFFFFF"/>
                </a:solidFill>
                <a:latin typeface="Arial MT Bold" charset="0"/>
              </a:rPr>
              <a:t>INTRO</a:t>
            </a:r>
            <a:endParaRPr lang="nb-NO" sz="1200" b="1" dirty="0">
              <a:solidFill>
                <a:srgbClr val="FFFFFF"/>
              </a:solidFill>
              <a:latin typeface="Arial MT Bold" charset="0"/>
            </a:endParaRPr>
          </a:p>
        </p:txBody>
      </p:sp>
      <p:sp>
        <p:nvSpPr>
          <p:cNvPr id="3" name="TekstSylinder 2"/>
          <p:cNvSpPr txBox="1"/>
          <p:nvPr/>
        </p:nvSpPr>
        <p:spPr>
          <a:xfrm>
            <a:off x="8172400" y="6530860"/>
            <a:ext cx="865943" cy="276999"/>
          </a:xfrm>
          <a:prstGeom prst="rect">
            <a:avLst/>
          </a:prstGeom>
          <a:noFill/>
        </p:spPr>
        <p:txBody>
          <a:bodyPr wrap="none" rtlCol="0">
            <a:spAutoFit/>
          </a:bodyPr>
          <a:lstStyle/>
          <a:p>
            <a:pPr eaLnBrk="0" fontAlgn="base" hangingPunct="0">
              <a:spcBef>
                <a:spcPct val="0"/>
              </a:spcBef>
              <a:spcAft>
                <a:spcPct val="0"/>
              </a:spcAft>
            </a:pPr>
            <a:r>
              <a:rPr lang="nb-NO" sz="1200" b="1" dirty="0" smtClean="0">
                <a:solidFill>
                  <a:srgbClr val="FFFFFF"/>
                </a:solidFill>
              </a:rPr>
              <a:t>May 2013</a:t>
            </a:r>
            <a:endParaRPr lang="nb-NO" sz="1200" b="1" dirty="0">
              <a:solidFill>
                <a:srgbClr val="FFFFFF"/>
              </a:solidFill>
            </a:endParaRPr>
          </a:p>
        </p:txBody>
      </p:sp>
      <p:sp>
        <p:nvSpPr>
          <p:cNvPr id="4" name="Rectangle 4"/>
          <p:cNvSpPr txBox="1">
            <a:spLocks noChangeArrowheads="1"/>
          </p:cNvSpPr>
          <p:nvPr/>
        </p:nvSpPr>
        <p:spPr>
          <a:xfrm>
            <a:off x="467544" y="332656"/>
            <a:ext cx="8353425"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a:lstStyle>
          <a:p>
            <a:pPr>
              <a:defRPr/>
            </a:pPr>
            <a:r>
              <a:rPr lang="nb-NO" b="1" dirty="0" err="1" smtClean="0"/>
              <a:t>NTNU’s</a:t>
            </a:r>
            <a:r>
              <a:rPr lang="nb-NO" b="1" dirty="0" smtClean="0"/>
              <a:t> </a:t>
            </a:r>
            <a:r>
              <a:rPr lang="nb-NO" b="1" dirty="0" err="1" smtClean="0"/>
              <a:t>vision</a:t>
            </a:r>
            <a:r>
              <a:rPr lang="nb-NO" b="1" dirty="0" smtClean="0"/>
              <a:t>:</a:t>
            </a:r>
            <a:r>
              <a:rPr lang="nb-NO" sz="4000" dirty="0" smtClean="0"/>
              <a:t/>
            </a:r>
            <a:br>
              <a:rPr lang="nb-NO" sz="4000" dirty="0" smtClean="0"/>
            </a:br>
            <a:r>
              <a:rPr lang="en-US" b="1" dirty="0" smtClean="0">
                <a:effectLst>
                  <a:outerShdw blurRad="38100" dist="38100" dir="2700000" algn="tl">
                    <a:srgbClr val="C0C0C0"/>
                  </a:outerShdw>
                </a:effectLst>
                <a:latin typeface="Arial MT Bold" charset="0"/>
              </a:rPr>
              <a:t>Knowledge for a better world</a:t>
            </a:r>
            <a:endParaRPr lang="nb-NO" b="1" dirty="0" smtClean="0">
              <a:effectLst>
                <a:outerShdw blurRad="38100" dist="38100" dir="2700000" algn="tl">
                  <a:srgbClr val="C0C0C0"/>
                </a:outerShdw>
              </a:effectLst>
              <a:latin typeface="Arial MT Bold" charset="0"/>
            </a:endParaRPr>
          </a:p>
        </p:txBody>
      </p:sp>
      <p:sp>
        <p:nvSpPr>
          <p:cNvPr id="5" name="Rectangle 5"/>
          <p:cNvSpPr txBox="1">
            <a:spLocks noChangeArrowheads="1"/>
          </p:cNvSpPr>
          <p:nvPr/>
        </p:nvSpPr>
        <p:spPr>
          <a:xfrm>
            <a:off x="467543" y="1844824"/>
            <a:ext cx="6192019" cy="390525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r>
              <a:rPr lang="en-US" dirty="0" smtClean="0">
                <a:latin typeface="Arial" pitchFamily="34" charset="0"/>
              </a:rPr>
              <a:t>Set standards for </a:t>
            </a:r>
            <a:br>
              <a:rPr lang="en-US" dirty="0" smtClean="0">
                <a:latin typeface="Arial" pitchFamily="34" charset="0"/>
              </a:rPr>
            </a:br>
            <a:r>
              <a:rPr lang="en-US" dirty="0" smtClean="0">
                <a:latin typeface="Arial" pitchFamily="34" charset="0"/>
              </a:rPr>
              <a:t>knowledge development.</a:t>
            </a:r>
          </a:p>
          <a:p>
            <a:r>
              <a:rPr lang="en-US" dirty="0" smtClean="0">
                <a:latin typeface="Arial" pitchFamily="34" charset="0"/>
              </a:rPr>
              <a:t>Create economic</a:t>
            </a:r>
            <a:r>
              <a:rPr lang="en-US" dirty="0">
                <a:latin typeface="Arial" pitchFamily="34" charset="0"/>
              </a:rPr>
              <a:t>, </a:t>
            </a:r>
            <a:r>
              <a:rPr lang="en-US" dirty="0" smtClean="0">
                <a:latin typeface="Arial" pitchFamily="34" charset="0"/>
              </a:rPr>
              <a:t/>
            </a:r>
            <a:br>
              <a:rPr lang="en-US" dirty="0" smtClean="0">
                <a:latin typeface="Arial" pitchFamily="34" charset="0"/>
              </a:rPr>
            </a:br>
            <a:r>
              <a:rPr lang="en-US" dirty="0" smtClean="0">
                <a:latin typeface="Arial" pitchFamily="34" charset="0"/>
              </a:rPr>
              <a:t>cultural </a:t>
            </a:r>
            <a:r>
              <a:rPr lang="en-US" dirty="0">
                <a:latin typeface="Arial" pitchFamily="34" charset="0"/>
              </a:rPr>
              <a:t>and social </a:t>
            </a:r>
            <a:r>
              <a:rPr lang="en-US" dirty="0" smtClean="0">
                <a:latin typeface="Arial" pitchFamily="34" charset="0"/>
              </a:rPr>
              <a:t>value.</a:t>
            </a:r>
          </a:p>
          <a:p>
            <a:r>
              <a:rPr lang="en-US" dirty="0" smtClean="0">
                <a:latin typeface="Arial" pitchFamily="34" charset="0"/>
              </a:rPr>
              <a:t>Use NTNU</a:t>
            </a:r>
            <a:r>
              <a:rPr lang="en-US" altLang="en-US" dirty="0" smtClean="0">
                <a:latin typeface="Arial MT" charset="0"/>
              </a:rPr>
              <a:t>’</a:t>
            </a:r>
            <a:r>
              <a:rPr lang="en-US" altLang="ja-JP" dirty="0" smtClean="0">
                <a:latin typeface="Arial" pitchFamily="34" charset="0"/>
              </a:rPr>
              <a:t>s main scientific profile in  technology and the natural sciences, scientific breadth and interdisciplinary competence to help meet the challenges facing Norway and the world.</a:t>
            </a:r>
            <a:endParaRPr lang="nb-NO" dirty="0">
              <a:latin typeface="Arial" pitchFamily="34" charset="0"/>
            </a:endParaRPr>
          </a:p>
        </p:txBody>
      </p:sp>
      <p:pic>
        <p:nvPicPr>
          <p:cNvPr id="6" name="Picture 9" descr="ResNight2006_Photo_Eirik_Fyhn_NTNU_Trondheim_600p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659563" y="1844675"/>
            <a:ext cx="2287587" cy="3432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681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Bykart_NTNU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89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5"/>
          <p:cNvSpPr>
            <a:spLocks noChangeArrowheads="1"/>
          </p:cNvSpPr>
          <p:nvPr/>
        </p:nvSpPr>
        <p:spPr bwMode="auto">
          <a:xfrm>
            <a:off x="490538" y="514350"/>
            <a:ext cx="5161582"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4000" b="1" dirty="0">
                <a:solidFill>
                  <a:schemeClr val="tx2"/>
                </a:solidFill>
                <a:effectLst>
                  <a:outerShdw blurRad="38100" dist="38100" dir="2700000" algn="tl">
                    <a:srgbClr val="C0C0C0"/>
                  </a:outerShdw>
                </a:effectLst>
                <a:latin typeface="Arial MT Bold" charset="0"/>
                <a:ea typeface="+mj-ea"/>
                <a:cs typeface="ＭＳ Ｐゴシック" charset="0"/>
              </a:rPr>
              <a:t>NTNU in Trondheim</a:t>
            </a:r>
            <a:r>
              <a:rPr lang="nb-NO" sz="4000" b="1" dirty="0">
                <a:solidFill>
                  <a:schemeClr val="tx2"/>
                </a:solidFill>
                <a:effectLst>
                  <a:outerShdw blurRad="38100" dist="38100" dir="2700000" algn="tl">
                    <a:srgbClr val="C0C0C0"/>
                  </a:outerShdw>
                </a:effectLst>
                <a:latin typeface="Arial MT Bold" charset="0"/>
                <a:ea typeface="+mj-ea"/>
                <a:cs typeface="ＭＳ Ｐゴシック" charset="0"/>
              </a:rPr>
              <a:t> </a:t>
            </a:r>
            <a:endParaRPr lang="nn-NO" sz="4000" b="1" dirty="0">
              <a:solidFill>
                <a:schemeClr val="tx2"/>
              </a:solidFill>
              <a:effectLst>
                <a:outerShdw blurRad="38100" dist="38100" dir="2700000" algn="tl">
                  <a:srgbClr val="C0C0C0"/>
                </a:outerShdw>
              </a:effectLst>
              <a:latin typeface="Arial MT Bold" charset="0"/>
              <a:ea typeface="+mj-ea"/>
              <a:cs typeface="ＭＳ Ｐゴシック" charset="0"/>
            </a:endParaRPr>
          </a:p>
        </p:txBody>
      </p:sp>
      <p:pic>
        <p:nvPicPr>
          <p:cNvPr id="4" name="Picture 4" descr="Realfagbygget_2000feb_a_ko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652963"/>
            <a:ext cx="3522663" cy="164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pic>
        <p:nvPicPr>
          <p:cNvPr id="5" name="Picture 8" descr="IMG_9856_ko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797425"/>
            <a:ext cx="32766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a:off x="7848600" y="0"/>
            <a:ext cx="1295400" cy="381000"/>
          </a:xfrm>
          <a:prstGeom prst="rect">
            <a:avLst/>
          </a:prstGeom>
          <a:solidFill>
            <a:srgbClr val="0D2B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200" b="1" dirty="0" smtClean="0">
                <a:solidFill>
                  <a:srgbClr val="FFFFFF"/>
                </a:solidFill>
                <a:latin typeface="Arial MT Bold" charset="0"/>
              </a:rPr>
              <a:t>INTRO</a:t>
            </a:r>
            <a:endParaRPr lang="nb-NO" sz="1200" b="1" dirty="0">
              <a:solidFill>
                <a:srgbClr val="FFFFFF"/>
              </a:solidFill>
              <a:latin typeface="Arial MT Bold" charset="0"/>
            </a:endParaRPr>
          </a:p>
        </p:txBody>
      </p:sp>
      <p:sp>
        <p:nvSpPr>
          <p:cNvPr id="7" name="TekstSylinder 6"/>
          <p:cNvSpPr txBox="1"/>
          <p:nvPr/>
        </p:nvSpPr>
        <p:spPr>
          <a:xfrm>
            <a:off x="8172400" y="6530860"/>
            <a:ext cx="865943" cy="276999"/>
          </a:xfrm>
          <a:prstGeom prst="rect">
            <a:avLst/>
          </a:prstGeom>
          <a:noFill/>
        </p:spPr>
        <p:txBody>
          <a:bodyPr wrap="none" rtlCol="0">
            <a:spAutoFit/>
          </a:bodyPr>
          <a:lstStyle/>
          <a:p>
            <a:pPr eaLnBrk="0" fontAlgn="base" hangingPunct="0">
              <a:spcBef>
                <a:spcPct val="0"/>
              </a:spcBef>
              <a:spcAft>
                <a:spcPct val="0"/>
              </a:spcAft>
            </a:pPr>
            <a:r>
              <a:rPr lang="nb-NO" sz="1200" b="1" dirty="0" smtClean="0">
                <a:solidFill>
                  <a:srgbClr val="FFFFFF"/>
                </a:solidFill>
              </a:rPr>
              <a:t>May 2013</a:t>
            </a:r>
            <a:endParaRPr lang="nb-NO" sz="1200" b="1" dirty="0">
              <a:solidFill>
                <a:srgbClr val="FFFFFF"/>
              </a:solidFill>
            </a:endParaRPr>
          </a:p>
        </p:txBody>
      </p:sp>
    </p:spTree>
    <p:extLst>
      <p:ext uri="{BB962C8B-B14F-4D97-AF65-F5344CB8AC3E}">
        <p14:creationId xmlns:p14="http://schemas.microsoft.com/office/powerpoint/2010/main" val="4022971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0"/>
          <p:cNvGrpSpPr>
            <a:grpSpLocks/>
          </p:cNvGrpSpPr>
          <p:nvPr/>
        </p:nvGrpSpPr>
        <p:grpSpPr bwMode="auto">
          <a:xfrm>
            <a:off x="575717" y="204667"/>
            <a:ext cx="7812707" cy="5789835"/>
            <a:chOff x="339" y="95"/>
            <a:chExt cx="5172" cy="3738"/>
          </a:xfrm>
        </p:grpSpPr>
        <p:pic>
          <p:nvPicPr>
            <p:cNvPr id="10" name="Picture 11" descr="Flyfoto2009_Gloeshaugen_soervest_2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 y="1670"/>
              <a:ext cx="3311" cy="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Flyfoto2009_Dragvoll_ppt"/>
            <p:cNvPicPr>
              <a:picLocks noChangeAspect="1" noChangeArrowheads="1"/>
            </p:cNvPicPr>
            <p:nvPr/>
          </p:nvPicPr>
          <p:blipFill>
            <a:blip r:embed="rId4">
              <a:extLst>
                <a:ext uri="{28A0092B-C50C-407E-A947-70E740481C1C}">
                  <a14:useLocalDpi xmlns:a14="http://schemas.microsoft.com/office/drawing/2010/main" val="0"/>
                </a:ext>
              </a:extLst>
            </a:blip>
            <a:srcRect t="18291"/>
            <a:stretch>
              <a:fillRect/>
            </a:stretch>
          </p:blipFill>
          <p:spPr bwMode="auto">
            <a:xfrm>
              <a:off x="345" y="108"/>
              <a:ext cx="3311" cy="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Flyfoto2009_Kalvskinnet_pp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 y="2345"/>
              <a:ext cx="1815" cy="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Flyfoto2009_StOlav_DMFcampus_pp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6" y="1280"/>
              <a:ext cx="1815" cy="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Flyfoto2009_Tyholt_1_pp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6" y="95"/>
              <a:ext cx="1815" cy="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24"/>
          <p:cNvSpPr>
            <a:spLocks noChangeArrowheads="1"/>
          </p:cNvSpPr>
          <p:nvPr/>
        </p:nvSpPr>
        <p:spPr bwMode="auto">
          <a:xfrm>
            <a:off x="7848600" y="0"/>
            <a:ext cx="1295400" cy="381000"/>
          </a:xfrm>
          <a:prstGeom prst="rect">
            <a:avLst/>
          </a:prstGeom>
          <a:solidFill>
            <a:srgbClr val="0D2B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200" b="1" dirty="0" smtClean="0">
                <a:solidFill>
                  <a:srgbClr val="FFFFFF"/>
                </a:solidFill>
                <a:latin typeface="Arial MT Bold" charset="0"/>
              </a:rPr>
              <a:t>INTRO</a:t>
            </a:r>
            <a:endParaRPr lang="nb-NO" sz="1200" b="1" dirty="0">
              <a:solidFill>
                <a:srgbClr val="FFFFFF"/>
              </a:solidFill>
              <a:latin typeface="Arial MT Bold" charset="0"/>
            </a:endParaRPr>
          </a:p>
        </p:txBody>
      </p:sp>
      <p:sp>
        <p:nvSpPr>
          <p:cNvPr id="16" name="TekstSylinder 15"/>
          <p:cNvSpPr txBox="1"/>
          <p:nvPr/>
        </p:nvSpPr>
        <p:spPr>
          <a:xfrm>
            <a:off x="8172400" y="6530860"/>
            <a:ext cx="865943" cy="276999"/>
          </a:xfrm>
          <a:prstGeom prst="rect">
            <a:avLst/>
          </a:prstGeom>
          <a:noFill/>
        </p:spPr>
        <p:txBody>
          <a:bodyPr wrap="none" rtlCol="0">
            <a:spAutoFit/>
          </a:bodyPr>
          <a:lstStyle/>
          <a:p>
            <a:pPr eaLnBrk="0" fontAlgn="base" hangingPunct="0">
              <a:spcBef>
                <a:spcPct val="0"/>
              </a:spcBef>
              <a:spcAft>
                <a:spcPct val="0"/>
              </a:spcAft>
            </a:pPr>
            <a:r>
              <a:rPr lang="nb-NO" sz="1200" b="1" dirty="0" smtClean="0">
                <a:solidFill>
                  <a:srgbClr val="FFFFFF"/>
                </a:solidFill>
              </a:rPr>
              <a:t>May 2013</a:t>
            </a:r>
            <a:endParaRPr lang="nb-NO" sz="1200" b="1" dirty="0">
              <a:solidFill>
                <a:srgbClr val="FFFFFF"/>
              </a:solidFill>
            </a:endParaRPr>
          </a:p>
        </p:txBody>
      </p:sp>
      <p:sp>
        <p:nvSpPr>
          <p:cNvPr id="2" name="TekstSylinder 1"/>
          <p:cNvSpPr txBox="1"/>
          <p:nvPr/>
        </p:nvSpPr>
        <p:spPr>
          <a:xfrm>
            <a:off x="611188" y="2276872"/>
            <a:ext cx="1080492" cy="338554"/>
          </a:xfrm>
          <a:prstGeom prst="rect">
            <a:avLst/>
          </a:prstGeom>
          <a:solidFill>
            <a:schemeClr val="accent6"/>
          </a:solidFill>
        </p:spPr>
        <p:txBody>
          <a:bodyPr wrap="square" rtlCol="0">
            <a:spAutoFit/>
          </a:bodyPr>
          <a:lstStyle/>
          <a:p>
            <a:r>
              <a:rPr lang="nb-NO" sz="1600" b="1" dirty="0" err="1" smtClean="0">
                <a:solidFill>
                  <a:schemeClr val="bg1"/>
                </a:solidFill>
              </a:rPr>
              <a:t>Dragvoll</a:t>
            </a:r>
            <a:endParaRPr lang="nb-NO" b="1" dirty="0">
              <a:solidFill>
                <a:schemeClr val="bg1"/>
              </a:solidFill>
            </a:endParaRPr>
          </a:p>
        </p:txBody>
      </p:sp>
      <p:sp>
        <p:nvSpPr>
          <p:cNvPr id="17" name="TekstSylinder 16"/>
          <p:cNvSpPr txBox="1"/>
          <p:nvPr/>
        </p:nvSpPr>
        <p:spPr>
          <a:xfrm>
            <a:off x="575716" y="5655948"/>
            <a:ext cx="1476004" cy="338554"/>
          </a:xfrm>
          <a:prstGeom prst="rect">
            <a:avLst/>
          </a:prstGeom>
          <a:solidFill>
            <a:schemeClr val="accent6"/>
          </a:solidFill>
        </p:spPr>
        <p:txBody>
          <a:bodyPr wrap="square" rtlCol="0">
            <a:spAutoFit/>
          </a:bodyPr>
          <a:lstStyle/>
          <a:p>
            <a:r>
              <a:rPr lang="nb-NO" sz="1600" b="1" dirty="0" smtClean="0">
                <a:solidFill>
                  <a:schemeClr val="bg1"/>
                </a:solidFill>
              </a:rPr>
              <a:t>Gløshaugen</a:t>
            </a:r>
            <a:endParaRPr lang="nb-NO" b="1" dirty="0">
              <a:solidFill>
                <a:schemeClr val="bg1"/>
              </a:solidFill>
            </a:endParaRPr>
          </a:p>
        </p:txBody>
      </p:sp>
      <p:sp>
        <p:nvSpPr>
          <p:cNvPr id="18" name="TekstSylinder 17"/>
          <p:cNvSpPr txBox="1"/>
          <p:nvPr/>
        </p:nvSpPr>
        <p:spPr>
          <a:xfrm>
            <a:off x="5646726" y="1654809"/>
            <a:ext cx="869490" cy="338554"/>
          </a:xfrm>
          <a:prstGeom prst="rect">
            <a:avLst/>
          </a:prstGeom>
          <a:solidFill>
            <a:schemeClr val="accent6"/>
          </a:solidFill>
        </p:spPr>
        <p:txBody>
          <a:bodyPr wrap="square" rtlCol="0">
            <a:spAutoFit/>
          </a:bodyPr>
          <a:lstStyle/>
          <a:p>
            <a:r>
              <a:rPr lang="nb-NO" sz="1600" b="1" dirty="0" smtClean="0">
                <a:solidFill>
                  <a:schemeClr val="bg1"/>
                </a:solidFill>
              </a:rPr>
              <a:t>Tyholt</a:t>
            </a:r>
            <a:endParaRPr lang="nb-NO" b="1" dirty="0">
              <a:solidFill>
                <a:schemeClr val="bg1"/>
              </a:solidFill>
            </a:endParaRPr>
          </a:p>
        </p:txBody>
      </p:sp>
      <p:sp>
        <p:nvSpPr>
          <p:cNvPr id="19" name="TekstSylinder 18"/>
          <p:cNvSpPr txBox="1"/>
          <p:nvPr/>
        </p:nvSpPr>
        <p:spPr>
          <a:xfrm>
            <a:off x="5646726" y="3289209"/>
            <a:ext cx="581458" cy="338554"/>
          </a:xfrm>
          <a:prstGeom prst="rect">
            <a:avLst/>
          </a:prstGeom>
          <a:solidFill>
            <a:schemeClr val="accent6"/>
          </a:solidFill>
        </p:spPr>
        <p:txBody>
          <a:bodyPr wrap="square" rtlCol="0">
            <a:spAutoFit/>
          </a:bodyPr>
          <a:lstStyle/>
          <a:p>
            <a:r>
              <a:rPr lang="nb-NO" sz="1600" b="1" dirty="0" smtClean="0">
                <a:solidFill>
                  <a:schemeClr val="bg1"/>
                </a:solidFill>
              </a:rPr>
              <a:t>Øya</a:t>
            </a:r>
            <a:endParaRPr lang="nb-NO" b="1" dirty="0">
              <a:solidFill>
                <a:schemeClr val="bg1"/>
              </a:solidFill>
            </a:endParaRPr>
          </a:p>
        </p:txBody>
      </p:sp>
      <p:sp>
        <p:nvSpPr>
          <p:cNvPr id="20" name="TekstSylinder 19"/>
          <p:cNvSpPr txBox="1"/>
          <p:nvPr/>
        </p:nvSpPr>
        <p:spPr>
          <a:xfrm>
            <a:off x="5646726" y="5322694"/>
            <a:ext cx="1370849" cy="338554"/>
          </a:xfrm>
          <a:prstGeom prst="rect">
            <a:avLst/>
          </a:prstGeom>
          <a:solidFill>
            <a:schemeClr val="accent6"/>
          </a:solidFill>
        </p:spPr>
        <p:txBody>
          <a:bodyPr wrap="square" rtlCol="0">
            <a:spAutoFit/>
          </a:bodyPr>
          <a:lstStyle/>
          <a:p>
            <a:r>
              <a:rPr lang="nb-NO" sz="1600" b="1" dirty="0" smtClean="0">
                <a:solidFill>
                  <a:schemeClr val="bg1"/>
                </a:solidFill>
              </a:rPr>
              <a:t>Kalvskinnet</a:t>
            </a:r>
            <a:endParaRPr lang="nb-NO" b="1" dirty="0">
              <a:solidFill>
                <a:schemeClr val="bg1"/>
              </a:solidFill>
            </a:endParaRPr>
          </a:p>
        </p:txBody>
      </p:sp>
    </p:spTree>
    <p:extLst>
      <p:ext uri="{BB962C8B-B14F-4D97-AF65-F5344CB8AC3E}">
        <p14:creationId xmlns:p14="http://schemas.microsoft.com/office/powerpoint/2010/main" val="4155730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77105" y="371474"/>
            <a:ext cx="7772400"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a:lstStyle>
          <a:p>
            <a:r>
              <a:rPr lang="nb-NO" b="1" dirty="0">
                <a:effectLst>
                  <a:outerShdw blurRad="38100" dist="38100" dir="2700000" algn="tl">
                    <a:srgbClr val="C0C0C0"/>
                  </a:outerShdw>
                </a:effectLst>
                <a:latin typeface="Arial MT Bold" charset="0"/>
              </a:rPr>
              <a:t>NTNU </a:t>
            </a:r>
            <a:r>
              <a:rPr lang="nb-NO" b="1" dirty="0" err="1">
                <a:effectLst>
                  <a:outerShdw blurRad="38100" dist="38100" dir="2700000" algn="tl">
                    <a:srgbClr val="C0C0C0"/>
                  </a:outerShdw>
                </a:effectLst>
                <a:latin typeface="Arial MT Bold" charset="0"/>
              </a:rPr>
              <a:t>Alumni</a:t>
            </a:r>
            <a:endParaRPr lang="nb-NO" b="1" dirty="0">
              <a:effectLst>
                <a:outerShdw blurRad="38100" dist="38100" dir="2700000" algn="tl">
                  <a:srgbClr val="C0C0C0"/>
                </a:outerShdw>
              </a:effectLst>
              <a:latin typeface="Arial MT Bold" charset="0"/>
            </a:endParaRPr>
          </a:p>
        </p:txBody>
      </p:sp>
      <p:sp>
        <p:nvSpPr>
          <p:cNvPr id="3" name="Rectangle 3"/>
          <p:cNvSpPr txBox="1">
            <a:spLocks noChangeArrowheads="1"/>
          </p:cNvSpPr>
          <p:nvPr/>
        </p:nvSpPr>
        <p:spPr>
          <a:xfrm>
            <a:off x="477838" y="1376363"/>
            <a:ext cx="6132512" cy="3780829"/>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pPr>
              <a:lnSpc>
                <a:spcPct val="130000"/>
              </a:lnSpc>
            </a:pPr>
            <a:r>
              <a:rPr lang="nb-NO" dirty="0" smtClean="0"/>
              <a:t>A </a:t>
            </a:r>
            <a:r>
              <a:rPr lang="nb-NO" dirty="0" err="1" smtClean="0"/>
              <a:t>professional</a:t>
            </a:r>
            <a:r>
              <a:rPr lang="nb-NO" dirty="0" smtClean="0"/>
              <a:t> </a:t>
            </a:r>
            <a:r>
              <a:rPr lang="nb-NO" dirty="0" err="1" smtClean="0"/>
              <a:t>network</a:t>
            </a:r>
            <a:r>
              <a:rPr lang="nb-NO" dirty="0" smtClean="0"/>
              <a:t> for NTNU</a:t>
            </a:r>
            <a:endParaRPr lang="nb-NO" dirty="0"/>
          </a:p>
          <a:p>
            <a:pPr>
              <a:lnSpc>
                <a:spcPct val="130000"/>
              </a:lnSpc>
            </a:pPr>
            <a:r>
              <a:rPr lang="nb-NO" dirty="0" smtClean="0"/>
              <a:t>Arena for contact </a:t>
            </a:r>
            <a:r>
              <a:rPr lang="nb-NO" dirty="0" err="1" smtClean="0"/>
              <a:t>with</a:t>
            </a:r>
            <a:r>
              <a:rPr lang="nb-NO" dirty="0" smtClean="0"/>
              <a:t> </a:t>
            </a:r>
            <a:r>
              <a:rPr lang="nb-NO" dirty="0" err="1" smtClean="0"/>
              <a:t>the</a:t>
            </a:r>
            <a:r>
              <a:rPr lang="nb-NO" dirty="0" smtClean="0"/>
              <a:t> </a:t>
            </a:r>
            <a:r>
              <a:rPr lang="nb-NO" dirty="0" err="1" smtClean="0"/>
              <a:t>community</a:t>
            </a:r>
            <a:r>
              <a:rPr lang="nb-NO" dirty="0" smtClean="0"/>
              <a:t> at </a:t>
            </a:r>
            <a:r>
              <a:rPr lang="nb-NO" dirty="0" err="1" smtClean="0"/>
              <a:t>large</a:t>
            </a:r>
            <a:r>
              <a:rPr lang="nb-NO" dirty="0" smtClean="0"/>
              <a:t>, business and </a:t>
            </a:r>
            <a:r>
              <a:rPr lang="nb-NO" dirty="0" err="1" smtClean="0"/>
              <a:t>industry</a:t>
            </a:r>
            <a:endParaRPr lang="nb-NO" dirty="0"/>
          </a:p>
          <a:p>
            <a:pPr>
              <a:lnSpc>
                <a:spcPct val="130000"/>
              </a:lnSpc>
            </a:pPr>
            <a:r>
              <a:rPr lang="nb-NO" dirty="0" smtClean="0"/>
              <a:t>Goal: Networking and </a:t>
            </a:r>
            <a:r>
              <a:rPr lang="nb-NO" dirty="0" err="1" smtClean="0"/>
              <a:t>knowledge-sharing</a:t>
            </a:r>
            <a:endParaRPr lang="nb-NO" dirty="0"/>
          </a:p>
          <a:p>
            <a:pPr>
              <a:lnSpc>
                <a:spcPct val="130000"/>
              </a:lnSpc>
            </a:pPr>
            <a:r>
              <a:rPr lang="nb-NO" dirty="0" smtClean="0"/>
              <a:t>28 000 </a:t>
            </a:r>
            <a:r>
              <a:rPr lang="nb-NO" dirty="0" err="1" smtClean="0"/>
              <a:t>members</a:t>
            </a:r>
            <a:r>
              <a:rPr lang="nb-NO" dirty="0" smtClean="0"/>
              <a:t> (2013)</a:t>
            </a:r>
          </a:p>
          <a:p>
            <a:pPr>
              <a:lnSpc>
                <a:spcPct val="130000"/>
              </a:lnSpc>
            </a:pPr>
            <a:r>
              <a:rPr lang="nb-NO" dirty="0" smtClean="0"/>
              <a:t>Worldwide </a:t>
            </a:r>
            <a:r>
              <a:rPr lang="nb-NO" dirty="0" err="1" smtClean="0"/>
              <a:t>networks</a:t>
            </a:r>
            <a:endParaRPr lang="nb-NO" dirty="0" smtClean="0"/>
          </a:p>
        </p:txBody>
      </p:sp>
      <p:pic>
        <p:nvPicPr>
          <p:cNvPr id="4" name="Picture 5" descr="Alumni2007_5900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350" y="981075"/>
            <a:ext cx="253365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4"/>
          <p:cNvSpPr>
            <a:spLocks noChangeArrowheads="1"/>
          </p:cNvSpPr>
          <p:nvPr/>
        </p:nvSpPr>
        <p:spPr bwMode="auto">
          <a:xfrm>
            <a:off x="7848600" y="0"/>
            <a:ext cx="1295400" cy="381000"/>
          </a:xfrm>
          <a:prstGeom prst="rect">
            <a:avLst/>
          </a:prstGeom>
          <a:solidFill>
            <a:srgbClr val="0D2B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nb-NO" sz="1200" b="1" dirty="0" smtClean="0">
                <a:solidFill>
                  <a:srgbClr val="FFFFFF"/>
                </a:solidFill>
                <a:latin typeface="Arial MT Bold" charset="0"/>
              </a:rPr>
              <a:t>INTRO</a:t>
            </a:r>
            <a:endParaRPr lang="nb-NO" sz="1200" b="1" dirty="0">
              <a:solidFill>
                <a:srgbClr val="FFFFFF"/>
              </a:solidFill>
              <a:latin typeface="Arial MT Bold" charset="0"/>
            </a:endParaRPr>
          </a:p>
        </p:txBody>
      </p:sp>
      <p:sp>
        <p:nvSpPr>
          <p:cNvPr id="6" name="TekstSylinder 5"/>
          <p:cNvSpPr txBox="1"/>
          <p:nvPr/>
        </p:nvSpPr>
        <p:spPr>
          <a:xfrm>
            <a:off x="8172400" y="6530860"/>
            <a:ext cx="865943" cy="276999"/>
          </a:xfrm>
          <a:prstGeom prst="rect">
            <a:avLst/>
          </a:prstGeom>
          <a:noFill/>
        </p:spPr>
        <p:txBody>
          <a:bodyPr wrap="none" rtlCol="0">
            <a:spAutoFit/>
          </a:bodyPr>
          <a:lstStyle/>
          <a:p>
            <a:pPr eaLnBrk="0" fontAlgn="base" hangingPunct="0">
              <a:spcBef>
                <a:spcPct val="0"/>
              </a:spcBef>
              <a:spcAft>
                <a:spcPct val="0"/>
              </a:spcAft>
            </a:pPr>
            <a:r>
              <a:rPr lang="nb-NO" sz="1200" b="1" dirty="0" smtClean="0">
                <a:solidFill>
                  <a:srgbClr val="FFFFFF"/>
                </a:solidFill>
              </a:rPr>
              <a:t>May 2013</a:t>
            </a:r>
            <a:endParaRPr lang="nb-NO" sz="1200" b="1" dirty="0">
              <a:solidFill>
                <a:srgbClr val="FFFFFF"/>
              </a:solidFill>
            </a:endParaRPr>
          </a:p>
        </p:txBody>
      </p:sp>
    </p:spTree>
    <p:extLst>
      <p:ext uri="{BB962C8B-B14F-4D97-AF65-F5344CB8AC3E}">
        <p14:creationId xmlns:p14="http://schemas.microsoft.com/office/powerpoint/2010/main" val="3940449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om_liggende">
  <a:themeElements>
    <a:clrScheme name="tom_liggen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om_liggen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n-NO" sz="36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n-NO" sz="36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tom_liggen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m_liggend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m_liggend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m_liggend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m_liggen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m_liggen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m_liggen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E:\maler\info\tom_liggende.pot</Template>
  <TotalTime>0</TotalTime>
  <Words>2780</Words>
  <Application>Microsoft Office PowerPoint</Application>
  <PresentationFormat>Skjermfremvisning (4:3)</PresentationFormat>
  <Paragraphs>295</Paragraphs>
  <Slides>22</Slides>
  <Notes>22</Notes>
  <HiddenSlides>0</HiddenSlides>
  <MMClips>0</MMClips>
  <ScaleCrop>false</ScaleCrop>
  <HeadingPairs>
    <vt:vector size="4" baseType="variant">
      <vt:variant>
        <vt:lpstr>Tema</vt:lpstr>
      </vt:variant>
      <vt:variant>
        <vt:i4>1</vt:i4>
      </vt:variant>
      <vt:variant>
        <vt:lpstr>Lysbildetitler</vt:lpstr>
      </vt:variant>
      <vt:variant>
        <vt:i4>22</vt:i4>
      </vt:variant>
    </vt:vector>
  </HeadingPairs>
  <TitlesOfParts>
    <vt:vector size="23" baseType="lpstr">
      <vt:lpstr>tom_liggende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Sources of revenue (EUR million)  </vt:lpstr>
      <vt:lpstr>PowerPoint-presentasjon</vt:lpstr>
      <vt:lpstr>PowerPoint-presentasjon</vt:lpstr>
      <vt:lpstr>PowerPoint-presentasjon</vt:lpstr>
      <vt:lpstr>PowerPoint-presentasjon</vt:lpstr>
      <vt:lpstr>Research</vt:lpstr>
      <vt:lpstr>PowerPoint-presentasjon</vt:lpstr>
      <vt:lpstr>PowerPoint-presentasjon</vt:lpstr>
      <vt:lpstr>PowerPoint-presentasjon</vt:lpstr>
      <vt:lpstr>PowerPoint-presentasjon</vt:lpstr>
    </vt:vector>
  </TitlesOfParts>
  <Company>NTNU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lysbildetittel</dc:title>
  <dc:creator>Even Gran</dc:creator>
  <cp:lastModifiedBy>Mentz Indergaard</cp:lastModifiedBy>
  <cp:revision>146</cp:revision>
  <cp:lastPrinted>2005-02-28T10:56:27Z</cp:lastPrinted>
  <dcterms:created xsi:type="dcterms:W3CDTF">2002-08-16T11:58:11Z</dcterms:created>
  <dcterms:modified xsi:type="dcterms:W3CDTF">2013-09-05T11:37:21Z</dcterms:modified>
</cp:coreProperties>
</file>